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3" r:id="rId9"/>
    <p:sldId id="284" r:id="rId10"/>
    <p:sldId id="285" r:id="rId11"/>
    <p:sldId id="365" r:id="rId12"/>
    <p:sldId id="362" r:id="rId13"/>
    <p:sldId id="289" r:id="rId14"/>
    <p:sldId id="290" r:id="rId15"/>
    <p:sldId id="291" r:id="rId16"/>
    <p:sldId id="292" r:id="rId17"/>
    <p:sldId id="293" r:id="rId18"/>
    <p:sldId id="296" r:id="rId19"/>
    <p:sldId id="297" r:id="rId20"/>
    <p:sldId id="303" r:id="rId21"/>
    <p:sldId id="302" r:id="rId22"/>
    <p:sldId id="304" r:id="rId23"/>
    <p:sldId id="301" r:id="rId24"/>
    <p:sldId id="300" r:id="rId25"/>
    <p:sldId id="299" r:id="rId26"/>
    <p:sldId id="336" r:id="rId27"/>
    <p:sldId id="338" r:id="rId28"/>
    <p:sldId id="339" r:id="rId29"/>
    <p:sldId id="340" r:id="rId30"/>
    <p:sldId id="341" r:id="rId31"/>
    <p:sldId id="342" r:id="rId32"/>
    <p:sldId id="287" r:id="rId33"/>
    <p:sldId id="361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7" r:id="rId43"/>
    <p:sldId id="278" r:id="rId44"/>
    <p:sldId id="294" r:id="rId45"/>
    <p:sldId id="280" r:id="rId46"/>
    <p:sldId id="366" r:id="rId47"/>
    <p:sldId id="295" r:id="rId48"/>
    <p:sldId id="305" r:id="rId49"/>
    <p:sldId id="306" r:id="rId50"/>
    <p:sldId id="307" r:id="rId51"/>
    <p:sldId id="367" r:id="rId52"/>
    <p:sldId id="334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8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2" r:id="rId75"/>
    <p:sldId id="33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9" autoAdjust="0"/>
    <p:restoredTop sz="56912" autoAdjust="0"/>
  </p:normalViewPr>
  <p:slideViewPr>
    <p:cSldViewPr snapToGrid="0">
      <p:cViewPr varScale="1">
        <p:scale>
          <a:sx n="57" d="100"/>
          <a:sy n="57" d="100"/>
        </p:scale>
        <p:origin x="170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c Randall" userId="46c8b5c2f333bae2" providerId="LiveId" clId="{6DA0DE1F-B10E-4569-A17A-3A6481F3852D}"/>
    <pc:docChg chg="delSld">
      <pc:chgData name="Frederic Randall" userId="46c8b5c2f333bae2" providerId="LiveId" clId="{6DA0DE1F-B10E-4569-A17A-3A6481F3852D}" dt="2021-10-19T17:26:03.366" v="19" actId="47"/>
      <pc:docMkLst>
        <pc:docMk/>
      </pc:docMkLst>
      <pc:sldChg chg="del">
        <pc:chgData name="Frederic Randall" userId="46c8b5c2f333bae2" providerId="LiveId" clId="{6DA0DE1F-B10E-4569-A17A-3A6481F3852D}" dt="2021-10-19T17:25:40.347" v="0" actId="47"/>
        <pc:sldMkLst>
          <pc:docMk/>
          <pc:sldMk cId="3857804374" sldId="343"/>
        </pc:sldMkLst>
      </pc:sldChg>
      <pc:sldChg chg="del">
        <pc:chgData name="Frederic Randall" userId="46c8b5c2f333bae2" providerId="LiveId" clId="{6DA0DE1F-B10E-4569-A17A-3A6481F3852D}" dt="2021-10-19T17:26:01.468" v="18" actId="47"/>
        <pc:sldMkLst>
          <pc:docMk/>
          <pc:sldMk cId="4258994126" sldId="344"/>
        </pc:sldMkLst>
      </pc:sldChg>
      <pc:sldChg chg="del">
        <pc:chgData name="Frederic Randall" userId="46c8b5c2f333bae2" providerId="LiveId" clId="{6DA0DE1F-B10E-4569-A17A-3A6481F3852D}" dt="2021-10-19T17:25:44.276" v="2" actId="47"/>
        <pc:sldMkLst>
          <pc:docMk/>
          <pc:sldMk cId="3121639909" sldId="345"/>
        </pc:sldMkLst>
      </pc:sldChg>
      <pc:sldChg chg="del">
        <pc:chgData name="Frederic Randall" userId="46c8b5c2f333bae2" providerId="LiveId" clId="{6DA0DE1F-B10E-4569-A17A-3A6481F3852D}" dt="2021-10-19T17:25:45.912" v="3" actId="47"/>
        <pc:sldMkLst>
          <pc:docMk/>
          <pc:sldMk cId="183963877" sldId="346"/>
        </pc:sldMkLst>
      </pc:sldChg>
      <pc:sldChg chg="del">
        <pc:chgData name="Frederic Randall" userId="46c8b5c2f333bae2" providerId="LiveId" clId="{6DA0DE1F-B10E-4569-A17A-3A6481F3852D}" dt="2021-10-19T17:25:47.078" v="4" actId="47"/>
        <pc:sldMkLst>
          <pc:docMk/>
          <pc:sldMk cId="3522798858" sldId="347"/>
        </pc:sldMkLst>
      </pc:sldChg>
      <pc:sldChg chg="del">
        <pc:chgData name="Frederic Randall" userId="46c8b5c2f333bae2" providerId="LiveId" clId="{6DA0DE1F-B10E-4569-A17A-3A6481F3852D}" dt="2021-10-19T17:25:47.830" v="5" actId="47"/>
        <pc:sldMkLst>
          <pc:docMk/>
          <pc:sldMk cId="3915735696" sldId="348"/>
        </pc:sldMkLst>
      </pc:sldChg>
      <pc:sldChg chg="del">
        <pc:chgData name="Frederic Randall" userId="46c8b5c2f333bae2" providerId="LiveId" clId="{6DA0DE1F-B10E-4569-A17A-3A6481F3852D}" dt="2021-10-19T17:25:48.632" v="6" actId="47"/>
        <pc:sldMkLst>
          <pc:docMk/>
          <pc:sldMk cId="1597527658" sldId="349"/>
        </pc:sldMkLst>
      </pc:sldChg>
      <pc:sldChg chg="del">
        <pc:chgData name="Frederic Randall" userId="46c8b5c2f333bae2" providerId="LiveId" clId="{6DA0DE1F-B10E-4569-A17A-3A6481F3852D}" dt="2021-10-19T17:25:50.567" v="7" actId="47"/>
        <pc:sldMkLst>
          <pc:docMk/>
          <pc:sldMk cId="4013201116" sldId="350"/>
        </pc:sldMkLst>
      </pc:sldChg>
      <pc:sldChg chg="del">
        <pc:chgData name="Frederic Randall" userId="46c8b5c2f333bae2" providerId="LiveId" clId="{6DA0DE1F-B10E-4569-A17A-3A6481F3852D}" dt="2021-10-19T17:25:51.233" v="8" actId="47"/>
        <pc:sldMkLst>
          <pc:docMk/>
          <pc:sldMk cId="2960770892" sldId="351"/>
        </pc:sldMkLst>
      </pc:sldChg>
      <pc:sldChg chg="del">
        <pc:chgData name="Frederic Randall" userId="46c8b5c2f333bae2" providerId="LiveId" clId="{6DA0DE1F-B10E-4569-A17A-3A6481F3852D}" dt="2021-10-19T17:25:51.800" v="9" actId="47"/>
        <pc:sldMkLst>
          <pc:docMk/>
          <pc:sldMk cId="3286823607" sldId="352"/>
        </pc:sldMkLst>
      </pc:sldChg>
      <pc:sldChg chg="del">
        <pc:chgData name="Frederic Randall" userId="46c8b5c2f333bae2" providerId="LiveId" clId="{6DA0DE1F-B10E-4569-A17A-3A6481F3852D}" dt="2021-10-19T17:25:52.644" v="10" actId="47"/>
        <pc:sldMkLst>
          <pc:docMk/>
          <pc:sldMk cId="1939435457" sldId="353"/>
        </pc:sldMkLst>
      </pc:sldChg>
      <pc:sldChg chg="del">
        <pc:chgData name="Frederic Randall" userId="46c8b5c2f333bae2" providerId="LiveId" clId="{6DA0DE1F-B10E-4569-A17A-3A6481F3852D}" dt="2021-10-19T17:25:54.098" v="11" actId="47"/>
        <pc:sldMkLst>
          <pc:docMk/>
          <pc:sldMk cId="1051606841" sldId="354"/>
        </pc:sldMkLst>
      </pc:sldChg>
      <pc:sldChg chg="del">
        <pc:chgData name="Frederic Randall" userId="46c8b5c2f333bae2" providerId="LiveId" clId="{6DA0DE1F-B10E-4569-A17A-3A6481F3852D}" dt="2021-10-19T17:25:54.766" v="12" actId="47"/>
        <pc:sldMkLst>
          <pc:docMk/>
          <pc:sldMk cId="2063471244" sldId="355"/>
        </pc:sldMkLst>
      </pc:sldChg>
      <pc:sldChg chg="del">
        <pc:chgData name="Frederic Randall" userId="46c8b5c2f333bae2" providerId="LiveId" clId="{6DA0DE1F-B10E-4569-A17A-3A6481F3852D}" dt="2021-10-19T17:25:55.890" v="13" actId="47"/>
        <pc:sldMkLst>
          <pc:docMk/>
          <pc:sldMk cId="695938610" sldId="356"/>
        </pc:sldMkLst>
      </pc:sldChg>
      <pc:sldChg chg="del">
        <pc:chgData name="Frederic Randall" userId="46c8b5c2f333bae2" providerId="LiveId" clId="{6DA0DE1F-B10E-4569-A17A-3A6481F3852D}" dt="2021-10-19T17:25:56.390" v="14" actId="47"/>
        <pc:sldMkLst>
          <pc:docMk/>
          <pc:sldMk cId="4188338311" sldId="357"/>
        </pc:sldMkLst>
      </pc:sldChg>
      <pc:sldChg chg="del">
        <pc:chgData name="Frederic Randall" userId="46c8b5c2f333bae2" providerId="LiveId" clId="{6DA0DE1F-B10E-4569-A17A-3A6481F3852D}" dt="2021-10-19T17:25:57.443" v="15" actId="47"/>
        <pc:sldMkLst>
          <pc:docMk/>
          <pc:sldMk cId="1441042100" sldId="358"/>
        </pc:sldMkLst>
      </pc:sldChg>
      <pc:sldChg chg="del">
        <pc:chgData name="Frederic Randall" userId="46c8b5c2f333bae2" providerId="LiveId" clId="{6DA0DE1F-B10E-4569-A17A-3A6481F3852D}" dt="2021-10-19T17:25:58.346" v="16" actId="47"/>
        <pc:sldMkLst>
          <pc:docMk/>
          <pc:sldMk cId="2377901618" sldId="359"/>
        </pc:sldMkLst>
      </pc:sldChg>
      <pc:sldChg chg="del">
        <pc:chgData name="Frederic Randall" userId="46c8b5c2f333bae2" providerId="LiveId" clId="{6DA0DE1F-B10E-4569-A17A-3A6481F3852D}" dt="2021-10-19T17:25:59.066" v="17" actId="47"/>
        <pc:sldMkLst>
          <pc:docMk/>
          <pc:sldMk cId="2888679067" sldId="360"/>
        </pc:sldMkLst>
      </pc:sldChg>
      <pc:sldChg chg="del">
        <pc:chgData name="Frederic Randall" userId="46c8b5c2f333bae2" providerId="LiveId" clId="{6DA0DE1F-B10E-4569-A17A-3A6481F3852D}" dt="2021-10-19T17:25:41.686" v="1" actId="47"/>
        <pc:sldMkLst>
          <pc:docMk/>
          <pc:sldMk cId="1432661662" sldId="363"/>
        </pc:sldMkLst>
      </pc:sldChg>
      <pc:sldChg chg="del">
        <pc:chgData name="Frederic Randall" userId="46c8b5c2f333bae2" providerId="LiveId" clId="{6DA0DE1F-B10E-4569-A17A-3A6481F3852D}" dt="2021-10-19T17:26:03.366" v="19" actId="47"/>
        <pc:sldMkLst>
          <pc:docMk/>
          <pc:sldMk cId="3353828188" sldId="36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6c8b5c2f333bae2/Documents/MANO%20Data%20Vi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6c8b5c2f333bae2/Documents/MANO%20Data%20Vi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('Every Action Study'!$B$3,'Every Action Study'!$B$5,'Every Action Study'!$B$9,'Every Action Study'!$B$13)</c:f>
              <c:strCache>
                <c:ptCount val="4"/>
                <c:pt idx="0">
                  <c:v>Not Enough Time</c:v>
                </c:pt>
                <c:pt idx="1">
                  <c:v>Inexperienced Staff</c:v>
                </c:pt>
                <c:pt idx="2">
                  <c:v>Lack Tools</c:v>
                </c:pt>
                <c:pt idx="3">
                  <c:v>Effective Software</c:v>
                </c:pt>
              </c:strCache>
              <c:extLst/>
            </c:strRef>
          </c:cat>
          <c:val>
            <c:numRef>
              <c:f>('Every Action Study'!$A$3,'Every Action Study'!$A$5,'Every Action Study'!$A$9,'Every Action Study'!$A$13)</c:f>
              <c:numCache>
                <c:formatCode>0%</c:formatCode>
                <c:ptCount val="4"/>
                <c:pt idx="0">
                  <c:v>0.79</c:v>
                </c:pt>
                <c:pt idx="1">
                  <c:v>0.55000000000000004</c:v>
                </c:pt>
                <c:pt idx="2">
                  <c:v>0.42</c:v>
                </c:pt>
                <c:pt idx="3">
                  <c:v>0.05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F75-465F-8019-00E5EEE06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796024"/>
        <c:axId val="443800824"/>
      </c:barChart>
      <c:catAx>
        <c:axId val="443796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443800824"/>
        <c:crosses val="autoZero"/>
        <c:auto val="1"/>
        <c:lblAlgn val="ctr"/>
        <c:lblOffset val="100"/>
        <c:noMultiLvlLbl val="0"/>
      </c:catAx>
      <c:valAx>
        <c:axId val="443800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96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'Nonprofit Trends Report'!$B$2:$B$5</c:f>
              <c:strCache>
                <c:ptCount val="4"/>
                <c:pt idx="0">
                  <c:v>Lack IT Staff</c:v>
                </c:pt>
                <c:pt idx="1">
                  <c:v>Have CRM</c:v>
                </c:pt>
                <c:pt idx="2">
                  <c:v>Uncertainty</c:v>
                </c:pt>
                <c:pt idx="3">
                  <c:v>Track Key Metrics</c:v>
                </c:pt>
              </c:strCache>
            </c:strRef>
          </c:cat>
          <c:val>
            <c:numRef>
              <c:f>'Nonprofit Trends Report'!$A$2:$A$5</c:f>
              <c:numCache>
                <c:formatCode>0%</c:formatCode>
                <c:ptCount val="4"/>
                <c:pt idx="0">
                  <c:v>0.93</c:v>
                </c:pt>
                <c:pt idx="1">
                  <c:v>0.91</c:v>
                </c:pt>
                <c:pt idx="2">
                  <c:v>0.75</c:v>
                </c:pt>
                <c:pt idx="3">
                  <c:v>0.29124999999999995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D0-4A59-975E-EB446584C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7376784"/>
        <c:axId val="657383184"/>
      </c:barChart>
      <c:catAx>
        <c:axId val="65737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657383184"/>
        <c:crosses val="autoZero"/>
        <c:auto val="1"/>
        <c:lblAlgn val="ctr"/>
        <c:lblOffset val="100"/>
        <c:noMultiLvlLbl val="0"/>
      </c:catAx>
      <c:valAx>
        <c:axId val="65738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37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D09EE-2568-4BB0-9715-E6CC2E829D7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6206C1-2CD1-4BAB-9B2B-4018B0FBFC2A}">
      <dgm:prSet/>
      <dgm:spPr/>
      <dgm:t>
        <a:bodyPr/>
        <a:lstStyle/>
        <a:p>
          <a:r>
            <a:rPr lang="en-US"/>
            <a:t>Preventative Care</a:t>
          </a:r>
        </a:p>
      </dgm:t>
    </dgm:pt>
    <dgm:pt modelId="{5C43679A-4368-41D0-A726-2A9B50D0B3E1}" type="parTrans" cxnId="{A42DBFD9-1909-4A67-89EB-762442F18931}">
      <dgm:prSet/>
      <dgm:spPr/>
      <dgm:t>
        <a:bodyPr/>
        <a:lstStyle/>
        <a:p>
          <a:endParaRPr lang="en-US"/>
        </a:p>
      </dgm:t>
    </dgm:pt>
    <dgm:pt modelId="{B9549BA1-227D-4249-A6D6-CF942BE74BF5}" type="sibTrans" cxnId="{A42DBFD9-1909-4A67-89EB-762442F18931}">
      <dgm:prSet/>
      <dgm:spPr/>
      <dgm:t>
        <a:bodyPr/>
        <a:lstStyle/>
        <a:p>
          <a:endParaRPr lang="en-US"/>
        </a:p>
      </dgm:t>
    </dgm:pt>
    <dgm:pt modelId="{15286475-8B60-4416-A517-F515A6A7D99B}">
      <dgm:prSet/>
      <dgm:spPr/>
      <dgm:t>
        <a:bodyPr/>
        <a:lstStyle/>
        <a:p>
          <a:r>
            <a:rPr lang="en-US"/>
            <a:t>Effective Treatments</a:t>
          </a:r>
        </a:p>
      </dgm:t>
    </dgm:pt>
    <dgm:pt modelId="{19D26033-1456-4668-8ABE-3727C86B4782}" type="parTrans" cxnId="{A36672C8-490D-45E0-ACD0-95A249418406}">
      <dgm:prSet/>
      <dgm:spPr/>
      <dgm:t>
        <a:bodyPr/>
        <a:lstStyle/>
        <a:p>
          <a:endParaRPr lang="en-US"/>
        </a:p>
      </dgm:t>
    </dgm:pt>
    <dgm:pt modelId="{3E2C934A-D793-42F1-9EAE-FC1A406701F4}" type="sibTrans" cxnId="{A36672C8-490D-45E0-ACD0-95A249418406}">
      <dgm:prSet/>
      <dgm:spPr/>
      <dgm:t>
        <a:bodyPr/>
        <a:lstStyle/>
        <a:p>
          <a:endParaRPr lang="en-US"/>
        </a:p>
      </dgm:t>
    </dgm:pt>
    <dgm:pt modelId="{C60972DF-0336-4281-8ECB-4343B2B2B1B5}">
      <dgm:prSet/>
      <dgm:spPr/>
      <dgm:t>
        <a:bodyPr/>
        <a:lstStyle/>
        <a:p>
          <a:r>
            <a:rPr lang="en-US"/>
            <a:t>Supportive Culture</a:t>
          </a:r>
        </a:p>
      </dgm:t>
    </dgm:pt>
    <dgm:pt modelId="{C0AB933B-92A8-4DF3-A508-C51B378F8C04}" type="parTrans" cxnId="{606D26AC-1057-4CAA-A199-9AFC706A904B}">
      <dgm:prSet/>
      <dgm:spPr/>
      <dgm:t>
        <a:bodyPr/>
        <a:lstStyle/>
        <a:p>
          <a:endParaRPr lang="en-US"/>
        </a:p>
      </dgm:t>
    </dgm:pt>
    <dgm:pt modelId="{E233B6DB-DEE7-4361-9C65-345802E1FA44}" type="sibTrans" cxnId="{606D26AC-1057-4CAA-A199-9AFC706A904B}">
      <dgm:prSet/>
      <dgm:spPr/>
      <dgm:t>
        <a:bodyPr/>
        <a:lstStyle/>
        <a:p>
          <a:endParaRPr lang="en-US"/>
        </a:p>
      </dgm:t>
    </dgm:pt>
    <dgm:pt modelId="{26546DF2-1915-456D-865F-902F5ED6D2E3}" type="pres">
      <dgm:prSet presAssocID="{494D09EE-2568-4BB0-9715-E6CC2E829D7B}" presName="linear" presStyleCnt="0">
        <dgm:presLayoutVars>
          <dgm:animLvl val="lvl"/>
          <dgm:resizeHandles val="exact"/>
        </dgm:presLayoutVars>
      </dgm:prSet>
      <dgm:spPr/>
    </dgm:pt>
    <dgm:pt modelId="{79A69B9C-8219-4D04-BA45-E946F051DC6B}" type="pres">
      <dgm:prSet presAssocID="{016206C1-2CD1-4BAB-9B2B-4018B0FBFC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FA59B6-0A14-4181-8712-83787EA549A7}" type="pres">
      <dgm:prSet presAssocID="{B9549BA1-227D-4249-A6D6-CF942BE74BF5}" presName="spacer" presStyleCnt="0"/>
      <dgm:spPr/>
    </dgm:pt>
    <dgm:pt modelId="{B841298A-59B2-445E-81AB-0F996A95CEA4}" type="pres">
      <dgm:prSet presAssocID="{15286475-8B60-4416-A517-F515A6A7D9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47C7CD-B4D0-4F4F-AD46-75148F41557C}" type="pres">
      <dgm:prSet presAssocID="{3E2C934A-D793-42F1-9EAE-FC1A406701F4}" presName="spacer" presStyleCnt="0"/>
      <dgm:spPr/>
    </dgm:pt>
    <dgm:pt modelId="{BD052A2F-DF7D-486D-83C5-745097337FDC}" type="pres">
      <dgm:prSet presAssocID="{C60972DF-0336-4281-8ECB-4343B2B2B1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98AB62-A454-4C04-9485-8EDA64A1E9C5}" type="presOf" srcId="{15286475-8B60-4416-A517-F515A6A7D99B}" destId="{B841298A-59B2-445E-81AB-0F996A95CEA4}" srcOrd="0" destOrd="0" presId="urn:microsoft.com/office/officeart/2005/8/layout/vList2"/>
    <dgm:cxn modelId="{CB66F850-EE1C-45A6-A1BD-3DE00F46ED81}" type="presOf" srcId="{C60972DF-0336-4281-8ECB-4343B2B2B1B5}" destId="{BD052A2F-DF7D-486D-83C5-745097337FDC}" srcOrd="0" destOrd="0" presId="urn:microsoft.com/office/officeart/2005/8/layout/vList2"/>
    <dgm:cxn modelId="{C58F897A-68FA-4172-9CC1-2D35A9DA0F98}" type="presOf" srcId="{016206C1-2CD1-4BAB-9B2B-4018B0FBFC2A}" destId="{79A69B9C-8219-4D04-BA45-E946F051DC6B}" srcOrd="0" destOrd="0" presId="urn:microsoft.com/office/officeart/2005/8/layout/vList2"/>
    <dgm:cxn modelId="{606D26AC-1057-4CAA-A199-9AFC706A904B}" srcId="{494D09EE-2568-4BB0-9715-E6CC2E829D7B}" destId="{C60972DF-0336-4281-8ECB-4343B2B2B1B5}" srcOrd="2" destOrd="0" parTransId="{C0AB933B-92A8-4DF3-A508-C51B378F8C04}" sibTransId="{E233B6DB-DEE7-4361-9C65-345802E1FA44}"/>
    <dgm:cxn modelId="{ABD601B7-4F9A-4939-A5E3-B9924D1FD7A8}" type="presOf" srcId="{494D09EE-2568-4BB0-9715-E6CC2E829D7B}" destId="{26546DF2-1915-456D-865F-902F5ED6D2E3}" srcOrd="0" destOrd="0" presId="urn:microsoft.com/office/officeart/2005/8/layout/vList2"/>
    <dgm:cxn modelId="{A36672C8-490D-45E0-ACD0-95A249418406}" srcId="{494D09EE-2568-4BB0-9715-E6CC2E829D7B}" destId="{15286475-8B60-4416-A517-F515A6A7D99B}" srcOrd="1" destOrd="0" parTransId="{19D26033-1456-4668-8ABE-3727C86B4782}" sibTransId="{3E2C934A-D793-42F1-9EAE-FC1A406701F4}"/>
    <dgm:cxn modelId="{A42DBFD9-1909-4A67-89EB-762442F18931}" srcId="{494D09EE-2568-4BB0-9715-E6CC2E829D7B}" destId="{016206C1-2CD1-4BAB-9B2B-4018B0FBFC2A}" srcOrd="0" destOrd="0" parTransId="{5C43679A-4368-41D0-A726-2A9B50D0B3E1}" sibTransId="{B9549BA1-227D-4249-A6D6-CF942BE74BF5}"/>
    <dgm:cxn modelId="{92C72985-5FBE-4557-B38D-3E36204A8843}" type="presParOf" srcId="{26546DF2-1915-456D-865F-902F5ED6D2E3}" destId="{79A69B9C-8219-4D04-BA45-E946F051DC6B}" srcOrd="0" destOrd="0" presId="urn:microsoft.com/office/officeart/2005/8/layout/vList2"/>
    <dgm:cxn modelId="{7A7F4189-D37C-4092-8538-7B3D024B7D66}" type="presParOf" srcId="{26546DF2-1915-456D-865F-902F5ED6D2E3}" destId="{BCFA59B6-0A14-4181-8712-83787EA549A7}" srcOrd="1" destOrd="0" presId="urn:microsoft.com/office/officeart/2005/8/layout/vList2"/>
    <dgm:cxn modelId="{7C6EDB1D-5574-4591-A236-816DE815029C}" type="presParOf" srcId="{26546DF2-1915-456D-865F-902F5ED6D2E3}" destId="{B841298A-59B2-445E-81AB-0F996A95CEA4}" srcOrd="2" destOrd="0" presId="urn:microsoft.com/office/officeart/2005/8/layout/vList2"/>
    <dgm:cxn modelId="{C658BE0C-8C4E-439C-B423-51071235C952}" type="presParOf" srcId="{26546DF2-1915-456D-865F-902F5ED6D2E3}" destId="{1E47C7CD-B4D0-4F4F-AD46-75148F41557C}" srcOrd="3" destOrd="0" presId="urn:microsoft.com/office/officeart/2005/8/layout/vList2"/>
    <dgm:cxn modelId="{6262543D-16CE-47DC-BE26-B9DE3470A7C2}" type="presParOf" srcId="{26546DF2-1915-456D-865F-902F5ED6D2E3}" destId="{BD052A2F-DF7D-486D-83C5-745097337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D09EE-2568-4BB0-9715-E6CC2E829D7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6206C1-2CD1-4BAB-9B2B-4018B0FBFC2A}">
      <dgm:prSet/>
      <dgm:spPr/>
      <dgm:t>
        <a:bodyPr/>
        <a:lstStyle/>
        <a:p>
          <a:r>
            <a:rPr lang="en-US" dirty="0"/>
            <a:t>Accuracy</a:t>
          </a:r>
        </a:p>
      </dgm:t>
    </dgm:pt>
    <dgm:pt modelId="{5C43679A-4368-41D0-A726-2A9B50D0B3E1}" type="parTrans" cxnId="{A42DBFD9-1909-4A67-89EB-762442F18931}">
      <dgm:prSet/>
      <dgm:spPr/>
      <dgm:t>
        <a:bodyPr/>
        <a:lstStyle/>
        <a:p>
          <a:endParaRPr lang="en-US"/>
        </a:p>
      </dgm:t>
    </dgm:pt>
    <dgm:pt modelId="{B9549BA1-227D-4249-A6D6-CF942BE74BF5}" type="sibTrans" cxnId="{A42DBFD9-1909-4A67-89EB-762442F18931}">
      <dgm:prSet/>
      <dgm:spPr/>
      <dgm:t>
        <a:bodyPr/>
        <a:lstStyle/>
        <a:p>
          <a:endParaRPr lang="en-US"/>
        </a:p>
      </dgm:t>
    </dgm:pt>
    <dgm:pt modelId="{15286475-8B60-4416-A517-F515A6A7D99B}">
      <dgm:prSet/>
      <dgm:spPr/>
      <dgm:t>
        <a:bodyPr/>
        <a:lstStyle/>
        <a:p>
          <a:r>
            <a:rPr lang="en-US" dirty="0"/>
            <a:t>Completeness</a:t>
          </a:r>
        </a:p>
      </dgm:t>
    </dgm:pt>
    <dgm:pt modelId="{19D26033-1456-4668-8ABE-3727C86B4782}" type="parTrans" cxnId="{A36672C8-490D-45E0-ACD0-95A249418406}">
      <dgm:prSet/>
      <dgm:spPr/>
      <dgm:t>
        <a:bodyPr/>
        <a:lstStyle/>
        <a:p>
          <a:endParaRPr lang="en-US"/>
        </a:p>
      </dgm:t>
    </dgm:pt>
    <dgm:pt modelId="{3E2C934A-D793-42F1-9EAE-FC1A406701F4}" type="sibTrans" cxnId="{A36672C8-490D-45E0-ACD0-95A249418406}">
      <dgm:prSet/>
      <dgm:spPr/>
      <dgm:t>
        <a:bodyPr/>
        <a:lstStyle/>
        <a:p>
          <a:endParaRPr lang="en-US"/>
        </a:p>
      </dgm:t>
    </dgm:pt>
    <dgm:pt modelId="{C60972DF-0336-4281-8ECB-4343B2B2B1B5}">
      <dgm:prSet/>
      <dgm:spPr/>
      <dgm:t>
        <a:bodyPr/>
        <a:lstStyle/>
        <a:p>
          <a:r>
            <a:rPr lang="en-US" dirty="0"/>
            <a:t>Consistency</a:t>
          </a:r>
        </a:p>
      </dgm:t>
    </dgm:pt>
    <dgm:pt modelId="{C0AB933B-92A8-4DF3-A508-C51B378F8C04}" type="parTrans" cxnId="{606D26AC-1057-4CAA-A199-9AFC706A904B}">
      <dgm:prSet/>
      <dgm:spPr/>
      <dgm:t>
        <a:bodyPr/>
        <a:lstStyle/>
        <a:p>
          <a:endParaRPr lang="en-US"/>
        </a:p>
      </dgm:t>
    </dgm:pt>
    <dgm:pt modelId="{E233B6DB-DEE7-4361-9C65-345802E1FA44}" type="sibTrans" cxnId="{606D26AC-1057-4CAA-A199-9AFC706A904B}">
      <dgm:prSet/>
      <dgm:spPr/>
      <dgm:t>
        <a:bodyPr/>
        <a:lstStyle/>
        <a:p>
          <a:endParaRPr lang="en-US"/>
        </a:p>
      </dgm:t>
    </dgm:pt>
    <dgm:pt modelId="{5B31A0AF-AF33-4F29-BA36-C5F342727151}">
      <dgm:prSet/>
      <dgm:spPr/>
      <dgm:t>
        <a:bodyPr/>
        <a:lstStyle/>
        <a:p>
          <a:r>
            <a:rPr lang="en-US" dirty="0"/>
            <a:t>Timeliness</a:t>
          </a:r>
        </a:p>
      </dgm:t>
    </dgm:pt>
    <dgm:pt modelId="{8309E57C-AD18-4148-9B82-C90D55AC7029}" type="parTrans" cxnId="{FE222012-C67A-43A0-887E-3818C0DD3DEA}">
      <dgm:prSet/>
      <dgm:spPr/>
      <dgm:t>
        <a:bodyPr/>
        <a:lstStyle/>
        <a:p>
          <a:endParaRPr lang="en-US"/>
        </a:p>
      </dgm:t>
    </dgm:pt>
    <dgm:pt modelId="{8E7553CE-C397-47E3-AA76-C89D480ECF08}" type="sibTrans" cxnId="{FE222012-C67A-43A0-887E-3818C0DD3DEA}">
      <dgm:prSet/>
      <dgm:spPr/>
      <dgm:t>
        <a:bodyPr/>
        <a:lstStyle/>
        <a:p>
          <a:endParaRPr lang="en-US"/>
        </a:p>
      </dgm:t>
    </dgm:pt>
    <dgm:pt modelId="{4151634B-3E29-45AB-8C58-56176BA69F63}">
      <dgm:prSet/>
      <dgm:spPr/>
      <dgm:t>
        <a:bodyPr/>
        <a:lstStyle/>
        <a:p>
          <a:r>
            <a:rPr lang="en-US" dirty="0"/>
            <a:t>Uniqueness</a:t>
          </a:r>
        </a:p>
      </dgm:t>
    </dgm:pt>
    <dgm:pt modelId="{07DDE74A-65FC-4B90-8101-B19742AFA413}" type="parTrans" cxnId="{552B1F4F-D093-4A1D-8627-3B607B0FE96C}">
      <dgm:prSet/>
      <dgm:spPr/>
      <dgm:t>
        <a:bodyPr/>
        <a:lstStyle/>
        <a:p>
          <a:endParaRPr lang="en-US"/>
        </a:p>
      </dgm:t>
    </dgm:pt>
    <dgm:pt modelId="{1066B5C9-C435-4A7F-B227-80D984C5824E}" type="sibTrans" cxnId="{552B1F4F-D093-4A1D-8627-3B607B0FE96C}">
      <dgm:prSet/>
      <dgm:spPr/>
      <dgm:t>
        <a:bodyPr/>
        <a:lstStyle/>
        <a:p>
          <a:endParaRPr lang="en-US"/>
        </a:p>
      </dgm:t>
    </dgm:pt>
    <dgm:pt modelId="{A904D85A-DA0A-4720-B1C2-4AAFF266DD7A}">
      <dgm:prSet/>
      <dgm:spPr/>
      <dgm:t>
        <a:bodyPr/>
        <a:lstStyle/>
        <a:p>
          <a:r>
            <a:rPr lang="en-US" dirty="0"/>
            <a:t>Conformity</a:t>
          </a:r>
        </a:p>
      </dgm:t>
    </dgm:pt>
    <dgm:pt modelId="{4AC5FFB4-7BBA-4FF9-A094-D42B714E2079}" type="parTrans" cxnId="{3D31FC97-D754-42E6-8911-AB34CB0D759B}">
      <dgm:prSet/>
      <dgm:spPr/>
      <dgm:t>
        <a:bodyPr/>
        <a:lstStyle/>
        <a:p>
          <a:endParaRPr lang="en-US"/>
        </a:p>
      </dgm:t>
    </dgm:pt>
    <dgm:pt modelId="{E5D63FCE-1F75-403E-9294-B838C13D6F24}" type="sibTrans" cxnId="{3D31FC97-D754-42E6-8911-AB34CB0D759B}">
      <dgm:prSet/>
      <dgm:spPr/>
      <dgm:t>
        <a:bodyPr/>
        <a:lstStyle/>
        <a:p>
          <a:endParaRPr lang="en-US"/>
        </a:p>
      </dgm:t>
    </dgm:pt>
    <dgm:pt modelId="{26546DF2-1915-456D-865F-902F5ED6D2E3}" type="pres">
      <dgm:prSet presAssocID="{494D09EE-2568-4BB0-9715-E6CC2E829D7B}" presName="linear" presStyleCnt="0">
        <dgm:presLayoutVars>
          <dgm:animLvl val="lvl"/>
          <dgm:resizeHandles val="exact"/>
        </dgm:presLayoutVars>
      </dgm:prSet>
      <dgm:spPr/>
    </dgm:pt>
    <dgm:pt modelId="{79A69B9C-8219-4D04-BA45-E946F051DC6B}" type="pres">
      <dgm:prSet presAssocID="{016206C1-2CD1-4BAB-9B2B-4018B0FBFC2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CFA59B6-0A14-4181-8712-83787EA549A7}" type="pres">
      <dgm:prSet presAssocID="{B9549BA1-227D-4249-A6D6-CF942BE74BF5}" presName="spacer" presStyleCnt="0"/>
      <dgm:spPr/>
    </dgm:pt>
    <dgm:pt modelId="{B841298A-59B2-445E-81AB-0F996A95CEA4}" type="pres">
      <dgm:prSet presAssocID="{15286475-8B60-4416-A517-F515A6A7D99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E47C7CD-B4D0-4F4F-AD46-75148F41557C}" type="pres">
      <dgm:prSet presAssocID="{3E2C934A-D793-42F1-9EAE-FC1A406701F4}" presName="spacer" presStyleCnt="0"/>
      <dgm:spPr/>
    </dgm:pt>
    <dgm:pt modelId="{BD052A2F-DF7D-486D-83C5-745097337FDC}" type="pres">
      <dgm:prSet presAssocID="{C60972DF-0336-4281-8ECB-4343B2B2B1B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0C3EE10-44A9-47DA-93FB-3CD7F61C536F}" type="pres">
      <dgm:prSet presAssocID="{E233B6DB-DEE7-4361-9C65-345802E1FA44}" presName="spacer" presStyleCnt="0"/>
      <dgm:spPr/>
    </dgm:pt>
    <dgm:pt modelId="{E8B53211-9C36-4918-BF74-E44C3E7CE5EA}" type="pres">
      <dgm:prSet presAssocID="{5B31A0AF-AF33-4F29-BA36-C5F34272715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5E83E15-D7E8-4481-93A4-AB18F892938E}" type="pres">
      <dgm:prSet presAssocID="{8E7553CE-C397-47E3-AA76-C89D480ECF08}" presName="spacer" presStyleCnt="0"/>
      <dgm:spPr/>
    </dgm:pt>
    <dgm:pt modelId="{217FDEE5-1EE3-4B1A-8C1C-62126987CB1D}" type="pres">
      <dgm:prSet presAssocID="{4151634B-3E29-45AB-8C58-56176BA69F6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B37E25-E194-49DF-B381-955E763E1725}" type="pres">
      <dgm:prSet presAssocID="{1066B5C9-C435-4A7F-B227-80D984C5824E}" presName="spacer" presStyleCnt="0"/>
      <dgm:spPr/>
    </dgm:pt>
    <dgm:pt modelId="{C4B7A038-5D12-4E49-82E4-FA785B4C7158}" type="pres">
      <dgm:prSet presAssocID="{A904D85A-DA0A-4720-B1C2-4AAFF266DD7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E222012-C67A-43A0-887E-3818C0DD3DEA}" srcId="{494D09EE-2568-4BB0-9715-E6CC2E829D7B}" destId="{5B31A0AF-AF33-4F29-BA36-C5F342727151}" srcOrd="3" destOrd="0" parTransId="{8309E57C-AD18-4148-9B82-C90D55AC7029}" sibTransId="{8E7553CE-C397-47E3-AA76-C89D480ECF08}"/>
    <dgm:cxn modelId="{F598AB62-A454-4C04-9485-8EDA64A1E9C5}" type="presOf" srcId="{15286475-8B60-4416-A517-F515A6A7D99B}" destId="{B841298A-59B2-445E-81AB-0F996A95CEA4}" srcOrd="0" destOrd="0" presId="urn:microsoft.com/office/officeart/2005/8/layout/vList2"/>
    <dgm:cxn modelId="{552B1F4F-D093-4A1D-8627-3B607B0FE96C}" srcId="{494D09EE-2568-4BB0-9715-E6CC2E829D7B}" destId="{4151634B-3E29-45AB-8C58-56176BA69F63}" srcOrd="4" destOrd="0" parTransId="{07DDE74A-65FC-4B90-8101-B19742AFA413}" sibTransId="{1066B5C9-C435-4A7F-B227-80D984C5824E}"/>
    <dgm:cxn modelId="{CB66F850-EE1C-45A6-A1BD-3DE00F46ED81}" type="presOf" srcId="{C60972DF-0336-4281-8ECB-4343B2B2B1B5}" destId="{BD052A2F-DF7D-486D-83C5-745097337FDC}" srcOrd="0" destOrd="0" presId="urn:microsoft.com/office/officeart/2005/8/layout/vList2"/>
    <dgm:cxn modelId="{C58F897A-68FA-4172-9CC1-2D35A9DA0F98}" type="presOf" srcId="{016206C1-2CD1-4BAB-9B2B-4018B0FBFC2A}" destId="{79A69B9C-8219-4D04-BA45-E946F051DC6B}" srcOrd="0" destOrd="0" presId="urn:microsoft.com/office/officeart/2005/8/layout/vList2"/>
    <dgm:cxn modelId="{3D31FC97-D754-42E6-8911-AB34CB0D759B}" srcId="{494D09EE-2568-4BB0-9715-E6CC2E829D7B}" destId="{A904D85A-DA0A-4720-B1C2-4AAFF266DD7A}" srcOrd="5" destOrd="0" parTransId="{4AC5FFB4-7BBA-4FF9-A094-D42B714E2079}" sibTransId="{E5D63FCE-1F75-403E-9294-B838C13D6F24}"/>
    <dgm:cxn modelId="{1B24C3A0-39EA-4591-80C8-D21BA4AD22FF}" type="presOf" srcId="{5B31A0AF-AF33-4F29-BA36-C5F342727151}" destId="{E8B53211-9C36-4918-BF74-E44C3E7CE5EA}" srcOrd="0" destOrd="0" presId="urn:microsoft.com/office/officeart/2005/8/layout/vList2"/>
    <dgm:cxn modelId="{606D26AC-1057-4CAA-A199-9AFC706A904B}" srcId="{494D09EE-2568-4BB0-9715-E6CC2E829D7B}" destId="{C60972DF-0336-4281-8ECB-4343B2B2B1B5}" srcOrd="2" destOrd="0" parTransId="{C0AB933B-92A8-4DF3-A508-C51B378F8C04}" sibTransId="{E233B6DB-DEE7-4361-9C65-345802E1FA44}"/>
    <dgm:cxn modelId="{ABD601B7-4F9A-4939-A5E3-B9924D1FD7A8}" type="presOf" srcId="{494D09EE-2568-4BB0-9715-E6CC2E829D7B}" destId="{26546DF2-1915-456D-865F-902F5ED6D2E3}" srcOrd="0" destOrd="0" presId="urn:microsoft.com/office/officeart/2005/8/layout/vList2"/>
    <dgm:cxn modelId="{6ECD18C4-C4CD-4EDA-AF2E-8E916D251637}" type="presOf" srcId="{4151634B-3E29-45AB-8C58-56176BA69F63}" destId="{217FDEE5-1EE3-4B1A-8C1C-62126987CB1D}" srcOrd="0" destOrd="0" presId="urn:microsoft.com/office/officeart/2005/8/layout/vList2"/>
    <dgm:cxn modelId="{A36672C8-490D-45E0-ACD0-95A249418406}" srcId="{494D09EE-2568-4BB0-9715-E6CC2E829D7B}" destId="{15286475-8B60-4416-A517-F515A6A7D99B}" srcOrd="1" destOrd="0" parTransId="{19D26033-1456-4668-8ABE-3727C86B4782}" sibTransId="{3E2C934A-D793-42F1-9EAE-FC1A406701F4}"/>
    <dgm:cxn modelId="{A42DBFD9-1909-4A67-89EB-762442F18931}" srcId="{494D09EE-2568-4BB0-9715-E6CC2E829D7B}" destId="{016206C1-2CD1-4BAB-9B2B-4018B0FBFC2A}" srcOrd="0" destOrd="0" parTransId="{5C43679A-4368-41D0-A726-2A9B50D0B3E1}" sibTransId="{B9549BA1-227D-4249-A6D6-CF942BE74BF5}"/>
    <dgm:cxn modelId="{07C3DCF2-C46A-4F15-8FF4-D4088C06BF77}" type="presOf" srcId="{A904D85A-DA0A-4720-B1C2-4AAFF266DD7A}" destId="{C4B7A038-5D12-4E49-82E4-FA785B4C7158}" srcOrd="0" destOrd="0" presId="urn:microsoft.com/office/officeart/2005/8/layout/vList2"/>
    <dgm:cxn modelId="{92C72985-5FBE-4557-B38D-3E36204A8843}" type="presParOf" srcId="{26546DF2-1915-456D-865F-902F5ED6D2E3}" destId="{79A69B9C-8219-4D04-BA45-E946F051DC6B}" srcOrd="0" destOrd="0" presId="urn:microsoft.com/office/officeart/2005/8/layout/vList2"/>
    <dgm:cxn modelId="{7A7F4189-D37C-4092-8538-7B3D024B7D66}" type="presParOf" srcId="{26546DF2-1915-456D-865F-902F5ED6D2E3}" destId="{BCFA59B6-0A14-4181-8712-83787EA549A7}" srcOrd="1" destOrd="0" presId="urn:microsoft.com/office/officeart/2005/8/layout/vList2"/>
    <dgm:cxn modelId="{7C6EDB1D-5574-4591-A236-816DE815029C}" type="presParOf" srcId="{26546DF2-1915-456D-865F-902F5ED6D2E3}" destId="{B841298A-59B2-445E-81AB-0F996A95CEA4}" srcOrd="2" destOrd="0" presId="urn:microsoft.com/office/officeart/2005/8/layout/vList2"/>
    <dgm:cxn modelId="{C658BE0C-8C4E-439C-B423-51071235C952}" type="presParOf" srcId="{26546DF2-1915-456D-865F-902F5ED6D2E3}" destId="{1E47C7CD-B4D0-4F4F-AD46-75148F41557C}" srcOrd="3" destOrd="0" presId="urn:microsoft.com/office/officeart/2005/8/layout/vList2"/>
    <dgm:cxn modelId="{6262543D-16CE-47DC-BE26-B9DE3470A7C2}" type="presParOf" srcId="{26546DF2-1915-456D-865F-902F5ED6D2E3}" destId="{BD052A2F-DF7D-486D-83C5-745097337FDC}" srcOrd="4" destOrd="0" presId="urn:microsoft.com/office/officeart/2005/8/layout/vList2"/>
    <dgm:cxn modelId="{6045C8B2-0FFF-47DD-8B59-D77C2C6E0F69}" type="presParOf" srcId="{26546DF2-1915-456D-865F-902F5ED6D2E3}" destId="{00C3EE10-44A9-47DA-93FB-3CD7F61C536F}" srcOrd="5" destOrd="0" presId="urn:microsoft.com/office/officeart/2005/8/layout/vList2"/>
    <dgm:cxn modelId="{7AB00E28-F862-4538-AC84-3A4F585AD4F5}" type="presParOf" srcId="{26546DF2-1915-456D-865F-902F5ED6D2E3}" destId="{E8B53211-9C36-4918-BF74-E44C3E7CE5EA}" srcOrd="6" destOrd="0" presId="urn:microsoft.com/office/officeart/2005/8/layout/vList2"/>
    <dgm:cxn modelId="{2CF43A6E-BED0-4FD1-B358-9CA253BA59A2}" type="presParOf" srcId="{26546DF2-1915-456D-865F-902F5ED6D2E3}" destId="{95E83E15-D7E8-4481-93A4-AB18F892938E}" srcOrd="7" destOrd="0" presId="urn:microsoft.com/office/officeart/2005/8/layout/vList2"/>
    <dgm:cxn modelId="{CB780117-BC7E-41B8-8F24-5D13202AD993}" type="presParOf" srcId="{26546DF2-1915-456D-865F-902F5ED6D2E3}" destId="{217FDEE5-1EE3-4B1A-8C1C-62126987CB1D}" srcOrd="8" destOrd="0" presId="urn:microsoft.com/office/officeart/2005/8/layout/vList2"/>
    <dgm:cxn modelId="{1B89C663-5DAA-4AF1-A86C-70ED2F1F38B8}" type="presParOf" srcId="{26546DF2-1915-456D-865F-902F5ED6D2E3}" destId="{50B37E25-E194-49DF-B381-955E763E1725}" srcOrd="9" destOrd="0" presId="urn:microsoft.com/office/officeart/2005/8/layout/vList2"/>
    <dgm:cxn modelId="{80310AF1-B18C-4EDA-94CC-B7A2FAAD87C4}" type="presParOf" srcId="{26546DF2-1915-456D-865F-902F5ED6D2E3}" destId="{C4B7A038-5D12-4E49-82E4-FA785B4C715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69B9C-8219-4D04-BA45-E946F051DC6B}">
      <dsp:nvSpPr>
        <dsp:cNvPr id="0" name=""/>
        <dsp:cNvSpPr/>
      </dsp:nvSpPr>
      <dsp:spPr>
        <a:xfrm>
          <a:off x="0" y="507929"/>
          <a:ext cx="5918184" cy="12232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Preventative Care</a:t>
          </a:r>
        </a:p>
      </dsp:txBody>
      <dsp:txXfrm>
        <a:off x="59713" y="567642"/>
        <a:ext cx="5798758" cy="1103809"/>
      </dsp:txXfrm>
    </dsp:sp>
    <dsp:sp modelId="{B841298A-59B2-445E-81AB-0F996A95CEA4}">
      <dsp:nvSpPr>
        <dsp:cNvPr id="0" name=""/>
        <dsp:cNvSpPr/>
      </dsp:nvSpPr>
      <dsp:spPr>
        <a:xfrm>
          <a:off x="0" y="1878044"/>
          <a:ext cx="5918184" cy="122323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Effective Treatments</a:t>
          </a:r>
        </a:p>
      </dsp:txBody>
      <dsp:txXfrm>
        <a:off x="59713" y="1937757"/>
        <a:ext cx="5798758" cy="1103809"/>
      </dsp:txXfrm>
    </dsp:sp>
    <dsp:sp modelId="{BD052A2F-DF7D-486D-83C5-745097337FDC}">
      <dsp:nvSpPr>
        <dsp:cNvPr id="0" name=""/>
        <dsp:cNvSpPr/>
      </dsp:nvSpPr>
      <dsp:spPr>
        <a:xfrm>
          <a:off x="0" y="3248159"/>
          <a:ext cx="5918184" cy="12232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Supportive Culture</a:t>
          </a:r>
        </a:p>
      </dsp:txBody>
      <dsp:txXfrm>
        <a:off x="59713" y="3307872"/>
        <a:ext cx="5798758" cy="1103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69B9C-8219-4D04-BA45-E946F051DC6B}">
      <dsp:nvSpPr>
        <dsp:cNvPr id="0" name=""/>
        <dsp:cNvSpPr/>
      </dsp:nvSpPr>
      <dsp:spPr>
        <a:xfrm>
          <a:off x="0" y="35856"/>
          <a:ext cx="5918184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Accuracy</a:t>
          </a:r>
        </a:p>
      </dsp:txBody>
      <dsp:txXfrm>
        <a:off x="36296" y="72152"/>
        <a:ext cx="5845592" cy="670943"/>
      </dsp:txXfrm>
    </dsp:sp>
    <dsp:sp modelId="{B841298A-59B2-445E-81AB-0F996A95CEA4}">
      <dsp:nvSpPr>
        <dsp:cNvPr id="0" name=""/>
        <dsp:cNvSpPr/>
      </dsp:nvSpPr>
      <dsp:spPr>
        <a:xfrm>
          <a:off x="0" y="868671"/>
          <a:ext cx="5918184" cy="74353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Completeness</a:t>
          </a:r>
        </a:p>
      </dsp:txBody>
      <dsp:txXfrm>
        <a:off x="36296" y="904967"/>
        <a:ext cx="5845592" cy="670943"/>
      </dsp:txXfrm>
    </dsp:sp>
    <dsp:sp modelId="{BD052A2F-DF7D-486D-83C5-745097337FDC}">
      <dsp:nvSpPr>
        <dsp:cNvPr id="0" name=""/>
        <dsp:cNvSpPr/>
      </dsp:nvSpPr>
      <dsp:spPr>
        <a:xfrm>
          <a:off x="0" y="1701486"/>
          <a:ext cx="5918184" cy="74353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Consistency</a:t>
          </a:r>
        </a:p>
      </dsp:txBody>
      <dsp:txXfrm>
        <a:off x="36296" y="1737782"/>
        <a:ext cx="5845592" cy="670943"/>
      </dsp:txXfrm>
    </dsp:sp>
    <dsp:sp modelId="{E8B53211-9C36-4918-BF74-E44C3E7CE5EA}">
      <dsp:nvSpPr>
        <dsp:cNvPr id="0" name=""/>
        <dsp:cNvSpPr/>
      </dsp:nvSpPr>
      <dsp:spPr>
        <a:xfrm>
          <a:off x="0" y="2534302"/>
          <a:ext cx="5918184" cy="74353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Timeliness</a:t>
          </a:r>
        </a:p>
      </dsp:txBody>
      <dsp:txXfrm>
        <a:off x="36296" y="2570598"/>
        <a:ext cx="5845592" cy="670943"/>
      </dsp:txXfrm>
    </dsp:sp>
    <dsp:sp modelId="{217FDEE5-1EE3-4B1A-8C1C-62126987CB1D}">
      <dsp:nvSpPr>
        <dsp:cNvPr id="0" name=""/>
        <dsp:cNvSpPr/>
      </dsp:nvSpPr>
      <dsp:spPr>
        <a:xfrm>
          <a:off x="0" y="3367117"/>
          <a:ext cx="5918184" cy="74353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Uniqueness</a:t>
          </a:r>
        </a:p>
      </dsp:txBody>
      <dsp:txXfrm>
        <a:off x="36296" y="3403413"/>
        <a:ext cx="5845592" cy="670943"/>
      </dsp:txXfrm>
    </dsp:sp>
    <dsp:sp modelId="{C4B7A038-5D12-4E49-82E4-FA785B4C7158}">
      <dsp:nvSpPr>
        <dsp:cNvPr id="0" name=""/>
        <dsp:cNvSpPr/>
      </dsp:nvSpPr>
      <dsp:spPr>
        <a:xfrm>
          <a:off x="0" y="4199932"/>
          <a:ext cx="5918184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Conformity</a:t>
          </a:r>
        </a:p>
      </dsp:txBody>
      <dsp:txXfrm>
        <a:off x="36296" y="4236228"/>
        <a:ext cx="5845592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5B70-0CDA-4931-8A43-478C9A171C0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AADB-361D-4A00-B9D7-AE71EF3D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1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8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7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0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7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27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4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3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1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7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84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8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9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8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19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2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81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0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45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22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79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49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6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217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908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94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90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518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48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94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94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051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23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756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4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02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59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4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01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386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24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693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184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19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89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6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99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91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912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549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64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28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40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69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43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72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191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26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73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60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ADB-361D-4A00-B9D7-AE71EF3DE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749F-2043-43D1-9F27-FAF1D0C0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918E2-10EB-4B31-BA47-7D7C5A604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479A-69A6-4717-B066-E84168F1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0D42-E3A9-4849-90B1-EF63EB8A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44F3-4FB0-498A-AB07-07C441E8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E6A0-0E13-41E4-93F0-E1666F54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C96A8-A638-4AD0-AA8F-914821859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4E8F-0885-41E8-81D2-D4422347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F03C-77F2-47CF-80AD-4001AD0E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3B2DC-7B23-433F-A04F-DEAA0CAD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1740D-3FD5-4C90-9ADB-4F6D7AD11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6BB4F-5342-4EFD-A826-64C88339C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6F6E-39BF-4FDF-877A-B15C293C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E797-9178-4F05-8A3F-94435292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6650-DCC6-48A8-93D3-8F3A25EE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18FE-8937-4B4E-A4F5-137205B1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B5B4-FD04-46AE-A073-6F6F39C9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A320-848F-4577-B3E1-22C0BE3C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0A88-108A-49EE-BEBE-2E943CCF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38D9-6CFF-4F26-AF54-0664F8DE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7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6F84-884D-4563-BCB5-FFCF82F4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5E58C-A5FA-468F-8E4C-8AC1ABF3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99276-021F-4899-B35A-0A32CBBC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B92A-CB9A-4359-8C2B-23B49366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07B2B-995A-4854-807F-919AE0E6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9477-A3F4-4265-8446-DCF9745F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F56A-E30E-4061-B882-860831683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4837B-6889-417B-BA9D-D309FB03E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F6CC7-CF85-4B58-8D17-9D664D6F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70169-CA76-4F6D-9513-ED412A1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D8E2-F73A-4F87-AD82-C97CF507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9072-6CCB-4B64-A8B3-27D27BC1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B9A2-48EC-4FAC-9E5D-24147A423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BC284-4524-46FB-8998-38978FA17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983C5-CD7D-4A58-B889-E01A69F50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0B3CB-6337-4036-A1BE-E12A526F0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6CBE0-32D3-4D9F-9495-CD2A7D68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BF922-BD4A-4E79-8856-0DD07F63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91524-896B-4302-8402-124C00EE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1CF-6D3C-4918-A97B-77FA91C6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6D30D-0B85-4EAA-B418-2EE0F960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F27D0-F06F-41B5-9E75-8779A318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3C7B2-00B4-469F-A7F0-20FE219F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4F6B-9368-4663-B1F0-297A803A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3153E-A3AD-4127-A99B-173FC6CD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BAACF-EDB8-4F36-B4D6-1A0A0566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5396-324E-47C5-AF26-D773A3E0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AED7-0D69-4D54-9939-5E3F9CFE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D3757-6386-4002-9ACA-9946A6BB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88BDB-EBCF-462B-B0E9-01E78D9C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E63E8-345C-4955-A34C-381381BF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602D-C984-483E-B388-4FAB47A5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06BC-C64E-4794-B981-55001189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51F24-B0C5-4DA2-A27B-0ADE116E2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D2EA-4BB5-49E8-B8FA-49C06A1E4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80CC3-4D7D-407F-AB3D-5E2CB7DD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63482-8FCF-4994-941C-C5FE8457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88FAD-0848-4149-9FC8-8E008EC6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A1A76-EEBB-4A10-B8CC-A41F2B02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20894-AA77-41EC-8EDD-BD9169BD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F8E9-B305-43F1-8B8C-AA2CB51BE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7AEC7-4B48-4160-85F1-8BEB9E29A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0050-1CA7-4C68-BDEF-ED23A7C00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A6D8638-CC16-4257-BB69-DBE5925ED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8680921" cy="2213635"/>
          </a:xfrm>
          <a:prstGeom prst="rect">
            <a:avLst/>
          </a:prstGeom>
        </p:spPr>
      </p:pic>
      <p:sp>
        <p:nvSpPr>
          <p:cNvPr id="26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38C0C-1702-42B2-A8A7-19A1A394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latin typeface="Bahnschrift" panose="020B0502040204020203" pitchFamily="34" charset="0"/>
              </a:rPr>
              <a:t>Developing Data Health &amp; Maturity With Open-Source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37831-2DAD-4B66-B589-E12F4A493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sz="1900">
                <a:latin typeface="Bahnschrift" panose="020B0502040204020203" pitchFamily="34" charset="0"/>
              </a:rPr>
              <a:t>Frederic Randall</a:t>
            </a:r>
          </a:p>
          <a:p>
            <a:pPr algn="l"/>
            <a:r>
              <a:rPr lang="en-US" sz="1900">
                <a:latin typeface="Bahnschrift" panose="020B0502040204020203" pitchFamily="34" charset="0"/>
              </a:rPr>
              <a:t>Data Manager &amp; IT Specialist</a:t>
            </a:r>
          </a:p>
        </p:txBody>
      </p:sp>
    </p:spTree>
    <p:extLst>
      <p:ext uri="{BB962C8B-B14F-4D97-AF65-F5344CB8AC3E}">
        <p14:creationId xmlns:p14="http://schemas.microsoft.com/office/powerpoint/2010/main" val="313475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S</a:t>
            </a:r>
            <a: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tructured</a:t>
            </a:r>
            <a:b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US" sz="7200" b="1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Q</a:t>
            </a:r>
            <a: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uery</a:t>
            </a:r>
            <a:b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US" sz="7200" b="1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L</a:t>
            </a:r>
            <a: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anguage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05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Python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DAAD9E8-3F6F-4207-A32B-C4B1554B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20" y="1623992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6EC73216-EC4A-456D-AAF2-7EC40817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53" y="790682"/>
            <a:ext cx="1620863" cy="16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6EC73216-EC4A-456D-AAF2-7EC40817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53" y="790682"/>
            <a:ext cx="1620863" cy="1620863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D59CEC7-A048-41E3-A57E-76FA75D48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69" y="877058"/>
            <a:ext cx="1620862" cy="15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6EC73216-EC4A-456D-AAF2-7EC40817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53" y="790682"/>
            <a:ext cx="1620863" cy="1620863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D59CEC7-A048-41E3-A57E-76FA75D48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69" y="877058"/>
            <a:ext cx="1620862" cy="153448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99C5FF2-9072-4A34-A73E-D67DD9762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847" y="877058"/>
            <a:ext cx="1650153" cy="15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70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6EC73216-EC4A-456D-AAF2-7EC40817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53" y="790682"/>
            <a:ext cx="1620863" cy="1620863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D59CEC7-A048-41E3-A57E-76FA75D48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69" y="877058"/>
            <a:ext cx="1620862" cy="153448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99C5FF2-9072-4A34-A73E-D67DD9762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847" y="877058"/>
            <a:ext cx="1650153" cy="153448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CD91A48-B174-4B17-BB66-29230A5934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53" y="3499026"/>
            <a:ext cx="1854002" cy="16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4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6EC73216-EC4A-456D-AAF2-7EC40817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53" y="790682"/>
            <a:ext cx="1620863" cy="1620863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D59CEC7-A048-41E3-A57E-76FA75D48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69" y="877058"/>
            <a:ext cx="1620862" cy="153448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99C5FF2-9072-4A34-A73E-D67DD9762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847" y="877058"/>
            <a:ext cx="1650153" cy="153448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CD91A48-B174-4B17-BB66-29230A5934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53" y="3499026"/>
            <a:ext cx="1854002" cy="1620864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852471-BE75-4D5E-BE70-F645BDEC1B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847" y="3454212"/>
            <a:ext cx="1650153" cy="14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5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A5006-B53C-4190-9AE0-8481F29C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4911888" cy="32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36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A5006-B53C-4190-9AE0-8481F29C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4911888" cy="3274592"/>
          </a:xfrm>
          <a:prstGeom prst="rect">
            <a:avLst/>
          </a:pr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0275EF4-048F-4275-B64F-C7645537A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56" y="2930634"/>
            <a:ext cx="3826480" cy="21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A9F50-5902-4616-B43B-D90640F3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Bahnschrift" panose="020B0502040204020203" pitchFamily="34" charset="0"/>
              </a:rPr>
              <a:t>Overview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4CA2-0062-4CDC-AEEB-EC5348B1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The State of Data in the Nonprofit World</a:t>
            </a:r>
          </a:p>
          <a:p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MND &amp; Me</a:t>
            </a:r>
          </a:p>
          <a:p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Defining Data Health</a:t>
            </a:r>
          </a:p>
          <a:p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Developing Data Maturity</a:t>
            </a:r>
          </a:p>
          <a:p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Establishing Data Culture &amp; Literacy</a:t>
            </a:r>
          </a:p>
          <a:p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Open-Source Tools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45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A5006-B53C-4190-9AE0-8481F29C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4911888" cy="3274592"/>
          </a:xfrm>
          <a:prstGeom prst="rect">
            <a:avLst/>
          </a:pr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0275EF4-048F-4275-B64F-C7645537A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56" y="2930634"/>
            <a:ext cx="3826480" cy="2152396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8DC86ED-EBA6-4C48-8B41-D1174CE3D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7" y="3360002"/>
            <a:ext cx="1531154" cy="15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72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A5006-B53C-4190-9AE0-8481F29C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4911888" cy="3274592"/>
          </a:xfrm>
          <a:prstGeom prst="rect">
            <a:avLst/>
          </a:pr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0275EF4-048F-4275-B64F-C7645537A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56" y="2930634"/>
            <a:ext cx="3826480" cy="2152396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8DC86ED-EBA6-4C48-8B41-D1174CE3D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7" y="3360002"/>
            <a:ext cx="1531154" cy="153115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EC82629-04B5-4B75-929F-A97504B3F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55" y="3583409"/>
            <a:ext cx="2299267" cy="12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7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A5006-B53C-4190-9AE0-8481F29C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4911888" cy="3274592"/>
          </a:xfrm>
          <a:prstGeom prst="rect">
            <a:avLst/>
          </a:pr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0275EF4-048F-4275-B64F-C7645537A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56" y="2930634"/>
            <a:ext cx="3826480" cy="2152396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8DC86ED-EBA6-4C48-8B41-D1174CE3D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7" y="3360002"/>
            <a:ext cx="1531154" cy="153115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EC82629-04B5-4B75-929F-A97504B3F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55" y="3583409"/>
            <a:ext cx="2299267" cy="1293338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EAB3716-39A9-4742-9D21-564D2520E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56" y="790682"/>
            <a:ext cx="1164336" cy="11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4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A5006-B53C-4190-9AE0-8481F29C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4911888" cy="3274592"/>
          </a:xfrm>
          <a:prstGeom prst="rect">
            <a:avLst/>
          </a:pr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0275EF4-048F-4275-B64F-C7645537A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56" y="2930634"/>
            <a:ext cx="3826480" cy="2152396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8DC86ED-EBA6-4C48-8B41-D1174CE3D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7" y="3360002"/>
            <a:ext cx="1531154" cy="153115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EC82629-04B5-4B75-929F-A97504B3F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55" y="3583409"/>
            <a:ext cx="2299267" cy="1293338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EAB3716-39A9-4742-9D21-564D2520E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56" y="790682"/>
            <a:ext cx="1164336" cy="116433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0AD7A2B-E6EB-4287-9644-EDC5CB235B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93" y="3436279"/>
            <a:ext cx="1539704" cy="15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9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A5006-B53C-4190-9AE0-8481F29C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4911888" cy="3274592"/>
          </a:xfrm>
          <a:prstGeom prst="rect">
            <a:avLst/>
          </a:pr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0275EF4-048F-4275-B64F-C7645537A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56" y="2930634"/>
            <a:ext cx="3826480" cy="2152396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8DC86ED-EBA6-4C48-8B41-D1174CE3D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7" y="3360002"/>
            <a:ext cx="1531154" cy="153115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71EC0627-4DAC-428F-B993-8F259AE8D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52" y="470455"/>
            <a:ext cx="2803032" cy="159381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EC82629-04B5-4B75-929F-A97504B3F8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55" y="3583409"/>
            <a:ext cx="2299267" cy="1293338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EAB3716-39A9-4742-9D21-564D2520E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56" y="790682"/>
            <a:ext cx="1164336" cy="116433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0AD7A2B-E6EB-4287-9644-EDC5CB235B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93" y="3436279"/>
            <a:ext cx="1539704" cy="15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90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Resources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A5006-B53C-4190-9AE0-8481F29C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4911888" cy="3274592"/>
          </a:xfrm>
          <a:prstGeom prst="rect">
            <a:avLst/>
          </a:pr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0275EF4-048F-4275-B64F-C7645537A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56" y="2930634"/>
            <a:ext cx="3826480" cy="2152396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8DC86ED-EBA6-4C48-8B41-D1174CE3D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7" y="3360002"/>
            <a:ext cx="1531154" cy="153115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71EC0627-4DAC-428F-B993-8F259AE8D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52" y="470455"/>
            <a:ext cx="2803032" cy="159381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EC82629-04B5-4B75-929F-A97504B3F8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55" y="3583409"/>
            <a:ext cx="2299267" cy="1293338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EAB3716-39A9-4742-9D21-564D2520E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56" y="790682"/>
            <a:ext cx="1164336" cy="116433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0AD7A2B-E6EB-4287-9644-EDC5CB235B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93" y="3436279"/>
            <a:ext cx="1539704" cy="1539704"/>
          </a:xfrm>
          <a:prstGeom prst="rect">
            <a:avLst/>
          </a:prstGeom>
        </p:spPr>
      </p:pic>
      <p:pic>
        <p:nvPicPr>
          <p:cNvPr id="20" name="Picture 19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7350C7B2-60B0-49F7-B519-2880A7DBC9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15" y="3473530"/>
            <a:ext cx="1531154" cy="15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6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Fractured Data Infrastructure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55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Fractured Data Infrastructure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62CA2FF-C978-4A40-BB64-0E161B045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39" y="815820"/>
            <a:ext cx="1344012" cy="12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91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Fractured Data Infrastructure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62CA2FF-C978-4A40-BB64-0E161B045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39" y="815820"/>
            <a:ext cx="1344012" cy="125005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1D13913-58AE-4891-85C8-D3DEFA80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557" y="818023"/>
            <a:ext cx="1015443" cy="13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3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Fractured Data Infrastructure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62CA2FF-C978-4A40-BB64-0E161B045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39" y="815820"/>
            <a:ext cx="1344012" cy="125005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1D13913-58AE-4891-85C8-D3DEFA80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557" y="818023"/>
            <a:ext cx="1015443" cy="138827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6D83F0-CEF4-4221-BA9B-14A49289E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35" y="3114342"/>
            <a:ext cx="2039619" cy="203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3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The State of Data in the N</a:t>
            </a:r>
            <a:r>
              <a:rPr lang="en-US" sz="7200" dirty="0">
                <a:latin typeface="Bahnschrift" panose="020B0502040204020203" pitchFamily="34" charset="0"/>
              </a:rPr>
              <a:t>onprofit World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986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Fractured Data Infrastructure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62CA2FF-C978-4A40-BB64-0E161B045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39" y="815820"/>
            <a:ext cx="1344012" cy="125005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1D13913-58AE-4891-85C8-D3DEFA80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557" y="818023"/>
            <a:ext cx="1015443" cy="138827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6D83F0-CEF4-4221-BA9B-14A49289E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35" y="3114342"/>
            <a:ext cx="2039619" cy="2039619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4BF4454-6F19-4217-A10C-E5F13B328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374" y="3654975"/>
            <a:ext cx="2221231" cy="13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36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Fractured Data Infrastructure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62CA2FF-C978-4A40-BB64-0E161B045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39" y="815820"/>
            <a:ext cx="1344012" cy="125005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1D13913-58AE-4891-85C8-D3DEFA80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557" y="818023"/>
            <a:ext cx="1015443" cy="138827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6D83F0-CEF4-4221-BA9B-14A49289E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35" y="3114342"/>
            <a:ext cx="2039619" cy="2039619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4BF4454-6F19-4217-A10C-E5F13B328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374" y="3654975"/>
            <a:ext cx="2221231" cy="138827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1D160B9-F8BF-417D-BA48-ACCE15EAC1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69" y="3733068"/>
            <a:ext cx="3264860" cy="142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76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One Year Later …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11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Driving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944F0-37C6-424E-AD27-8F07B7A28681}"/>
              </a:ext>
            </a:extLst>
          </p:cNvPr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Consolidating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Implementing Standards of Operation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Integrating the value of data in the organizational culture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Utilizing Open-Source Tools</a:t>
            </a:r>
          </a:p>
        </p:txBody>
      </p:sp>
    </p:spTree>
    <p:extLst>
      <p:ext uri="{BB962C8B-B14F-4D97-AF65-F5344CB8AC3E}">
        <p14:creationId xmlns:p14="http://schemas.microsoft.com/office/powerpoint/2010/main" val="3824585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Defining Data Health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556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9FF73-4C58-4E0E-90D9-2E802210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Bahnschrift" panose="020B0502040204020203" pitchFamily="34" charset="0"/>
              </a:rPr>
              <a:t>Maintaining Healthy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01AF75-B0A1-4562-A404-986CB9033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24314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784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9FF73-4C58-4E0E-90D9-2E802210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Measuring Data Health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01AF75-B0A1-4562-A404-986CB9033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540258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4008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Data Maturity Scale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9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latin typeface="Bahnschrift" panose="020B0502040204020203" pitchFamily="34" charset="0"/>
              </a:rPr>
              <a:t>Data Maturity Scale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Baseline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Descriptive Analytics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Diagnostic Analytics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Predictive Analytics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622969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Level One</a:t>
            </a:r>
          </a:p>
        </p:txBody>
      </p:sp>
    </p:spTree>
    <p:extLst>
      <p:ext uri="{BB962C8B-B14F-4D97-AF65-F5344CB8AC3E}">
        <p14:creationId xmlns:p14="http://schemas.microsoft.com/office/powerpoint/2010/main" val="166333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FEACE-7DB1-428D-BEE0-FAB1CAC6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Target Analytics</a:t>
            </a: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42C6C1-21CD-4F3F-8E3E-D4A757DBEE8E}"/>
              </a:ext>
            </a:extLst>
          </p:cNvPr>
          <p:cNvSpPr/>
          <p:nvPr/>
        </p:nvSpPr>
        <p:spPr>
          <a:xfrm>
            <a:off x="496919" y="2298763"/>
            <a:ext cx="1871330" cy="1839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447D1-D301-4159-8DA1-058D7B1EF981}"/>
              </a:ext>
            </a:extLst>
          </p:cNvPr>
          <p:cNvSpPr txBox="1"/>
          <p:nvPr/>
        </p:nvSpPr>
        <p:spPr>
          <a:xfrm>
            <a:off x="832126" y="2722307"/>
            <a:ext cx="120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ahnschrift" panose="020B0502040204020203" pitchFamily="34" charset="0"/>
              </a:rPr>
              <a:t>3%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04EFE-FF5B-412E-90AE-08992CE38739}"/>
              </a:ext>
            </a:extLst>
          </p:cNvPr>
          <p:cNvSpPr txBox="1"/>
          <p:nvPr/>
        </p:nvSpPr>
        <p:spPr>
          <a:xfrm>
            <a:off x="496919" y="4077457"/>
            <a:ext cx="1871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of nonprofits use any form of advanced analytics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01CA307-F79C-4873-9A3B-DB7824BFABE9}"/>
              </a:ext>
            </a:extLst>
          </p:cNvPr>
          <p:cNvSpPr/>
          <p:nvPr/>
        </p:nvSpPr>
        <p:spPr>
          <a:xfrm>
            <a:off x="4349794" y="2285822"/>
            <a:ext cx="2634720" cy="1804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4080A-AB4D-45EB-894A-B2E6F804F7F8}"/>
              </a:ext>
            </a:extLst>
          </p:cNvPr>
          <p:cNvSpPr txBox="1"/>
          <p:nvPr/>
        </p:nvSpPr>
        <p:spPr>
          <a:xfrm>
            <a:off x="4952889" y="2878339"/>
            <a:ext cx="1548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ahnschrift" panose="020B0502040204020203" pitchFamily="34" charset="0"/>
              </a:rPr>
              <a:t>74%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B75F7-8A6D-4941-ACB3-DC4B6E1CAEEF}"/>
              </a:ext>
            </a:extLst>
          </p:cNvPr>
          <p:cNvSpPr txBox="1"/>
          <p:nvPr/>
        </p:nvSpPr>
        <p:spPr>
          <a:xfrm>
            <a:off x="4349794" y="4138196"/>
            <a:ext cx="263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of constituent email addresses missing at average nonprofit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558010-5718-43E7-ABD7-039C4B66E469}"/>
              </a:ext>
            </a:extLst>
          </p:cNvPr>
          <p:cNvSpPr/>
          <p:nvPr/>
        </p:nvSpPr>
        <p:spPr>
          <a:xfrm>
            <a:off x="8580011" y="2298763"/>
            <a:ext cx="1868901" cy="17786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468EB-8D89-4CBD-AC3C-783692F08ED5}"/>
              </a:ext>
            </a:extLst>
          </p:cNvPr>
          <p:cNvSpPr txBox="1"/>
          <p:nvPr/>
        </p:nvSpPr>
        <p:spPr>
          <a:xfrm>
            <a:off x="8508780" y="2797592"/>
            <a:ext cx="187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" panose="020B0502040204020203" pitchFamily="34" charset="0"/>
              </a:rPr>
              <a:t>$3.7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E583E-24F6-42C2-B371-52659971A24E}"/>
              </a:ext>
            </a:extLst>
          </p:cNvPr>
          <p:cNvSpPr txBox="1"/>
          <p:nvPr/>
        </p:nvSpPr>
        <p:spPr>
          <a:xfrm>
            <a:off x="8688992" y="4111485"/>
            <a:ext cx="1650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million on average in untapped giving potential</a:t>
            </a:r>
          </a:p>
        </p:txBody>
      </p:sp>
    </p:spTree>
    <p:extLst>
      <p:ext uri="{BB962C8B-B14F-4D97-AF65-F5344CB8AC3E}">
        <p14:creationId xmlns:p14="http://schemas.microsoft.com/office/powerpoint/2010/main" val="3612558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Descriptive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Level Two</a:t>
            </a:r>
          </a:p>
        </p:txBody>
      </p:sp>
    </p:spTree>
    <p:extLst>
      <p:ext uri="{BB962C8B-B14F-4D97-AF65-F5344CB8AC3E}">
        <p14:creationId xmlns:p14="http://schemas.microsoft.com/office/powerpoint/2010/main" val="188481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Diagnostic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Level Three</a:t>
            </a:r>
          </a:p>
        </p:txBody>
      </p:sp>
    </p:spTree>
    <p:extLst>
      <p:ext uri="{BB962C8B-B14F-4D97-AF65-F5344CB8AC3E}">
        <p14:creationId xmlns:p14="http://schemas.microsoft.com/office/powerpoint/2010/main" val="39522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Level </a:t>
            </a:r>
            <a:r>
              <a:rPr lang="en-US" dirty="0">
                <a:latin typeface="Bahnschrift" panose="020B0502040204020203" pitchFamily="34" charset="0"/>
              </a:rPr>
              <a:t>Four</a:t>
            </a:r>
            <a:endParaRPr lang="en-US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6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Prescriptive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Level </a:t>
            </a:r>
            <a:r>
              <a:rPr lang="en-US" dirty="0">
                <a:latin typeface="Bahnschrift" panose="020B0502040204020203" pitchFamily="34" charset="0"/>
              </a:rPr>
              <a:t>Five</a:t>
            </a:r>
            <a:endParaRPr lang="en-US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latin typeface="Bahnschrift" panose="020B0502040204020203" pitchFamily="34" charset="0"/>
              </a:rPr>
              <a:t>Data Maturity Scale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1. Baseline</a:t>
            </a:r>
          </a:p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2. Descriptive Analytics</a:t>
            </a:r>
          </a:p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3. Diagnostic Analytics</a:t>
            </a:r>
          </a:p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4. Predictive Analytics</a:t>
            </a:r>
          </a:p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5. 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386730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Establishing Data Culture and Literacy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456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6" y="3120388"/>
            <a:ext cx="10913970" cy="3124658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Eliminate Rogue Data</a:t>
            </a:r>
          </a:p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Promote Organizational Engagement</a:t>
            </a:r>
          </a:p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Develop An Introductory Project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27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The Components of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96" y="3119388"/>
            <a:ext cx="3059139" cy="3124658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Purpose</a:t>
            </a:r>
          </a:p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Values</a:t>
            </a:r>
          </a:p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Behaviors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89ED76-94C0-4ACF-8892-A75A04AA670D}"/>
              </a:ext>
            </a:extLst>
          </p:cNvPr>
          <p:cNvSpPr txBox="1">
            <a:spLocks/>
          </p:cNvSpPr>
          <p:nvPr/>
        </p:nvSpPr>
        <p:spPr>
          <a:xfrm>
            <a:off x="6618513" y="3142073"/>
            <a:ext cx="305913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Recognition</a:t>
            </a:r>
          </a:p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Rituals</a:t>
            </a:r>
          </a:p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Cues</a:t>
            </a:r>
          </a:p>
        </p:txBody>
      </p:sp>
    </p:spTree>
    <p:extLst>
      <p:ext uri="{BB962C8B-B14F-4D97-AF65-F5344CB8AC3E}">
        <p14:creationId xmlns:p14="http://schemas.microsoft.com/office/powerpoint/2010/main" val="1665015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Formula for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C = (D*V*F)&gt;R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70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Formula for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C = (D*V*F)&gt;R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CD451E-082E-44A7-A926-AD7B4515268E}"/>
              </a:ext>
            </a:extLst>
          </p:cNvPr>
          <p:cNvSpPr txBox="1"/>
          <p:nvPr/>
        </p:nvSpPr>
        <p:spPr>
          <a:xfrm>
            <a:off x="1043630" y="4997302"/>
            <a:ext cx="9941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Change</a:t>
            </a:r>
            <a:r>
              <a:rPr lang="en-US" sz="3200" dirty="0"/>
              <a:t> occurs when the product of </a:t>
            </a:r>
            <a:r>
              <a:rPr lang="en-US" sz="3200" b="1" dirty="0"/>
              <a:t>Dissatisfaction</a:t>
            </a:r>
            <a:r>
              <a:rPr lang="en-US" sz="3200" dirty="0"/>
              <a:t>, </a:t>
            </a:r>
            <a:r>
              <a:rPr lang="en-US" sz="3200" b="1" dirty="0"/>
              <a:t>First Steps</a:t>
            </a:r>
            <a:r>
              <a:rPr lang="en-US" sz="3200" dirty="0"/>
              <a:t>, and </a:t>
            </a:r>
            <a:r>
              <a:rPr lang="en-US" sz="3200" b="1" dirty="0"/>
              <a:t>Vision</a:t>
            </a:r>
            <a:r>
              <a:rPr lang="en-US" sz="3200" dirty="0"/>
              <a:t> is greater than </a:t>
            </a:r>
            <a:r>
              <a:rPr lang="en-US" sz="3200" b="1" dirty="0"/>
              <a:t>Resistance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7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F1191-65A5-4C55-9791-B1264749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 dirty="0">
                <a:latin typeface="Bahnschrift" panose="020B0502040204020203" pitchFamily="34" charset="0"/>
              </a:rPr>
              <a:t>Software Surveys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DBEC-91CD-4B03-A71F-6904B5AE0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48870"/>
            <a:ext cx="6025883" cy="35602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Surveys from software companies like </a:t>
            </a:r>
            <a:r>
              <a:rPr lang="en-US" sz="24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EveryAction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Salesforce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suggest that even more technologically capable NPO’s struggle to effectively utilize the data that they collect .</a:t>
            </a:r>
          </a:p>
        </p:txBody>
      </p:sp>
    </p:spTree>
    <p:extLst>
      <p:ext uri="{BB962C8B-B14F-4D97-AF65-F5344CB8AC3E}">
        <p14:creationId xmlns:p14="http://schemas.microsoft.com/office/powerpoint/2010/main" val="3821175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Promoting Cultural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742950" indent="-742950">
              <a:buAutoNum type="arabicPeriod"/>
            </a:pPr>
            <a:r>
              <a:rPr lang="en-US" sz="4200" dirty="0">
                <a:latin typeface="Segoe UI" panose="020B0502040204020203" pitchFamily="34" charset="0"/>
                <a:cs typeface="Segoe UI" panose="020B0502040204020203" pitchFamily="34" charset="0"/>
              </a:rPr>
              <a:t>Acknowledge Strength</a:t>
            </a:r>
          </a:p>
          <a:p>
            <a:pPr marL="742950" indent="-742950">
              <a:buAutoNum type="arabicPeriod"/>
            </a:pPr>
            <a:r>
              <a:rPr lang="en-US" sz="4200" dirty="0">
                <a:latin typeface="Segoe UI" panose="020B0502040204020203" pitchFamily="34" charset="0"/>
                <a:cs typeface="Segoe UI" panose="020B0502040204020203" pitchFamily="34" charset="0"/>
              </a:rPr>
              <a:t>Baby Steps</a:t>
            </a:r>
          </a:p>
          <a:p>
            <a:pPr marL="742950" indent="-742950">
              <a:buAutoNum type="arabicPeriod"/>
            </a:pPr>
            <a:r>
              <a:rPr lang="en-US" sz="4200" dirty="0">
                <a:latin typeface="Segoe UI" panose="020B0502040204020203" pitchFamily="34" charset="0"/>
                <a:cs typeface="Segoe UI" panose="020B0502040204020203" pitchFamily="34" charset="0"/>
              </a:rPr>
              <a:t>Align Culture &amp; Strategy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66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Culture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Agile Culture</a:t>
            </a:r>
          </a:p>
          <a:p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Lean Methodology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05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FBEA-E51E-4F77-BB56-0DEDA8E1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Data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ED50-3EA3-495E-84D0-88CD2DD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3017522"/>
            <a:ext cx="3441912" cy="312465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Volume</a:t>
            </a:r>
          </a:p>
          <a:p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Variety</a:t>
            </a:r>
          </a:p>
          <a:p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Velocity</a:t>
            </a:r>
          </a:p>
          <a:p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Veracity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883D6B-5116-4309-B139-91DEB2725960}"/>
              </a:ext>
            </a:extLst>
          </p:cNvPr>
          <p:cNvSpPr txBox="1">
            <a:spLocks/>
          </p:cNvSpPr>
          <p:nvPr/>
        </p:nvSpPr>
        <p:spPr>
          <a:xfrm>
            <a:off x="4372866" y="3119388"/>
            <a:ext cx="3441912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0CC1B1-DB88-40EB-ACD0-4EA16809EE05}"/>
              </a:ext>
            </a:extLst>
          </p:cNvPr>
          <p:cNvSpPr txBox="1">
            <a:spLocks/>
          </p:cNvSpPr>
          <p:nvPr/>
        </p:nvSpPr>
        <p:spPr>
          <a:xfrm>
            <a:off x="7544435" y="3017522"/>
            <a:ext cx="3441912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55672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Open-Source Tools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22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SQL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87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SQL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037E27-B1D7-42B0-A597-6D97C55EF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92" y="791868"/>
            <a:ext cx="2614502" cy="1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9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SQL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037E27-B1D7-42B0-A597-6D97C55EF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92" y="791868"/>
            <a:ext cx="2614502" cy="100294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271CEBC-BFC8-4F61-93FA-DC6A58817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74" y="790682"/>
            <a:ext cx="1487450" cy="10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935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SQL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037E27-B1D7-42B0-A597-6D97C55EF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92" y="791868"/>
            <a:ext cx="2614502" cy="100294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271CEBC-BFC8-4F61-93FA-DC6A58817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74" y="790682"/>
            <a:ext cx="1487450" cy="1007083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ED6E6A-097C-4AC4-B4D4-8D45C2621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90" y="999653"/>
            <a:ext cx="3165142" cy="68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96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SQL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037E27-B1D7-42B0-A597-6D97C55EF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92" y="791868"/>
            <a:ext cx="2614502" cy="100294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271CEBC-BFC8-4F61-93FA-DC6A58817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74" y="790682"/>
            <a:ext cx="1487450" cy="1007083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ED6E6A-097C-4AC4-B4D4-8D45C2621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90" y="999653"/>
            <a:ext cx="3165142" cy="687836"/>
          </a:xfrm>
          <a:prstGeom prst="rect">
            <a:avLst/>
          </a:prstGeom>
        </p:spPr>
      </p:pic>
      <p:pic>
        <p:nvPicPr>
          <p:cNvPr id="10" name="Picture 9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E7275409-0523-49AD-89A3-2798FD451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13" y="3102164"/>
            <a:ext cx="3083860" cy="19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17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SQL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037E27-B1D7-42B0-A597-6D97C55EF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92" y="791868"/>
            <a:ext cx="2614502" cy="100294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271CEBC-BFC8-4F61-93FA-DC6A58817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74" y="790682"/>
            <a:ext cx="1487450" cy="1007083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ED6E6A-097C-4AC4-B4D4-8D45C2621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90" y="999653"/>
            <a:ext cx="3165142" cy="687836"/>
          </a:xfrm>
          <a:prstGeom prst="rect">
            <a:avLst/>
          </a:prstGeom>
        </p:spPr>
      </p:pic>
      <p:pic>
        <p:nvPicPr>
          <p:cNvPr id="10" name="Picture 9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E7275409-0523-49AD-89A3-2798FD451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13" y="3102164"/>
            <a:ext cx="3083860" cy="196842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37D3685-C6DF-42E8-AB0A-10EDAE408E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10" y="3512769"/>
            <a:ext cx="2612978" cy="13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F1191-65A5-4C55-9791-B1264749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EveryAction</a:t>
            </a:r>
            <a:endParaRPr lang="en-US" dirty="0">
              <a:latin typeface="Bahnschrift" panose="020B0502040204020203" pitchFamily="34" charset="0"/>
            </a:endParaRP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BE7BED65-E28D-4B7B-BD83-68D5B2D48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915857"/>
              </p:ext>
            </p:extLst>
          </p:nvPr>
        </p:nvGraphicFramePr>
        <p:xfrm>
          <a:off x="838200" y="182020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8174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SQL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037E27-B1D7-42B0-A597-6D97C55EF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92" y="791868"/>
            <a:ext cx="2614502" cy="100294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271CEBC-BFC8-4F61-93FA-DC6A58817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74" y="790682"/>
            <a:ext cx="1487450" cy="1007083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ED6E6A-097C-4AC4-B4D4-8D45C2621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90" y="999653"/>
            <a:ext cx="3165142" cy="687836"/>
          </a:xfrm>
          <a:prstGeom prst="rect">
            <a:avLst/>
          </a:prstGeom>
        </p:spPr>
      </p:pic>
      <p:pic>
        <p:nvPicPr>
          <p:cNvPr id="10" name="Picture 9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E7275409-0523-49AD-89A3-2798FD451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13" y="3102164"/>
            <a:ext cx="3083860" cy="196842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37D3685-C6DF-42E8-AB0A-10EDAE408E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10" y="3512769"/>
            <a:ext cx="2612978" cy="1306489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AC8AE-1377-496C-9C20-70C48B9C54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80" y="3592357"/>
            <a:ext cx="2542037" cy="9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44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Python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DAAD9E8-3F6F-4207-A32B-C4B1554B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20" y="1623992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429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291696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Python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DAAD9E8-3F6F-4207-A32B-C4B1554B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7" y="1623992"/>
            <a:ext cx="7727143" cy="26100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94EE82B-07B3-4F38-A927-979D6DA7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6" y="887904"/>
            <a:ext cx="4508504" cy="7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73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291696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Python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DAAD9E8-3F6F-4207-A32B-C4B1554B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7" y="1623992"/>
            <a:ext cx="7727143" cy="26100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94EE82B-07B3-4F38-A927-979D6DA7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6" y="887904"/>
            <a:ext cx="4508504" cy="79958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1166B79-71A7-49B4-BF76-ADA2A45C2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11" y="2861236"/>
            <a:ext cx="1685958" cy="19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440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291696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Python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DAAD9E8-3F6F-4207-A32B-C4B1554B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7" y="1623992"/>
            <a:ext cx="7727143" cy="26100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94EE82B-07B3-4F38-A927-979D6DA7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6" y="887904"/>
            <a:ext cx="4508504" cy="79958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1166B79-71A7-49B4-BF76-ADA2A45C2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11" y="2861236"/>
            <a:ext cx="1685958" cy="1954306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1A8A0EE0-62D3-4D03-9D6F-6BC542A54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71" y="570919"/>
            <a:ext cx="3129465" cy="17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39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291696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Python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DAAD9E8-3F6F-4207-A32B-C4B1554B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7" y="1623992"/>
            <a:ext cx="7727143" cy="26100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94EE82B-07B3-4F38-A927-979D6DA7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6" y="887904"/>
            <a:ext cx="4508504" cy="79958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1166B79-71A7-49B4-BF76-ADA2A45C2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11" y="2861236"/>
            <a:ext cx="1685958" cy="1954306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1A8A0EE0-62D3-4D03-9D6F-6BC542A54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71" y="570919"/>
            <a:ext cx="3129465" cy="1760324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098B7260-666B-468D-9C41-E95677E58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2" y="3323605"/>
            <a:ext cx="2392857" cy="179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042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291696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Python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DAAD9E8-3F6F-4207-A32B-C4B1554B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7" y="1623992"/>
            <a:ext cx="7727143" cy="26100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94EE82B-07B3-4F38-A927-979D6DA7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6" y="887904"/>
            <a:ext cx="4508504" cy="79958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1166B79-71A7-49B4-BF76-ADA2A45C2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11" y="2861236"/>
            <a:ext cx="1685958" cy="1954306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1A8A0EE0-62D3-4D03-9D6F-6BC542A54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71" y="570919"/>
            <a:ext cx="3129465" cy="1760324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098B7260-666B-468D-9C41-E95677E58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2" y="3323605"/>
            <a:ext cx="2392857" cy="1794643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9CC60061-72D7-4A5F-B820-217FAE09E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16" y="3579329"/>
            <a:ext cx="3238167" cy="13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358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Python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DAAD9E8-3F6F-4207-A32B-C4B1554B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20" y="1623992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400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Python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DAAD9E8-3F6F-4207-A32B-C4B1554B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20" y="1623992"/>
            <a:ext cx="7727143" cy="2610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433C9FF-E760-449F-A34C-B5CE95C6A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59" y="3230261"/>
            <a:ext cx="4073880" cy="19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344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Python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DAAD9E8-3F6F-4207-A32B-C4B1554B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20" y="1623992"/>
            <a:ext cx="7727143" cy="2610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433C9FF-E760-449F-A34C-B5CE95C6A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59" y="3230261"/>
            <a:ext cx="4073880" cy="194025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C1A3C22-FB04-4954-B7A1-C69DC8732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3" y="675794"/>
            <a:ext cx="3495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0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F1191-65A5-4C55-9791-B1264749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Nonprofit Trends Report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sz="2800" dirty="0">
                <a:latin typeface="Bahnschrift" panose="020B0502040204020203" pitchFamily="34" charset="0"/>
              </a:rPr>
              <a:t>Salesforce</a:t>
            </a:r>
            <a:br>
              <a:rPr lang="en-US" sz="2800" dirty="0">
                <a:latin typeface="Bahnschrift" panose="020B0502040204020203" pitchFamily="34" charset="0"/>
              </a:rPr>
            </a:br>
            <a:endParaRPr lang="en-US" dirty="0">
              <a:latin typeface="Bahnschrift" panose="020B0502040204020203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C7CC564-EA36-424B-BD59-26BB15452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223395"/>
              </p:ext>
            </p:extLst>
          </p:nvPr>
        </p:nvGraphicFramePr>
        <p:xfrm>
          <a:off x="838200" y="182020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32698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01289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Python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DAAD9E8-3F6F-4207-A32B-C4B1554B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20" y="1631943"/>
            <a:ext cx="7727143" cy="2610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433C9FF-E760-449F-A34C-B5CE95C6A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59" y="3230261"/>
            <a:ext cx="4073880" cy="194025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C1A3C22-FB04-4954-B7A1-C69DC8732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3" y="675794"/>
            <a:ext cx="3495675" cy="1304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E68C65-FC5A-4FD0-9046-60F2D55A6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04" y="619350"/>
            <a:ext cx="3643313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725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Python</a:t>
            </a:r>
            <a:endParaRPr lang="en-US" sz="72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DAAD9E8-3F6F-4207-A32B-C4B1554B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20" y="1623992"/>
            <a:ext cx="7727143" cy="2610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433C9FF-E760-449F-A34C-B5CE95C6A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59" y="3230261"/>
            <a:ext cx="4073880" cy="194025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C1A3C22-FB04-4954-B7A1-C69DC8732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3" y="675794"/>
            <a:ext cx="3495675" cy="1304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E68C65-FC5A-4FD0-9046-60F2D55A6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04" y="619350"/>
            <a:ext cx="3643313" cy="1457325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18CDADC-8CFC-472B-9BD1-FA3A9319FD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1" y="3368549"/>
            <a:ext cx="4452035" cy="19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01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Open-Source Tools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720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Open-Source Tools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5298A5F-4195-4CE0-B00D-50EBEA9D1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7" y="755022"/>
            <a:ext cx="3065929" cy="107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91007BD-3EA6-4D1C-9C37-B8CC06766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35" y="3893018"/>
            <a:ext cx="3993466" cy="89853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346833F-7176-484E-8E0D-DD3F19D16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95" y="676290"/>
            <a:ext cx="2850705" cy="1479917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CFCD61B-A092-4FB2-BDDA-3E375E9A8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45" y="3827156"/>
            <a:ext cx="2489712" cy="10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46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Conclusion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650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A6D8638-CC16-4257-BB69-DBE5925ED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8680921" cy="2213635"/>
          </a:xfrm>
          <a:prstGeom prst="rect">
            <a:avLst/>
          </a:prstGeom>
        </p:spPr>
      </p:pic>
      <p:sp>
        <p:nvSpPr>
          <p:cNvPr id="26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38C0C-1702-42B2-A8A7-19A1A394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latin typeface="Bahnschrift" panose="020B0502040204020203" pitchFamily="34" charset="0"/>
              </a:rPr>
              <a:t>Developing Data Health &amp; Maturity With Open-Source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37831-2DAD-4B66-B589-E12F4A493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sz="1900">
                <a:latin typeface="Bahnschrift" panose="020B0502040204020203" pitchFamily="34" charset="0"/>
              </a:rPr>
              <a:t>Frederic Randall</a:t>
            </a:r>
          </a:p>
          <a:p>
            <a:pPr algn="l"/>
            <a:r>
              <a:rPr lang="en-US" sz="1900">
                <a:latin typeface="Bahnschrift" panose="020B0502040204020203" pitchFamily="34" charset="0"/>
              </a:rPr>
              <a:t>Data Manager &amp; IT Specialist</a:t>
            </a:r>
          </a:p>
        </p:txBody>
      </p:sp>
    </p:spTree>
    <p:extLst>
      <p:ext uri="{BB962C8B-B14F-4D97-AF65-F5344CB8AC3E}">
        <p14:creationId xmlns:p14="http://schemas.microsoft.com/office/powerpoint/2010/main" val="125084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Reflection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3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7DA4-73A9-4462-A1E4-98D40EF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SQL</a:t>
            </a:r>
            <a:br>
              <a:rPr lang="en-US" sz="7200" kern="12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US" sz="3600" b="1" dirty="0">
                <a:latin typeface="Bahnschrift" panose="020B0502040204020203" pitchFamily="34" charset="0"/>
              </a:rPr>
              <a:t>(Sequel)</a:t>
            </a:r>
            <a:endParaRPr lang="en-US" sz="7200" b="1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7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5570</TotalTime>
  <Words>467</Words>
  <Application>Microsoft Office PowerPoint</Application>
  <PresentationFormat>Widescreen</PresentationFormat>
  <Paragraphs>217</Paragraphs>
  <Slides>75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Bahnschrift</vt:lpstr>
      <vt:lpstr>Calibri</vt:lpstr>
      <vt:lpstr>Calibri Light</vt:lpstr>
      <vt:lpstr>Segoe UI</vt:lpstr>
      <vt:lpstr>Wingdings</vt:lpstr>
      <vt:lpstr>Office Theme</vt:lpstr>
      <vt:lpstr>Developing Data Health &amp; Maturity With Open-Source Technologies</vt:lpstr>
      <vt:lpstr>Overview</vt:lpstr>
      <vt:lpstr>The State of Data in the Nonprofit World</vt:lpstr>
      <vt:lpstr>Target Analytics</vt:lpstr>
      <vt:lpstr>Software Surveys</vt:lpstr>
      <vt:lpstr>EveryAction</vt:lpstr>
      <vt:lpstr>Nonprofit Trends Report Salesforce </vt:lpstr>
      <vt:lpstr>Reflection</vt:lpstr>
      <vt:lpstr>SQL (Sequel)</vt:lpstr>
      <vt:lpstr>Structured Query Language</vt:lpstr>
      <vt:lpstr>Python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Fractured Data Infrastructure</vt:lpstr>
      <vt:lpstr>Fractured Data Infrastructure</vt:lpstr>
      <vt:lpstr>Fractured Data Infrastructure</vt:lpstr>
      <vt:lpstr>Fractured Data Infrastructure</vt:lpstr>
      <vt:lpstr>Fractured Data Infrastructure</vt:lpstr>
      <vt:lpstr>Fractured Data Infrastructure</vt:lpstr>
      <vt:lpstr>One Year Later …</vt:lpstr>
      <vt:lpstr>Driving Change</vt:lpstr>
      <vt:lpstr>Defining Data Health</vt:lpstr>
      <vt:lpstr>Maintaining Healthy Data</vt:lpstr>
      <vt:lpstr>Measuring Data Health</vt:lpstr>
      <vt:lpstr>Data Maturity Scale</vt:lpstr>
      <vt:lpstr>Data Maturity Scale</vt:lpstr>
      <vt:lpstr>Baseline</vt:lpstr>
      <vt:lpstr>Descriptive Analytics</vt:lpstr>
      <vt:lpstr>Diagnostic Analytics</vt:lpstr>
      <vt:lpstr>Predictive Analytics</vt:lpstr>
      <vt:lpstr>Prescriptive Analytics</vt:lpstr>
      <vt:lpstr>Data Maturity Scale</vt:lpstr>
      <vt:lpstr>Establishing Data Culture and Literacy</vt:lpstr>
      <vt:lpstr>First Steps</vt:lpstr>
      <vt:lpstr>The Components of Culture</vt:lpstr>
      <vt:lpstr>Formula for Change</vt:lpstr>
      <vt:lpstr>Formula for Change</vt:lpstr>
      <vt:lpstr>Promoting Cultural Change</vt:lpstr>
      <vt:lpstr>Culture Models</vt:lpstr>
      <vt:lpstr>Data Literacy</vt:lpstr>
      <vt:lpstr>Open-Source Tools</vt:lpstr>
      <vt:lpstr>SQL</vt:lpstr>
      <vt:lpstr>SQL</vt:lpstr>
      <vt:lpstr>SQL</vt:lpstr>
      <vt:lpstr>SQL</vt:lpstr>
      <vt:lpstr>SQL</vt:lpstr>
      <vt:lpstr>SQL</vt:lpstr>
      <vt:lpstr>SQL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Open-Source Tools</vt:lpstr>
      <vt:lpstr>Open-Source Tools</vt:lpstr>
      <vt:lpstr>Conclusion</vt:lpstr>
      <vt:lpstr>Developing Data Health &amp; Maturity With Open-Source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 Randall</dc:creator>
  <cp:lastModifiedBy>Frederic Randall</cp:lastModifiedBy>
  <cp:revision>2</cp:revision>
  <dcterms:created xsi:type="dcterms:W3CDTF">2021-09-23T16:48:57Z</dcterms:created>
  <dcterms:modified xsi:type="dcterms:W3CDTF">2021-10-19T17:26:51Z</dcterms:modified>
</cp:coreProperties>
</file>