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5" r:id="rId1"/>
  </p:sldMasterIdLst>
  <p:notesMasterIdLst>
    <p:notesMasterId r:id="rId19"/>
  </p:notesMasterIdLst>
  <p:sldIdLst>
    <p:sldId id="324" r:id="rId2"/>
    <p:sldId id="359" r:id="rId3"/>
    <p:sldId id="356" r:id="rId4"/>
    <p:sldId id="366" r:id="rId5"/>
    <p:sldId id="352" r:id="rId6"/>
    <p:sldId id="351" r:id="rId7"/>
    <p:sldId id="369" r:id="rId8"/>
    <p:sldId id="370" r:id="rId9"/>
    <p:sldId id="371" r:id="rId10"/>
    <p:sldId id="358" r:id="rId11"/>
    <p:sldId id="364" r:id="rId12"/>
    <p:sldId id="361" r:id="rId13"/>
    <p:sldId id="373" r:id="rId14"/>
    <p:sldId id="374" r:id="rId15"/>
    <p:sldId id="375" r:id="rId16"/>
    <p:sldId id="349" r:id="rId17"/>
    <p:sldId id="34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F2E711-CB78-48D2-931E-A33DBAC2467A}" v="59" dt="2023-03-29T14:37:53.916"/>
    <p1510:client id="{3BF0BC77-DB59-495D-B3D2-51BD16660EE8}" v="1" dt="2022-12-08T02:12:37.984"/>
    <p1510:client id="{4A67AA20-50DA-4999-976C-492FF6E69BAE}" v="67" dt="2023-03-02T18:27:11.037"/>
    <p1510:client id="{58C57FE8-1B09-4C48-82B9-779C6942EE4D}" v="1577" dt="2023-03-02T01:39:31.526"/>
    <p1510:client id="{5EA61202-D43C-49FA-AA7D-3536333B6FF8}" v="13" dt="2022-12-08T16:12:41.035"/>
    <p1510:client id="{62186211-3870-4050-AF7E-92261BD160F8}" v="7" dt="2023-03-03T02:34:38.128"/>
    <p1510:client id="{657731B9-6190-4D59-8918-B6238A195A55}" v="1" dt="2023-03-02T19:43:52.699"/>
    <p1510:client id="{790A7C78-92E9-4550-A3AC-F1ABC331C7AD}" v="7" dt="2022-12-08T16:35:39.184"/>
    <p1510:client id="{857070DA-E1D2-4D74-A22E-52A1B0B9469D}" v="15" dt="2023-03-02T20:08:30.107"/>
    <p1510:client id="{86CEB167-6A11-42B9-9C91-6D38EBBFB7B5}" v="1437" dt="2022-12-08T05:14:15.564"/>
    <p1510:client id="{8AE1DF56-19FE-45CC-8CE2-7353BBDCBD9E}" v="16" dt="2023-03-29T15:10:50.457"/>
    <p1510:client id="{8EF9A29E-1399-4619-9565-16EDB70DF346}" v="653" dt="2023-03-02T19:28:34.842"/>
    <p1510:client id="{90E861D1-C93E-45C2-8528-164317C6F1D7}" v="16" dt="2023-03-29T14:41:28.896"/>
    <p1510:client id="{91133D2E-1DBB-40CB-A3AD-DE0F1B9C89C8}" v="1010" dt="2023-03-03T01:28:24.424"/>
    <p1510:client id="{B4BB5CBE-3010-45BE-AF19-E5B0FD76ADFF}" v="159" dt="2023-02-20T20:25:48.547"/>
    <p1510:client id="{C0B3C079-8FDD-4E3F-A7A6-D0710EAAC3D6}" v="68" dt="2022-12-08T16:49:54.422"/>
    <p1510:client id="{C731347D-78D4-4D26-834A-85F90F31D2F2}" v="19" dt="2023-03-02T18:08:35.307"/>
    <p1510:client id="{CDAC2FF3-71F2-48C9-8861-CE0DF3114A2A}" v="7" dt="2023-03-28T01:30:05.350"/>
    <p1510:client id="{D3E152EE-A6C9-4F18-9074-D67A04CF33FD}" v="8" dt="2022-12-08T04:47:46.581"/>
    <p1510:client id="{EBB6E496-4F5D-414F-8489-1061AC9DF2DE}" v="660" dt="2023-02-27T07:12:47.822"/>
    <p1510:client id="{F92DA1E0-2C34-4035-93D9-AB9F1F70ACC0}" v="98" dt="2022-12-08T05:09:03.941"/>
    <p1510:client id="{FBCF68F5-7901-4ADB-9AC2-5EC2CFAC04C4}" v="980" dt="2022-12-08T03:01:22.0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Dockman" userId="I4wSEfn0ZkFqLCqgOCDQ9kGBazn5pWgoW4NUFWhRFEE=" providerId="None" clId="Web-{CDAC2FF3-71F2-48C9-8861-CE0DF3114A2A}"/>
    <pc:docChg chg="delSld modSld">
      <pc:chgData name="Matt Dockman" userId="I4wSEfn0ZkFqLCqgOCDQ9kGBazn5pWgoW4NUFWhRFEE=" providerId="None" clId="Web-{CDAC2FF3-71F2-48C9-8861-CE0DF3114A2A}" dt="2023-03-28T01:30:05.350" v="6" actId="1076"/>
      <pc:docMkLst>
        <pc:docMk/>
      </pc:docMkLst>
      <pc:sldChg chg="del">
        <pc:chgData name="Matt Dockman" userId="I4wSEfn0ZkFqLCqgOCDQ9kGBazn5pWgoW4NUFWhRFEE=" providerId="None" clId="Web-{CDAC2FF3-71F2-48C9-8861-CE0DF3114A2A}" dt="2023-03-28T01:29:38.349" v="0"/>
        <pc:sldMkLst>
          <pc:docMk/>
          <pc:sldMk cId="4069450757" sldId="345"/>
        </pc:sldMkLst>
      </pc:sldChg>
      <pc:sldChg chg="modSp">
        <pc:chgData name="Matt Dockman" userId="I4wSEfn0ZkFqLCqgOCDQ9kGBazn5pWgoW4NUFWhRFEE=" providerId="None" clId="Web-{CDAC2FF3-71F2-48C9-8861-CE0DF3114A2A}" dt="2023-03-28T01:30:05.350" v="6" actId="1076"/>
        <pc:sldMkLst>
          <pc:docMk/>
          <pc:sldMk cId="2375210346" sldId="349"/>
        </pc:sldMkLst>
        <pc:spChg chg="mod">
          <ac:chgData name="Matt Dockman" userId="I4wSEfn0ZkFqLCqgOCDQ9kGBazn5pWgoW4NUFWhRFEE=" providerId="None" clId="Web-{CDAC2FF3-71F2-48C9-8861-CE0DF3114A2A}" dt="2023-03-28T01:30:05.350" v="6" actId="1076"/>
          <ac:spMkLst>
            <pc:docMk/>
            <pc:sldMk cId="2375210346" sldId="349"/>
            <ac:spMk id="3" creationId="{3B093E5B-0922-B39B-8C15-0AEAAC317A77}"/>
          </ac:spMkLst>
        </pc:spChg>
      </pc:sldChg>
    </pc:docChg>
  </pc:docChgLst>
  <pc:docChgLst>
    <pc:chgData name="Vicki Nomwesigwa" clId="Web-{9C21959A-AD17-4DF1-9D6C-95D4548EB04C}"/>
    <pc:docChg chg="modSld">
      <pc:chgData name="Vicki Nomwesigwa" userId="" providerId="" clId="Web-{9C21959A-AD17-4DF1-9D6C-95D4548EB04C}" dt="2023-03-31T03:17:07.791" v="8"/>
      <pc:docMkLst>
        <pc:docMk/>
      </pc:docMkLst>
      <pc:sldChg chg="modNotes">
        <pc:chgData name="Vicki Nomwesigwa" userId="" providerId="" clId="Web-{9C21959A-AD17-4DF1-9D6C-95D4548EB04C}" dt="2023-03-31T03:17:07.791" v="8"/>
        <pc:sldMkLst>
          <pc:docMk/>
          <pc:sldMk cId="3911929220" sldId="352"/>
        </pc:sldMkLst>
      </pc:sldChg>
      <pc:sldChg chg="modNotes">
        <pc:chgData name="Vicki Nomwesigwa" userId="" providerId="" clId="Web-{9C21959A-AD17-4DF1-9D6C-95D4548EB04C}" dt="2023-03-31T03:16:33.103" v="3"/>
        <pc:sldMkLst>
          <pc:docMk/>
          <pc:sldMk cId="1139803743" sldId="356"/>
        </pc:sldMkLst>
      </pc:sldChg>
      <pc:sldChg chg="modNotes">
        <pc:chgData name="Vicki Nomwesigwa" userId="" providerId="" clId="Web-{9C21959A-AD17-4DF1-9D6C-95D4548EB04C}" dt="2023-03-31T03:16:15.462" v="1"/>
        <pc:sldMkLst>
          <pc:docMk/>
          <pc:sldMk cId="1590967168" sldId="359"/>
        </pc:sldMkLst>
      </pc:sldChg>
      <pc:sldChg chg="modNotes">
        <pc:chgData name="Vicki Nomwesigwa" userId="" providerId="" clId="Web-{9C21959A-AD17-4DF1-9D6C-95D4548EB04C}" dt="2023-03-31T03:16:48.291" v="5"/>
        <pc:sldMkLst>
          <pc:docMk/>
          <pc:sldMk cId="1409167816" sldId="366"/>
        </pc:sldMkLst>
      </pc:sldChg>
    </pc:docChg>
  </pc:docChgLst>
  <pc:docChgLst>
    <pc:chgData name="Vicki Nomwesigwa" clId="Web-{0AF2E711-CB78-48D2-931E-A33DBAC2467A}"/>
    <pc:docChg chg="addSld modSld">
      <pc:chgData name="Vicki Nomwesigwa" userId="" providerId="" clId="Web-{0AF2E711-CB78-48D2-931E-A33DBAC2467A}" dt="2023-03-29T14:37:53.916" v="51" actId="14100"/>
      <pc:docMkLst>
        <pc:docMk/>
      </pc:docMkLst>
      <pc:sldChg chg="addSp delSp modSp">
        <pc:chgData name="Vicki Nomwesigwa" userId="" providerId="" clId="Web-{0AF2E711-CB78-48D2-931E-A33DBAC2467A}" dt="2023-03-29T14:32:29.484" v="27" actId="14100"/>
        <pc:sldMkLst>
          <pc:docMk/>
          <pc:sldMk cId="144368586" sldId="367"/>
        </pc:sldMkLst>
        <pc:spChg chg="mod">
          <ac:chgData name="Vicki Nomwesigwa" userId="" providerId="" clId="Web-{0AF2E711-CB78-48D2-931E-A33DBAC2467A}" dt="2023-03-29T14:30:45.964" v="21" actId="14100"/>
          <ac:spMkLst>
            <pc:docMk/>
            <pc:sldMk cId="144368586" sldId="367"/>
            <ac:spMk id="3" creationId="{A0FBCC73-A940-BD75-C557-9A30A114E635}"/>
          </ac:spMkLst>
        </pc:spChg>
        <pc:picChg chg="del">
          <ac:chgData name="Vicki Nomwesigwa" userId="" providerId="" clId="Web-{0AF2E711-CB78-48D2-931E-A33DBAC2467A}" dt="2023-03-29T14:27:59.162" v="10"/>
          <ac:picMkLst>
            <pc:docMk/>
            <pc:sldMk cId="144368586" sldId="367"/>
            <ac:picMk id="4" creationId="{192DD0B3-E4B6-790D-C606-0BA3329164C2}"/>
          </ac:picMkLst>
        </pc:picChg>
        <pc:picChg chg="add mod">
          <ac:chgData name="Vicki Nomwesigwa" userId="" providerId="" clId="Web-{0AF2E711-CB78-48D2-931E-A33DBAC2467A}" dt="2023-03-29T14:32:20.686" v="25" actId="1076"/>
          <ac:picMkLst>
            <pc:docMk/>
            <pc:sldMk cId="144368586" sldId="367"/>
            <ac:picMk id="5" creationId="{B0EFB9C7-01DE-9714-3446-8A9E0BE5FBE3}"/>
          </ac:picMkLst>
        </pc:picChg>
        <pc:picChg chg="add mod">
          <ac:chgData name="Vicki Nomwesigwa" userId="" providerId="" clId="Web-{0AF2E711-CB78-48D2-931E-A33DBAC2467A}" dt="2023-03-29T14:32:29.484" v="27" actId="14100"/>
          <ac:picMkLst>
            <pc:docMk/>
            <pc:sldMk cId="144368586" sldId="367"/>
            <ac:picMk id="6" creationId="{28A77233-ED84-E14C-DA8D-A85249F9C21E}"/>
          </ac:picMkLst>
        </pc:picChg>
      </pc:sldChg>
      <pc:sldChg chg="addSp delSp modSp add replId">
        <pc:chgData name="Vicki Nomwesigwa" userId="" providerId="" clId="Web-{0AF2E711-CB78-48D2-931E-A33DBAC2467A}" dt="2023-03-29T14:37:53.916" v="51" actId="14100"/>
        <pc:sldMkLst>
          <pc:docMk/>
          <pc:sldMk cId="3082471555" sldId="372"/>
        </pc:sldMkLst>
        <pc:spChg chg="mod">
          <ac:chgData name="Vicki Nomwesigwa" userId="" providerId="" clId="Web-{0AF2E711-CB78-48D2-931E-A33DBAC2467A}" dt="2023-03-29T14:35:53.772" v="33" actId="14100"/>
          <ac:spMkLst>
            <pc:docMk/>
            <pc:sldMk cId="3082471555" sldId="372"/>
            <ac:spMk id="3" creationId="{A0FBCC73-A940-BD75-C557-9A30A114E635}"/>
          </ac:spMkLst>
        </pc:spChg>
        <pc:picChg chg="del">
          <ac:chgData name="Vicki Nomwesigwa" userId="" providerId="" clId="Web-{0AF2E711-CB78-48D2-931E-A33DBAC2467A}" dt="2023-03-29T14:33:55.658" v="28"/>
          <ac:picMkLst>
            <pc:docMk/>
            <pc:sldMk cId="3082471555" sldId="372"/>
            <ac:picMk id="4" creationId="{192DD0B3-E4B6-790D-C606-0BA3329164C2}"/>
          </ac:picMkLst>
        </pc:picChg>
        <pc:picChg chg="add mod">
          <ac:chgData name="Vicki Nomwesigwa" userId="" providerId="" clId="Web-{0AF2E711-CB78-48D2-931E-A33DBAC2467A}" dt="2023-03-29T14:37:42.135" v="48" actId="1076"/>
          <ac:picMkLst>
            <pc:docMk/>
            <pc:sldMk cId="3082471555" sldId="372"/>
            <ac:picMk id="5" creationId="{69822BA8-2B62-C691-7EB2-0EE042165448}"/>
          </ac:picMkLst>
        </pc:picChg>
        <pc:picChg chg="add mod">
          <ac:chgData name="Vicki Nomwesigwa" userId="" providerId="" clId="Web-{0AF2E711-CB78-48D2-931E-A33DBAC2467A}" dt="2023-03-29T14:37:53.916" v="51" actId="14100"/>
          <ac:picMkLst>
            <pc:docMk/>
            <pc:sldMk cId="3082471555" sldId="372"/>
            <ac:picMk id="6" creationId="{1F4C3EEE-0AD4-66A6-6392-0F0791A2532E}"/>
          </ac:picMkLst>
        </pc:picChg>
      </pc:sldChg>
    </pc:docChg>
  </pc:docChgLst>
  <pc:docChgLst>
    <pc:chgData name="Vicki Nomwesigwa" userId="fmoCgBd+hmU0x1A7yrOByHMKG+UCWjfx06whYzop9xI=" providerId="None" clId="Web-{8AE1DF56-19FE-45CC-8CE2-7353BBDCBD9E}"/>
    <pc:docChg chg="modSld">
      <pc:chgData name="Vicki Nomwesigwa" userId="fmoCgBd+hmU0x1A7yrOByHMKG+UCWjfx06whYzop9xI=" providerId="None" clId="Web-{8AE1DF56-19FE-45CC-8CE2-7353BBDCBD9E}" dt="2023-03-29T15:10:50.457" v="14" actId="1076"/>
      <pc:docMkLst>
        <pc:docMk/>
      </pc:docMkLst>
      <pc:sldChg chg="modSp">
        <pc:chgData name="Vicki Nomwesigwa" userId="fmoCgBd+hmU0x1A7yrOByHMKG+UCWjfx06whYzop9xI=" providerId="None" clId="Web-{8AE1DF56-19FE-45CC-8CE2-7353BBDCBD9E}" dt="2023-03-29T15:10:42.082" v="13" actId="14100"/>
        <pc:sldMkLst>
          <pc:docMk/>
          <pc:sldMk cId="144368586" sldId="367"/>
        </pc:sldMkLst>
        <pc:spChg chg="mod">
          <ac:chgData name="Vicki Nomwesigwa" userId="fmoCgBd+hmU0x1A7yrOByHMKG+UCWjfx06whYzop9xI=" providerId="None" clId="Web-{8AE1DF56-19FE-45CC-8CE2-7353BBDCBD9E}" dt="2023-03-29T15:10:42.082" v="13" actId="14100"/>
          <ac:spMkLst>
            <pc:docMk/>
            <pc:sldMk cId="144368586" sldId="367"/>
            <ac:spMk id="3" creationId="{A0FBCC73-A940-BD75-C557-9A30A114E635}"/>
          </ac:spMkLst>
        </pc:spChg>
      </pc:sldChg>
      <pc:sldChg chg="modSp">
        <pc:chgData name="Vicki Nomwesigwa" userId="fmoCgBd+hmU0x1A7yrOByHMKG+UCWjfx06whYzop9xI=" providerId="None" clId="Web-{8AE1DF56-19FE-45CC-8CE2-7353BBDCBD9E}" dt="2023-03-29T15:10:50.457" v="14" actId="1076"/>
        <pc:sldMkLst>
          <pc:docMk/>
          <pc:sldMk cId="3082471555" sldId="372"/>
        </pc:sldMkLst>
        <pc:spChg chg="mod">
          <ac:chgData name="Vicki Nomwesigwa" userId="fmoCgBd+hmU0x1A7yrOByHMKG+UCWjfx06whYzop9xI=" providerId="None" clId="Web-{8AE1DF56-19FE-45CC-8CE2-7353BBDCBD9E}" dt="2023-03-29T15:10:50.457" v="14" actId="1076"/>
          <ac:spMkLst>
            <pc:docMk/>
            <pc:sldMk cId="3082471555" sldId="372"/>
            <ac:spMk id="3" creationId="{A0FBCC73-A940-BD75-C557-9A30A114E635}"/>
          </ac:spMkLst>
        </pc:spChg>
      </pc:sldChg>
    </pc:docChg>
  </pc:docChgLst>
  <pc:docChgLst>
    <pc:chgData name="Vicki Nomwesigwa" userId="fmoCgBd+hmU0x1A7yrOByHMKG+UCWjfx06whYzop9xI=" providerId="None" clId="Web-{90E861D1-C93E-45C2-8528-164317C6F1D7}"/>
    <pc:docChg chg="modSld">
      <pc:chgData name="Vicki Nomwesigwa" userId="fmoCgBd+hmU0x1A7yrOByHMKG+UCWjfx06whYzop9xI=" providerId="None" clId="Web-{90E861D1-C93E-45C2-8528-164317C6F1D7}" dt="2023-03-29T14:41:28.896" v="15" actId="20577"/>
      <pc:docMkLst>
        <pc:docMk/>
      </pc:docMkLst>
      <pc:sldChg chg="modSp">
        <pc:chgData name="Vicki Nomwesigwa" userId="fmoCgBd+hmU0x1A7yrOByHMKG+UCWjfx06whYzop9xI=" providerId="None" clId="Web-{90E861D1-C93E-45C2-8528-164317C6F1D7}" dt="2023-03-29T14:41:28.896" v="15" actId="20577"/>
        <pc:sldMkLst>
          <pc:docMk/>
          <pc:sldMk cId="682168459" sldId="324"/>
        </pc:sldMkLst>
        <pc:spChg chg="mod">
          <ac:chgData name="Vicki Nomwesigwa" userId="fmoCgBd+hmU0x1A7yrOByHMKG+UCWjfx06whYzop9xI=" providerId="None" clId="Web-{90E861D1-C93E-45C2-8528-164317C6F1D7}" dt="2023-03-29T14:41:28.896" v="15" actId="20577"/>
          <ac:spMkLst>
            <pc:docMk/>
            <pc:sldMk cId="682168459" sldId="324"/>
            <ac:spMk id="2" creationId="{286D12A6-E0B0-FA1F-700F-70FD014B965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B2BFD9-FE4D-EE41-B7C4-56CE2173D0B8}" type="datetimeFigureOut">
              <a:rPr lang="en-US" smtClean="0"/>
              <a:t>3/30/2023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62068-F965-4748-B560-B39FCB5CC33C}" type="slidenum">
              <a:rPr lang="en-US" smtClean="0"/>
              <a:t>‹#›</a:t>
            </a:fld>
            <a:endParaRPr lang="en-US"/>
          </a:p>
        </p:txBody>
      </p:sp>
    </p:spTree>
    <p:extLst>
      <p:ext uri="{BB962C8B-B14F-4D97-AF65-F5344CB8AC3E}">
        <p14:creationId xmlns:p14="http://schemas.microsoft.com/office/powerpoint/2010/main" val="2530617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462068-F965-4748-B560-B39FCB5CC33C}" type="slidenum">
              <a:rPr lang="en-US" smtClean="0"/>
              <a:t>1</a:t>
            </a:fld>
            <a:endParaRPr lang="en-US"/>
          </a:p>
        </p:txBody>
      </p:sp>
    </p:spTree>
    <p:extLst>
      <p:ext uri="{BB962C8B-B14F-4D97-AF65-F5344CB8AC3E}">
        <p14:creationId xmlns:p14="http://schemas.microsoft.com/office/powerpoint/2010/main" val="2183995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problem is simple and straightforward, current ranking methods exists for college football and basketball but not soccer</a:t>
            </a:r>
          </a:p>
          <a:p>
            <a:r>
              <a:rPr lang="en-US" dirty="0"/>
              <a:t>This is indicative of a general lack of attention given to college soccer</a:t>
            </a:r>
            <a:endParaRPr lang="en-US" dirty="0">
              <a:cs typeface="Calibri"/>
            </a:endParaRPr>
          </a:p>
          <a:p>
            <a:r>
              <a:rPr lang="en-US" dirty="0"/>
              <a:t>On the right is an example of a popular ranking methodology used in basketball known as Kanpom</a:t>
            </a:r>
            <a:endParaRPr lang="en-US" dirty="0">
              <a:cs typeface="Calibri"/>
            </a:endParaRPr>
          </a:p>
          <a:p>
            <a:r>
              <a:rPr lang="en-US" dirty="0"/>
              <a:t>As we can see teams have been ranked according to how best they played in the season. Similarly, </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49462068-F965-4748-B560-B39FCB5CC33C}" type="slidenum">
              <a:rPr lang="en-US" smtClean="0"/>
              <a:t>2</a:t>
            </a:fld>
            <a:endParaRPr lang="en-US"/>
          </a:p>
        </p:txBody>
      </p:sp>
    </p:spTree>
    <p:extLst>
      <p:ext uri="{BB962C8B-B14F-4D97-AF65-F5344CB8AC3E}">
        <p14:creationId xmlns:p14="http://schemas.microsoft.com/office/powerpoint/2010/main" val="1234155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fulfil our objective, we have created an accurate ranking system for NCAA Division I soccer teams i.e., men's and women's for the 2020-2022 season.</a:t>
            </a:r>
          </a:p>
          <a:p>
            <a:r>
              <a:rPr lang="en-US" dirty="0"/>
              <a:t>Our approach is quantitative and interpretable, making it helpful in predicting 3-way match outcomes i.e., win, loss, draws and predicting scores like goal differential and tournament projections.</a:t>
            </a:r>
            <a:endParaRPr lang="en-US" dirty="0">
              <a:cs typeface="Calibri"/>
            </a:endParaRPr>
          </a:p>
          <a:p>
            <a:r>
              <a:rPr lang="en-US" dirty="0"/>
              <a:t>Goal is to predict at least 55% of these 3-way outcomes because previous ML methodologies applied to Premier league where we see more draws predicted at least 50% of outcomes. We, therefore, increase this by 5% </a:t>
            </a:r>
            <a:r>
              <a:rPr lang="en-US" dirty="0" err="1"/>
              <a:t>bse</a:t>
            </a:r>
            <a:r>
              <a:rPr lang="en-US" dirty="0"/>
              <a:t> we see fewer draws in college soccer</a:t>
            </a:r>
            <a:endParaRPr lang="en-US" dirty="0">
              <a:cs typeface="Calibri"/>
            </a:endParaRPr>
          </a:p>
          <a:p>
            <a:r>
              <a:rPr lang="en-US" dirty="0"/>
              <a:t>Secondly, we want to predict at least 85% of the participants in the NCAA tournament and our model predicted at least 55/64 - teams for women and 35/48 for men's</a:t>
            </a:r>
            <a:endParaRPr lang="en-US" dirty="0">
              <a:cs typeface="Calibri"/>
            </a:endParaRPr>
          </a:p>
          <a:p>
            <a:r>
              <a:rPr lang="en-US" dirty="0"/>
              <a:t>Moving onto our modeling approach,</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49462068-F965-4748-B560-B39FCB5CC33C}" type="slidenum">
              <a:rPr lang="en-US" smtClean="0"/>
              <a:t>3</a:t>
            </a:fld>
            <a:endParaRPr lang="en-US"/>
          </a:p>
        </p:txBody>
      </p:sp>
    </p:spTree>
    <p:extLst>
      <p:ext uri="{BB962C8B-B14F-4D97-AF65-F5344CB8AC3E}">
        <p14:creationId xmlns:p14="http://schemas.microsoft.com/office/powerpoint/2010/main" val="83134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consider the FIFA model as a baseline since it is the only existing ranking system of high-level soccer</a:t>
            </a:r>
          </a:p>
          <a:p>
            <a:r>
              <a:rPr lang="en-US" dirty="0"/>
              <a:t>We could use this model to rank college soccer teams but it has drawbacks for example, </a:t>
            </a:r>
            <a:endParaRPr lang="en-US" dirty="0">
              <a:cs typeface="Calibri"/>
            </a:endParaRPr>
          </a:p>
          <a:p>
            <a:r>
              <a:rPr lang="en-US" dirty="0" err="1"/>
              <a:t>fifa's</a:t>
            </a:r>
            <a:r>
              <a:rPr lang="en-US" dirty="0"/>
              <a:t> ratings don't provide an easy comparison of teams,</a:t>
            </a:r>
            <a:endParaRPr lang="en-US" dirty="0">
              <a:cs typeface="Calibri"/>
            </a:endParaRPr>
          </a:p>
          <a:p>
            <a:r>
              <a:rPr lang="en-US" dirty="0"/>
              <a:t>if we look at </a:t>
            </a:r>
            <a:r>
              <a:rPr lang="en-US" dirty="0" err="1"/>
              <a:t>belgium</a:t>
            </a:r>
            <a:r>
              <a:rPr lang="en-US" dirty="0"/>
              <a:t> and </a:t>
            </a:r>
            <a:r>
              <a:rPr lang="en-US" dirty="0" err="1"/>
              <a:t>france</a:t>
            </a:r>
            <a:r>
              <a:rPr lang="en-US" dirty="0"/>
              <a:t>, </a:t>
            </a:r>
            <a:r>
              <a:rPr lang="en-US" dirty="0" err="1"/>
              <a:t>belgium</a:t>
            </a:r>
            <a:r>
              <a:rPr lang="en-US" dirty="0"/>
              <a:t> is 32 pts ahead of </a:t>
            </a:r>
            <a:r>
              <a:rPr lang="en-US" dirty="0" err="1"/>
              <a:t>france</a:t>
            </a:r>
            <a:r>
              <a:rPr lang="en-US" dirty="0"/>
              <a:t> but it is unclear how or by how much we expect </a:t>
            </a:r>
            <a:r>
              <a:rPr lang="en-US" dirty="0" err="1"/>
              <a:t>belgium</a:t>
            </a:r>
            <a:r>
              <a:rPr lang="en-US" dirty="0"/>
              <a:t> to beat another team like </a:t>
            </a:r>
            <a:r>
              <a:rPr lang="en-US" dirty="0" err="1"/>
              <a:t>spain</a:t>
            </a:r>
            <a:r>
              <a:rPr lang="en-US" dirty="0"/>
              <a:t>.</a:t>
            </a:r>
            <a:endParaRPr lang="en-US" dirty="0">
              <a:cs typeface="Calibri"/>
            </a:endParaRPr>
          </a:p>
          <a:p>
            <a:r>
              <a:rPr lang="en-US" dirty="0"/>
              <a:t>this level of uncertainty surrounding ratings begs you to ask the question, is </a:t>
            </a:r>
            <a:r>
              <a:rPr lang="en-US" dirty="0" err="1"/>
              <a:t>belgium's</a:t>
            </a:r>
            <a:r>
              <a:rPr lang="en-US" dirty="0"/>
              <a:t> rating the true rating or not? how is the rating derived, is it by team strength or points scored.</a:t>
            </a:r>
            <a:endParaRPr lang="en-US" dirty="0">
              <a:cs typeface="Calibri"/>
            </a:endParaRPr>
          </a:p>
          <a:p>
            <a:r>
              <a:rPr lang="en-US" dirty="0"/>
              <a:t>with these drawbacks in mind, we build our model with certain improvements</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49462068-F965-4748-B560-B39FCB5CC33C}" type="slidenum">
              <a:rPr lang="en-US" smtClean="0"/>
              <a:t>4</a:t>
            </a:fld>
            <a:endParaRPr lang="en-US"/>
          </a:p>
        </p:txBody>
      </p:sp>
    </p:spTree>
    <p:extLst>
      <p:ext uri="{BB962C8B-B14F-4D97-AF65-F5344CB8AC3E}">
        <p14:creationId xmlns:p14="http://schemas.microsoft.com/office/powerpoint/2010/main" val="2974487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en-US"/>
              <a:t>-to begin with our model incorporates goal differential as a significant indicator of team strength meaning teams that tend to win more tend to be better. we also include in-game features like shots, corners, location, offsides because we don't want to just consider the outcome but also a team's performance in the game. like how many shots on target did that team have</a:t>
            </a:r>
            <a:endParaRPr lang="en-US">
              <a:cs typeface="Calibri"/>
            </a:endParaRPr>
          </a:p>
          <a:p>
            <a:pPr>
              <a:buFont typeface="Arial"/>
              <a:buChar char="•"/>
            </a:pPr>
            <a:r>
              <a:rPr lang="en-US" dirty="0"/>
              <a:t>-our model incorporates the home-field advantage </a:t>
            </a:r>
            <a:r>
              <a:rPr lang="en-US" dirty="0" err="1"/>
              <a:t>bse</a:t>
            </a:r>
            <a:r>
              <a:rPr lang="en-US"/>
              <a:t> teams tend to win more when they play home games</a:t>
            </a:r>
          </a:p>
          <a:p>
            <a:pPr>
              <a:buFont typeface="Arial"/>
              <a:buChar char="•"/>
            </a:pPr>
            <a:r>
              <a:rPr lang="en-US"/>
              <a:t>-note that teams that have won the last couple of games or teams that have lost the last couple of couples tend to continue their winning or losing streak, so our model account for autocorrelation of game outcomes</a:t>
            </a:r>
          </a:p>
          <a:p>
            <a:pPr>
              <a:buFont typeface="Arial"/>
              <a:buChar char="•"/>
            </a:pPr>
            <a:r>
              <a:rPr lang="en-US"/>
              <a:t>-unlike the fifa model that only considers wins and losses, we implement draw probabilities bse soccer is a 3-way outcome game unlike football and basketball</a:t>
            </a:r>
          </a:p>
          <a:p>
            <a:pPr>
              <a:buFont typeface="Arial"/>
              <a:buChar char="•"/>
            </a:pPr>
            <a:r>
              <a:rPr lang="en-US"/>
              <a:t>-lastly, we put ratings on a scale to make them interpretable as the avg no of goals a team needs to beat an ave d1 team e.g if duke has a rating of 2 goals, we say duke on avg needs to score at least 2 goals to beat an avg team.</a:t>
            </a:r>
          </a:p>
          <a:p>
            <a:pPr marL="171450" indent="-171450">
              <a:buFont typeface="Calibri"/>
              <a:buChar char="-"/>
            </a:pPr>
            <a:endParaRPr lang="en-US" dirty="0">
              <a:cs typeface="Calibri"/>
            </a:endParaRPr>
          </a:p>
        </p:txBody>
      </p:sp>
      <p:sp>
        <p:nvSpPr>
          <p:cNvPr id="4" name="Slide Number Placeholder 3"/>
          <p:cNvSpPr>
            <a:spLocks noGrp="1"/>
          </p:cNvSpPr>
          <p:nvPr>
            <p:ph type="sldNum" sz="quarter" idx="5"/>
          </p:nvPr>
        </p:nvSpPr>
        <p:spPr/>
        <p:txBody>
          <a:bodyPr/>
          <a:lstStyle/>
          <a:p>
            <a:fld id="{49462068-F965-4748-B560-B39FCB5CC33C}" type="slidenum">
              <a:rPr lang="en-US" smtClean="0"/>
              <a:t>5</a:t>
            </a:fld>
            <a:endParaRPr lang="en-US"/>
          </a:p>
        </p:txBody>
      </p:sp>
    </p:spTree>
    <p:extLst>
      <p:ext uri="{BB962C8B-B14F-4D97-AF65-F5344CB8AC3E}">
        <p14:creationId xmlns:p14="http://schemas.microsoft.com/office/powerpoint/2010/main" val="2560365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Incorporate momentum to address this issue</a:t>
            </a:r>
          </a:p>
          <a:p>
            <a:r>
              <a:rPr lang="en-US"/>
              <a:t>Also initialize new season ratings at final ratings from prior season</a:t>
            </a:r>
          </a:p>
        </p:txBody>
      </p:sp>
      <p:sp>
        <p:nvSpPr>
          <p:cNvPr id="4" name="Slide Number Placeholder 3"/>
          <p:cNvSpPr>
            <a:spLocks noGrp="1"/>
          </p:cNvSpPr>
          <p:nvPr>
            <p:ph type="sldNum" sz="quarter" idx="5"/>
          </p:nvPr>
        </p:nvSpPr>
        <p:spPr/>
        <p:txBody>
          <a:bodyPr/>
          <a:lstStyle/>
          <a:p>
            <a:fld id="{49462068-F965-4748-B560-B39FCB5CC33C}" type="slidenum">
              <a:rPr lang="en-US" smtClean="0"/>
              <a:t>16</a:t>
            </a:fld>
            <a:endParaRPr lang="en-US"/>
          </a:p>
        </p:txBody>
      </p:sp>
    </p:spTree>
    <p:extLst>
      <p:ext uri="{BB962C8B-B14F-4D97-AF65-F5344CB8AC3E}">
        <p14:creationId xmlns:p14="http://schemas.microsoft.com/office/powerpoint/2010/main" val="2930305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Inconsistent information such more goals than shots taken in a game</a:t>
            </a:r>
          </a:p>
        </p:txBody>
      </p:sp>
      <p:sp>
        <p:nvSpPr>
          <p:cNvPr id="4" name="Slide Number Placeholder 3"/>
          <p:cNvSpPr>
            <a:spLocks noGrp="1"/>
          </p:cNvSpPr>
          <p:nvPr>
            <p:ph type="sldNum" sz="quarter" idx="5"/>
          </p:nvPr>
        </p:nvSpPr>
        <p:spPr/>
        <p:txBody>
          <a:bodyPr/>
          <a:lstStyle/>
          <a:p>
            <a:fld id="{49462068-F965-4748-B560-B39FCB5CC33C}" type="slidenum">
              <a:rPr lang="en-US" smtClean="0"/>
              <a:t>17</a:t>
            </a:fld>
            <a:endParaRPr lang="en-US"/>
          </a:p>
        </p:txBody>
      </p:sp>
    </p:spTree>
    <p:extLst>
      <p:ext uri="{BB962C8B-B14F-4D97-AF65-F5344CB8AC3E}">
        <p14:creationId xmlns:p14="http://schemas.microsoft.com/office/powerpoint/2010/main" val="797734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1160EA64-D806-43AC-9DF2-F8C432F32B4C}" type="datetimeFigureOut">
              <a:rPr lang="en-US" dirty="0"/>
              <a:t>3/30/2023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extLst>
      <p:ext uri="{BB962C8B-B14F-4D97-AF65-F5344CB8AC3E}">
        <p14:creationId xmlns:p14="http://schemas.microsoft.com/office/powerpoint/2010/main" val="10681702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dirty="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extLst>
      <p:ext uri="{BB962C8B-B14F-4D97-AF65-F5344CB8AC3E}">
        <p14:creationId xmlns:p14="http://schemas.microsoft.com/office/powerpoint/2010/main" val="2772089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C6F52A-A82B-47A2-A83A-8C4C91F2D59F}" type="datetimeFigureOut">
              <a:rPr lang="en-US" dirty="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extLst>
      <p:ext uri="{BB962C8B-B14F-4D97-AF65-F5344CB8AC3E}">
        <p14:creationId xmlns:p14="http://schemas.microsoft.com/office/powerpoint/2010/main" val="2962203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70A7B3-6521-4DCA-87E5-044747A908C1}" type="datetimeFigureOut">
              <a:rPr lang="en-US" dirty="0"/>
              <a:t>3/30/2023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extLst>
      <p:ext uri="{BB962C8B-B14F-4D97-AF65-F5344CB8AC3E}">
        <p14:creationId xmlns:p14="http://schemas.microsoft.com/office/powerpoint/2010/main" val="3090772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extLst>
      <p:ext uri="{BB962C8B-B14F-4D97-AF65-F5344CB8AC3E}">
        <p14:creationId xmlns:p14="http://schemas.microsoft.com/office/powerpoint/2010/main" val="33987178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AB134690-1557-4C89-A502-4959FE7FAD70}" type="datetimeFigureOut">
              <a:rPr lang="en-US" dirty="0"/>
              <a:t>3/30/2023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extLst>
      <p:ext uri="{BB962C8B-B14F-4D97-AF65-F5344CB8AC3E}">
        <p14:creationId xmlns:p14="http://schemas.microsoft.com/office/powerpoint/2010/main" val="856971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469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037C31-9E7A-4F99-8774-A0E530DE1A42}" type="datetimeFigureOut">
              <a:rPr lang="en-US" dirty="0"/>
              <a:t>3/30/2023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a:p>
        </p:txBody>
      </p:sp>
    </p:spTree>
    <p:extLst>
      <p:ext uri="{BB962C8B-B14F-4D97-AF65-F5344CB8AC3E}">
        <p14:creationId xmlns:p14="http://schemas.microsoft.com/office/powerpoint/2010/main" val="3957998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a:p>
        </p:txBody>
      </p:sp>
    </p:spTree>
    <p:extLst>
      <p:ext uri="{BB962C8B-B14F-4D97-AF65-F5344CB8AC3E}">
        <p14:creationId xmlns:p14="http://schemas.microsoft.com/office/powerpoint/2010/main" val="280572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3/30/2023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a:p>
        </p:txBody>
      </p:sp>
    </p:spTree>
    <p:extLst>
      <p:ext uri="{BB962C8B-B14F-4D97-AF65-F5344CB8AC3E}">
        <p14:creationId xmlns:p14="http://schemas.microsoft.com/office/powerpoint/2010/main" val="1946856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3/30/2023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extLst>
      <p:ext uri="{BB962C8B-B14F-4D97-AF65-F5344CB8AC3E}">
        <p14:creationId xmlns:p14="http://schemas.microsoft.com/office/powerpoint/2010/main" val="776223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3/30/2023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a:p>
        </p:txBody>
      </p:sp>
    </p:spTree>
    <p:extLst>
      <p:ext uri="{BB962C8B-B14F-4D97-AF65-F5344CB8AC3E}">
        <p14:creationId xmlns:p14="http://schemas.microsoft.com/office/powerpoint/2010/main" val="1724722419"/>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D12A6-E0B0-FA1F-700F-70FD014B965B}"/>
              </a:ext>
            </a:extLst>
          </p:cNvPr>
          <p:cNvSpPr>
            <a:spLocks noGrp="1"/>
          </p:cNvSpPr>
          <p:nvPr>
            <p:ph type="ctrTitle"/>
          </p:nvPr>
        </p:nvSpPr>
        <p:spPr>
          <a:xfrm>
            <a:off x="5458969" y="2386744"/>
            <a:ext cx="5928358" cy="1645920"/>
          </a:xfrm>
        </p:spPr>
        <p:txBody>
          <a:bodyPr vert="horz" lIns="91440" tIns="45720" rIns="91440" bIns="45720" rtlCol="0">
            <a:normAutofit/>
          </a:bodyPr>
          <a:lstStyle/>
          <a:p>
            <a:r>
              <a:rPr lang="en-US" sz="3200" b="1" dirty="0">
                <a:latin typeface="Arial"/>
                <a:cs typeface="Arial"/>
              </a:rPr>
              <a:t>RANKING cOLLEGE SOCCER TEAMS</a:t>
            </a:r>
            <a:br>
              <a:rPr lang="en-US" sz="3200" b="1" dirty="0">
                <a:latin typeface="Arial" panose="020B0604020202020204" pitchFamily="34" charset="0"/>
                <a:cs typeface="Arial" panose="020B0604020202020204" pitchFamily="34" charset="0"/>
              </a:rPr>
            </a:br>
            <a:br>
              <a:rPr lang="en-US" sz="2400" b="1" dirty="0">
                <a:latin typeface="Arial" panose="020B0604020202020204" pitchFamily="34" charset="0"/>
                <a:cs typeface="Arial" panose="020B0604020202020204" pitchFamily="34" charset="0"/>
              </a:rPr>
            </a:br>
            <a:r>
              <a:rPr lang="en-US" sz="2400" b="1" dirty="0">
                <a:latin typeface="Arial"/>
                <a:cs typeface="Arial"/>
              </a:rPr>
              <a:t>ARRIA-BOOST</a:t>
            </a:r>
          </a:p>
        </p:txBody>
      </p:sp>
      <p:sp>
        <p:nvSpPr>
          <p:cNvPr id="3" name="Subtitle 2">
            <a:extLst>
              <a:ext uri="{FF2B5EF4-FFF2-40B4-BE49-F238E27FC236}">
                <a16:creationId xmlns:a16="http://schemas.microsoft.com/office/drawing/2014/main" id="{761D2E46-4542-A9D3-CFA4-70AB215B2DE5}"/>
              </a:ext>
            </a:extLst>
          </p:cNvPr>
          <p:cNvSpPr>
            <a:spLocks noGrp="1"/>
          </p:cNvSpPr>
          <p:nvPr>
            <p:ph type="subTitle" idx="1"/>
          </p:nvPr>
        </p:nvSpPr>
        <p:spPr>
          <a:xfrm>
            <a:off x="5458969" y="4352544"/>
            <a:ext cx="5928358" cy="1239894"/>
          </a:xfrm>
        </p:spPr>
        <p:txBody>
          <a:bodyPr vert="horz" lIns="91440" tIns="45720" rIns="91440" bIns="45720" rtlCol="0" anchor="t">
            <a:normAutofit/>
          </a:bodyPr>
          <a:lstStyle/>
          <a:p>
            <a:pPr>
              <a:lnSpc>
                <a:spcPct val="90000"/>
              </a:lnSpc>
            </a:pPr>
            <a:r>
              <a:rPr lang="en-US">
                <a:latin typeface="Helvetica" pitchFamily="2" charset="0"/>
                <a:cs typeface="Arial"/>
              </a:rPr>
              <a:t>MATT DOCKMAN</a:t>
            </a:r>
          </a:p>
          <a:p>
            <a:pPr>
              <a:lnSpc>
                <a:spcPct val="90000"/>
              </a:lnSpc>
            </a:pPr>
            <a:r>
              <a:rPr lang="en-US">
                <a:latin typeface="Helvetica" pitchFamily="2" charset="0"/>
                <a:cs typeface="Arial"/>
              </a:rPr>
              <a:t>RASHAAD RATLIFF-BROWN</a:t>
            </a:r>
          </a:p>
          <a:p>
            <a:pPr>
              <a:lnSpc>
                <a:spcPct val="90000"/>
              </a:lnSpc>
            </a:pPr>
            <a:r>
              <a:rPr lang="en-US">
                <a:latin typeface="Helvetica" pitchFamily="2" charset="0"/>
                <a:cs typeface="Arial"/>
              </a:rPr>
              <a:t>VICKI NOMWESIGWA</a:t>
            </a:r>
          </a:p>
        </p:txBody>
      </p:sp>
      <p:pic>
        <p:nvPicPr>
          <p:cNvPr id="4" name="Picture 3" descr="Football goal in the net">
            <a:extLst>
              <a:ext uri="{FF2B5EF4-FFF2-40B4-BE49-F238E27FC236}">
                <a16:creationId xmlns:a16="http://schemas.microsoft.com/office/drawing/2014/main" id="{358CE008-10AD-B7C5-CE24-4B239C5E504C}"/>
              </a:ext>
            </a:extLst>
          </p:cNvPr>
          <p:cNvPicPr>
            <a:picLocks noChangeAspect="1"/>
          </p:cNvPicPr>
          <p:nvPr/>
        </p:nvPicPr>
        <p:blipFill rotWithShape="1">
          <a:blip r:embed="rId3"/>
          <a:srcRect l="15285" r="39414" b="-1"/>
          <a:stretch/>
        </p:blipFill>
        <p:spPr>
          <a:xfrm>
            <a:off x="20" y="10"/>
            <a:ext cx="4654277" cy="6857990"/>
          </a:xfrm>
          <a:prstGeom prst="rect">
            <a:avLst/>
          </a:prstGeom>
        </p:spPr>
      </p:pic>
    </p:spTree>
    <p:extLst>
      <p:ext uri="{BB962C8B-B14F-4D97-AF65-F5344CB8AC3E}">
        <p14:creationId xmlns:p14="http://schemas.microsoft.com/office/powerpoint/2010/main" val="682168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F650-6FFE-170B-FA93-D5A167D9C6F7}"/>
              </a:ext>
            </a:extLst>
          </p:cNvPr>
          <p:cNvSpPr>
            <a:spLocks noGrp="1"/>
          </p:cNvSpPr>
          <p:nvPr>
            <p:ph type="title"/>
          </p:nvPr>
        </p:nvSpPr>
        <p:spPr>
          <a:xfrm>
            <a:off x="2231136" y="703434"/>
            <a:ext cx="7729728" cy="1188720"/>
          </a:xfrm>
        </p:spPr>
        <p:txBody>
          <a:bodyPr/>
          <a:lstStyle/>
          <a:p>
            <a:r>
              <a:rPr lang="en-US" b="1" dirty="0"/>
              <a:t>Adjusted goal differential</a:t>
            </a:r>
          </a:p>
        </p:txBody>
      </p:sp>
      <p:sp>
        <p:nvSpPr>
          <p:cNvPr id="3" name="Content Placeholder 2">
            <a:extLst>
              <a:ext uri="{FF2B5EF4-FFF2-40B4-BE49-F238E27FC236}">
                <a16:creationId xmlns:a16="http://schemas.microsoft.com/office/drawing/2014/main" id="{DE02F5C2-04D1-8DCB-D817-B445720ED42B}"/>
              </a:ext>
            </a:extLst>
          </p:cNvPr>
          <p:cNvSpPr>
            <a:spLocks noGrp="1"/>
          </p:cNvSpPr>
          <p:nvPr>
            <p:ph idx="1"/>
          </p:nvPr>
        </p:nvSpPr>
        <p:spPr>
          <a:xfrm>
            <a:off x="901362" y="2711641"/>
            <a:ext cx="3964552" cy="3101983"/>
          </a:xfrm>
        </p:spPr>
        <p:txBody>
          <a:bodyPr vert="horz" lIns="91440" tIns="45720" rIns="91440" bIns="45720" rtlCol="0" anchor="t">
            <a:normAutofit lnSpcReduction="10000"/>
          </a:bodyPr>
          <a:lstStyle/>
          <a:p>
            <a:r>
              <a:rPr lang="en-US" sz="2400" dirty="0">
                <a:solidFill>
                  <a:schemeClr val="tx1"/>
                </a:solidFill>
                <a:latin typeface="Gill Sans MT"/>
                <a:cs typeface="Helvetica"/>
              </a:rPr>
              <a:t>Build second model to </a:t>
            </a:r>
            <a:r>
              <a:rPr lang="en-US" sz="2400" b="1" dirty="0">
                <a:solidFill>
                  <a:schemeClr val="tx1"/>
                </a:solidFill>
                <a:latin typeface="Gill Sans MT"/>
                <a:cs typeface="Helvetica"/>
              </a:rPr>
              <a:t>predict goal differential</a:t>
            </a:r>
            <a:r>
              <a:rPr lang="en-US" sz="2400" dirty="0">
                <a:solidFill>
                  <a:schemeClr val="tx1"/>
                </a:solidFill>
                <a:latin typeface="Gill Sans MT"/>
                <a:cs typeface="Helvetica"/>
              </a:rPr>
              <a:t> using </a:t>
            </a:r>
            <a:r>
              <a:rPr lang="en-US" sz="2400" b="1" dirty="0">
                <a:solidFill>
                  <a:schemeClr val="tx1"/>
                </a:solidFill>
                <a:latin typeface="Gill Sans MT"/>
                <a:cs typeface="Helvetica"/>
              </a:rPr>
              <a:t>in-game statistics</a:t>
            </a:r>
            <a:endParaRPr lang="en-US" sz="2400" dirty="0">
              <a:solidFill>
                <a:schemeClr val="tx1"/>
              </a:solidFill>
              <a:latin typeface="Gill Sans MT"/>
              <a:ea typeface="+mn-lt"/>
              <a:cs typeface="+mn-lt"/>
            </a:endParaRPr>
          </a:p>
          <a:p>
            <a:r>
              <a:rPr lang="en-US" sz="2400" dirty="0">
                <a:solidFill>
                  <a:schemeClr val="tx1"/>
                </a:solidFill>
                <a:latin typeface="Gill Sans MT"/>
                <a:cs typeface="Helvetica"/>
              </a:rPr>
              <a:t>Use </a:t>
            </a:r>
            <a:r>
              <a:rPr lang="en-US" sz="2400" b="1" dirty="0">
                <a:solidFill>
                  <a:schemeClr val="tx1"/>
                </a:solidFill>
                <a:latin typeface="Gill Sans MT"/>
                <a:cs typeface="Helvetica"/>
              </a:rPr>
              <a:t>predicted goal differential </a:t>
            </a:r>
            <a:r>
              <a:rPr lang="en-US" sz="2400" dirty="0">
                <a:solidFill>
                  <a:schemeClr val="tx1"/>
                </a:solidFill>
                <a:latin typeface="Gill Sans MT"/>
                <a:cs typeface="Helvetica"/>
              </a:rPr>
              <a:t>rather than true goal differential to update ratings</a:t>
            </a:r>
            <a:endParaRPr lang="en-US" sz="2400" dirty="0">
              <a:solidFill>
                <a:schemeClr val="tx1"/>
              </a:solidFill>
              <a:latin typeface="Gill Sans MT"/>
            </a:endParaRPr>
          </a:p>
        </p:txBody>
      </p:sp>
      <p:pic>
        <p:nvPicPr>
          <p:cNvPr id="6" name="Picture 5" descr="Chart&#10;&#10;Description automatically generated">
            <a:extLst>
              <a:ext uri="{FF2B5EF4-FFF2-40B4-BE49-F238E27FC236}">
                <a16:creationId xmlns:a16="http://schemas.microsoft.com/office/drawing/2014/main" id="{B5597F8A-2F79-0B9E-5775-94051D4B2245}"/>
              </a:ext>
            </a:extLst>
          </p:cNvPr>
          <p:cNvPicPr>
            <a:picLocks noChangeAspect="1"/>
          </p:cNvPicPr>
          <p:nvPr/>
        </p:nvPicPr>
        <p:blipFill>
          <a:blip r:embed="rId2"/>
          <a:stretch>
            <a:fillRect/>
          </a:stretch>
        </p:blipFill>
        <p:spPr>
          <a:xfrm>
            <a:off x="4713514" y="2370701"/>
            <a:ext cx="7043896" cy="3783865"/>
          </a:xfrm>
          <a:prstGeom prst="rect">
            <a:avLst/>
          </a:prstGeom>
          <a:ln>
            <a:solidFill>
              <a:schemeClr val="tx1"/>
            </a:solidFill>
          </a:ln>
        </p:spPr>
      </p:pic>
    </p:spTree>
    <p:extLst>
      <p:ext uri="{BB962C8B-B14F-4D97-AF65-F5344CB8AC3E}">
        <p14:creationId xmlns:p14="http://schemas.microsoft.com/office/powerpoint/2010/main" val="1984221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5B290-D0F5-F490-A3A2-81DE82F71432}"/>
              </a:ext>
            </a:extLst>
          </p:cNvPr>
          <p:cNvSpPr>
            <a:spLocks noGrp="1"/>
          </p:cNvSpPr>
          <p:nvPr>
            <p:ph type="title"/>
          </p:nvPr>
        </p:nvSpPr>
        <p:spPr>
          <a:xfrm>
            <a:off x="2231136" y="485357"/>
            <a:ext cx="7729728" cy="1188720"/>
          </a:xfrm>
        </p:spPr>
        <p:txBody>
          <a:bodyPr/>
          <a:lstStyle/>
          <a:p>
            <a:r>
              <a:rPr lang="en-US" b="1" dirty="0"/>
              <a:t>Results</a:t>
            </a:r>
          </a:p>
        </p:txBody>
      </p:sp>
      <p:pic>
        <p:nvPicPr>
          <p:cNvPr id="20" name="Content Placeholder 19" descr="Chart, scatter chart&#10;&#10;Description automatically generated">
            <a:extLst>
              <a:ext uri="{FF2B5EF4-FFF2-40B4-BE49-F238E27FC236}">
                <a16:creationId xmlns:a16="http://schemas.microsoft.com/office/drawing/2014/main" id="{49676089-B24A-17BE-91B6-B7BC7AF295C2}"/>
              </a:ext>
            </a:extLst>
          </p:cNvPr>
          <p:cNvPicPr>
            <a:picLocks noGrp="1" noChangeAspect="1"/>
          </p:cNvPicPr>
          <p:nvPr>
            <p:ph idx="1"/>
          </p:nvPr>
        </p:nvPicPr>
        <p:blipFill>
          <a:blip r:embed="rId2"/>
          <a:stretch>
            <a:fillRect/>
          </a:stretch>
        </p:blipFill>
        <p:spPr>
          <a:xfrm>
            <a:off x="877703" y="2427874"/>
            <a:ext cx="4717554" cy="3104605"/>
          </a:xfrm>
          <a:ln>
            <a:solidFill>
              <a:schemeClr val="tx1"/>
            </a:solidFill>
          </a:ln>
        </p:spPr>
      </p:pic>
      <p:pic>
        <p:nvPicPr>
          <p:cNvPr id="22" name="Picture 21" descr="Chart, line chart&#10;&#10;Description automatically generated">
            <a:extLst>
              <a:ext uri="{FF2B5EF4-FFF2-40B4-BE49-F238E27FC236}">
                <a16:creationId xmlns:a16="http://schemas.microsoft.com/office/drawing/2014/main" id="{186037E1-58A5-01C6-B153-E75897B73FF0}"/>
              </a:ext>
            </a:extLst>
          </p:cNvPr>
          <p:cNvPicPr>
            <a:picLocks noChangeAspect="1"/>
          </p:cNvPicPr>
          <p:nvPr/>
        </p:nvPicPr>
        <p:blipFill>
          <a:blip r:embed="rId3"/>
          <a:stretch>
            <a:fillRect/>
          </a:stretch>
        </p:blipFill>
        <p:spPr>
          <a:xfrm>
            <a:off x="6096000" y="2420710"/>
            <a:ext cx="5431971" cy="3101975"/>
          </a:xfrm>
          <a:prstGeom prst="rect">
            <a:avLst/>
          </a:prstGeom>
          <a:ln>
            <a:solidFill>
              <a:schemeClr val="tx1"/>
            </a:solidFill>
          </a:ln>
        </p:spPr>
      </p:pic>
    </p:spTree>
    <p:extLst>
      <p:ext uri="{BB962C8B-B14F-4D97-AF65-F5344CB8AC3E}">
        <p14:creationId xmlns:p14="http://schemas.microsoft.com/office/powerpoint/2010/main" val="2132904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35315-DF60-FF45-A1A2-2DE224023633}"/>
              </a:ext>
            </a:extLst>
          </p:cNvPr>
          <p:cNvSpPr>
            <a:spLocks noGrp="1"/>
          </p:cNvSpPr>
          <p:nvPr>
            <p:ph type="title"/>
          </p:nvPr>
        </p:nvSpPr>
        <p:spPr/>
        <p:txBody>
          <a:bodyPr/>
          <a:lstStyle/>
          <a:p>
            <a:r>
              <a:rPr lang="en-US" b="1" dirty="0"/>
              <a:t>Women’s model Results</a:t>
            </a:r>
          </a:p>
        </p:txBody>
      </p:sp>
      <p:sp>
        <p:nvSpPr>
          <p:cNvPr id="4" name="Content Placeholder 3">
            <a:extLst>
              <a:ext uri="{FF2B5EF4-FFF2-40B4-BE49-F238E27FC236}">
                <a16:creationId xmlns:a16="http://schemas.microsoft.com/office/drawing/2014/main" id="{7E276BD3-25B8-385E-1607-19F1A26A066B}"/>
              </a:ext>
            </a:extLst>
          </p:cNvPr>
          <p:cNvSpPr>
            <a:spLocks noGrp="1"/>
          </p:cNvSpPr>
          <p:nvPr>
            <p:ph idx="1"/>
          </p:nvPr>
        </p:nvSpPr>
        <p:spPr/>
        <p:txBody>
          <a:bodyPr/>
          <a:lstStyle/>
          <a:p>
            <a:endParaRPr lang="en-US" dirty="0"/>
          </a:p>
        </p:txBody>
      </p:sp>
      <p:graphicFrame>
        <p:nvGraphicFramePr>
          <p:cNvPr id="15" name="Table 15">
            <a:extLst>
              <a:ext uri="{FF2B5EF4-FFF2-40B4-BE49-F238E27FC236}">
                <a16:creationId xmlns:a16="http://schemas.microsoft.com/office/drawing/2014/main" id="{9F0D99C7-4147-2391-D563-AA01B032A172}"/>
              </a:ext>
            </a:extLst>
          </p:cNvPr>
          <p:cNvGraphicFramePr>
            <a:graphicFrameLocks noGrp="1"/>
          </p:cNvGraphicFramePr>
          <p:nvPr>
            <p:extLst>
              <p:ext uri="{D42A27DB-BD31-4B8C-83A1-F6EECF244321}">
                <p14:modId xmlns:p14="http://schemas.microsoft.com/office/powerpoint/2010/main" val="1093536351"/>
              </p:ext>
            </p:extLst>
          </p:nvPr>
        </p:nvGraphicFramePr>
        <p:xfrm>
          <a:off x="2326878" y="2754947"/>
          <a:ext cx="7633986" cy="2879955"/>
        </p:xfrm>
        <a:graphic>
          <a:graphicData uri="http://schemas.openxmlformats.org/drawingml/2006/table">
            <a:tbl>
              <a:tblPr firstRow="1" bandRow="1">
                <a:tableStyleId>{9DCAF9ED-07DC-4A11-8D7F-57B35C25682E}</a:tableStyleId>
              </a:tblPr>
              <a:tblGrid>
                <a:gridCol w="938836">
                  <a:extLst>
                    <a:ext uri="{9D8B030D-6E8A-4147-A177-3AD203B41FA5}">
                      <a16:colId xmlns:a16="http://schemas.microsoft.com/office/drawing/2014/main" val="3967694764"/>
                    </a:ext>
                  </a:extLst>
                </a:gridCol>
                <a:gridCol w="1752600">
                  <a:extLst>
                    <a:ext uri="{9D8B030D-6E8A-4147-A177-3AD203B41FA5}">
                      <a16:colId xmlns:a16="http://schemas.microsoft.com/office/drawing/2014/main" val="664966181"/>
                    </a:ext>
                  </a:extLst>
                </a:gridCol>
                <a:gridCol w="1734950">
                  <a:extLst>
                    <a:ext uri="{9D8B030D-6E8A-4147-A177-3AD203B41FA5}">
                      <a16:colId xmlns:a16="http://schemas.microsoft.com/office/drawing/2014/main" val="2744813180"/>
                    </a:ext>
                  </a:extLst>
                </a:gridCol>
                <a:gridCol w="1721369">
                  <a:extLst>
                    <a:ext uri="{9D8B030D-6E8A-4147-A177-3AD203B41FA5}">
                      <a16:colId xmlns:a16="http://schemas.microsoft.com/office/drawing/2014/main" val="4209382982"/>
                    </a:ext>
                  </a:extLst>
                </a:gridCol>
                <a:gridCol w="1486231">
                  <a:extLst>
                    <a:ext uri="{9D8B030D-6E8A-4147-A177-3AD203B41FA5}">
                      <a16:colId xmlns:a16="http://schemas.microsoft.com/office/drawing/2014/main" val="1087742896"/>
                    </a:ext>
                  </a:extLst>
                </a:gridCol>
              </a:tblGrid>
              <a:tr h="964541">
                <a:tc>
                  <a:txBody>
                    <a:bodyPr/>
                    <a:lstStyle/>
                    <a:p>
                      <a:pPr algn="ctr"/>
                      <a:r>
                        <a:rPr lang="en-US" dirty="0">
                          <a:solidFill>
                            <a:schemeClr val="tx1"/>
                          </a:solidFill>
                        </a:rPr>
                        <a:t>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FIFA's Model </a:t>
                      </a:r>
                    </a:p>
                    <a:p>
                      <a:pPr algn="ctr"/>
                      <a:r>
                        <a:rPr lang="en-US" dirty="0">
                          <a:solidFill>
                            <a:schemeClr val="tx1"/>
                          </a:solidFill>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Our </a:t>
                      </a:r>
                    </a:p>
                    <a:p>
                      <a:pPr lvl="0" algn="ctr">
                        <a:buNone/>
                      </a:pPr>
                      <a:r>
                        <a:rPr lang="en-US" dirty="0">
                          <a:solidFill>
                            <a:schemeClr val="tx1"/>
                          </a:solidFill>
                        </a:rPr>
                        <a:t>Model</a:t>
                      </a:r>
                    </a:p>
                    <a:p>
                      <a:pPr lvl="0" algn="ctr">
                        <a:buNone/>
                      </a:pPr>
                      <a:r>
                        <a:rPr lang="en-US" dirty="0">
                          <a:solidFill>
                            <a:schemeClr val="tx1"/>
                          </a:solidFill>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dirty="0">
                          <a:solidFill>
                            <a:schemeClr val="tx1"/>
                          </a:solidFill>
                        </a:rPr>
                        <a:t>FIFA’s</a:t>
                      </a:r>
                    </a:p>
                    <a:p>
                      <a:pPr lvl="0" algn="ctr">
                        <a:buNone/>
                      </a:pPr>
                      <a:r>
                        <a:rPr lang="en-US" dirty="0">
                          <a:solidFill>
                            <a:schemeClr val="tx1"/>
                          </a:solidFill>
                        </a:rPr>
                        <a:t>Model</a:t>
                      </a:r>
                    </a:p>
                    <a:p>
                      <a:pPr lvl="0" algn="ctr">
                        <a:buNone/>
                      </a:pPr>
                      <a:r>
                        <a:rPr lang="en-US" dirty="0">
                          <a:solidFill>
                            <a:schemeClr val="tx1"/>
                          </a:solidFill>
                        </a:rPr>
                        <a:t>Brier 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dirty="0">
                          <a:solidFill>
                            <a:schemeClr val="tx1"/>
                          </a:solidFill>
                        </a:rPr>
                        <a:t>Our Model</a:t>
                      </a:r>
                    </a:p>
                    <a:p>
                      <a:pPr lvl="0" algn="ctr">
                        <a:buNone/>
                      </a:pPr>
                      <a:r>
                        <a:rPr lang="en-US" dirty="0">
                          <a:solidFill>
                            <a:schemeClr val="tx1"/>
                          </a:solidFill>
                        </a:rPr>
                        <a:t>Brier Score</a:t>
                      </a:r>
                    </a:p>
                    <a:p>
                      <a:pPr lvl="0" algn="ctr">
                        <a:buNone/>
                      </a:pPr>
                      <a:r>
                        <a:rPr lang="en-US" dirty="0">
                          <a:solidFill>
                            <a:schemeClr val="tx1"/>
                          </a:solidFill>
                        </a:rPr>
                        <a:t>(lower is better)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3380447"/>
                  </a:ext>
                </a:extLst>
              </a:tr>
              <a:tr h="563745">
                <a:tc>
                  <a:txBody>
                    <a:bodyPr/>
                    <a:lstStyle/>
                    <a:p>
                      <a:pPr algn="ctr"/>
                      <a:r>
                        <a:rPr lang="en-US" dirty="0"/>
                        <a:t>2020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0.600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0.565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5213424"/>
                  </a:ext>
                </a:extLst>
              </a:tr>
              <a:tr h="563745">
                <a:tc>
                  <a:txBody>
                    <a:bodyPr/>
                    <a:lstStyle/>
                    <a:p>
                      <a:pPr algn="ctr"/>
                      <a:r>
                        <a:rPr lang="en-US"/>
                        <a:t>2021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0.577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0.523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4159770"/>
                  </a:ext>
                </a:extLst>
              </a:tr>
              <a:tr h="563745">
                <a:tc>
                  <a:txBody>
                    <a:bodyPr/>
                    <a:lstStyle/>
                    <a:p>
                      <a:pPr algn="ctr"/>
                      <a:r>
                        <a:rPr lang="en-US"/>
                        <a:t>2022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0.676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0.560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6191616"/>
                  </a:ext>
                </a:extLst>
              </a:tr>
            </a:tbl>
          </a:graphicData>
        </a:graphic>
      </p:graphicFrame>
    </p:spTree>
    <p:extLst>
      <p:ext uri="{BB962C8B-B14F-4D97-AF65-F5344CB8AC3E}">
        <p14:creationId xmlns:p14="http://schemas.microsoft.com/office/powerpoint/2010/main" val="2836742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35315-DF60-FF45-A1A2-2DE224023633}"/>
              </a:ext>
            </a:extLst>
          </p:cNvPr>
          <p:cNvSpPr>
            <a:spLocks noGrp="1"/>
          </p:cNvSpPr>
          <p:nvPr>
            <p:ph type="title"/>
          </p:nvPr>
        </p:nvSpPr>
        <p:spPr/>
        <p:txBody>
          <a:bodyPr/>
          <a:lstStyle/>
          <a:p>
            <a:r>
              <a:rPr lang="en-US" b="1" dirty="0"/>
              <a:t>men’s model Results</a:t>
            </a:r>
          </a:p>
        </p:txBody>
      </p:sp>
      <p:sp>
        <p:nvSpPr>
          <p:cNvPr id="4" name="Content Placeholder 3">
            <a:extLst>
              <a:ext uri="{FF2B5EF4-FFF2-40B4-BE49-F238E27FC236}">
                <a16:creationId xmlns:a16="http://schemas.microsoft.com/office/drawing/2014/main" id="{7E276BD3-25B8-385E-1607-19F1A26A066B}"/>
              </a:ext>
            </a:extLst>
          </p:cNvPr>
          <p:cNvSpPr>
            <a:spLocks noGrp="1"/>
          </p:cNvSpPr>
          <p:nvPr>
            <p:ph idx="1"/>
          </p:nvPr>
        </p:nvSpPr>
        <p:spPr/>
        <p:txBody>
          <a:bodyPr/>
          <a:lstStyle/>
          <a:p>
            <a:endParaRPr lang="en-US" dirty="0"/>
          </a:p>
        </p:txBody>
      </p:sp>
      <p:graphicFrame>
        <p:nvGraphicFramePr>
          <p:cNvPr id="15" name="Table 15">
            <a:extLst>
              <a:ext uri="{FF2B5EF4-FFF2-40B4-BE49-F238E27FC236}">
                <a16:creationId xmlns:a16="http://schemas.microsoft.com/office/drawing/2014/main" id="{9F0D99C7-4147-2391-D563-AA01B032A172}"/>
              </a:ext>
            </a:extLst>
          </p:cNvPr>
          <p:cNvGraphicFramePr>
            <a:graphicFrameLocks noGrp="1"/>
          </p:cNvGraphicFramePr>
          <p:nvPr>
            <p:extLst>
              <p:ext uri="{D42A27DB-BD31-4B8C-83A1-F6EECF244321}">
                <p14:modId xmlns:p14="http://schemas.microsoft.com/office/powerpoint/2010/main" val="3606705447"/>
              </p:ext>
            </p:extLst>
          </p:nvPr>
        </p:nvGraphicFramePr>
        <p:xfrm>
          <a:off x="2326878" y="2754947"/>
          <a:ext cx="7633986" cy="2655776"/>
        </p:xfrm>
        <a:graphic>
          <a:graphicData uri="http://schemas.openxmlformats.org/drawingml/2006/table">
            <a:tbl>
              <a:tblPr firstRow="1" bandRow="1">
                <a:tableStyleId>{9DCAF9ED-07DC-4A11-8D7F-57B35C25682E}</a:tableStyleId>
              </a:tblPr>
              <a:tblGrid>
                <a:gridCol w="938836">
                  <a:extLst>
                    <a:ext uri="{9D8B030D-6E8A-4147-A177-3AD203B41FA5}">
                      <a16:colId xmlns:a16="http://schemas.microsoft.com/office/drawing/2014/main" val="3967694764"/>
                    </a:ext>
                  </a:extLst>
                </a:gridCol>
                <a:gridCol w="1752600">
                  <a:extLst>
                    <a:ext uri="{9D8B030D-6E8A-4147-A177-3AD203B41FA5}">
                      <a16:colId xmlns:a16="http://schemas.microsoft.com/office/drawing/2014/main" val="664966181"/>
                    </a:ext>
                  </a:extLst>
                </a:gridCol>
                <a:gridCol w="1734950">
                  <a:extLst>
                    <a:ext uri="{9D8B030D-6E8A-4147-A177-3AD203B41FA5}">
                      <a16:colId xmlns:a16="http://schemas.microsoft.com/office/drawing/2014/main" val="2744813180"/>
                    </a:ext>
                  </a:extLst>
                </a:gridCol>
                <a:gridCol w="1721369">
                  <a:extLst>
                    <a:ext uri="{9D8B030D-6E8A-4147-A177-3AD203B41FA5}">
                      <a16:colId xmlns:a16="http://schemas.microsoft.com/office/drawing/2014/main" val="4209382982"/>
                    </a:ext>
                  </a:extLst>
                </a:gridCol>
                <a:gridCol w="1486231">
                  <a:extLst>
                    <a:ext uri="{9D8B030D-6E8A-4147-A177-3AD203B41FA5}">
                      <a16:colId xmlns:a16="http://schemas.microsoft.com/office/drawing/2014/main" val="1087742896"/>
                    </a:ext>
                  </a:extLst>
                </a:gridCol>
              </a:tblGrid>
              <a:tr h="964541">
                <a:tc>
                  <a:txBody>
                    <a:bodyPr/>
                    <a:lstStyle/>
                    <a:p>
                      <a:pPr algn="ctr"/>
                      <a:r>
                        <a:rPr lang="en-US" dirty="0">
                          <a:solidFill>
                            <a:schemeClr val="tx1"/>
                          </a:solidFill>
                        </a:rPr>
                        <a:t>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FIFA's Model </a:t>
                      </a:r>
                    </a:p>
                    <a:p>
                      <a:pPr algn="ctr"/>
                      <a:r>
                        <a:rPr lang="en-US" dirty="0">
                          <a:solidFill>
                            <a:schemeClr val="tx1"/>
                          </a:solidFill>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Our </a:t>
                      </a:r>
                    </a:p>
                    <a:p>
                      <a:pPr lvl="0" algn="ctr">
                        <a:buNone/>
                      </a:pPr>
                      <a:r>
                        <a:rPr lang="en-US" dirty="0">
                          <a:solidFill>
                            <a:schemeClr val="tx1"/>
                          </a:solidFill>
                        </a:rPr>
                        <a:t>Model </a:t>
                      </a:r>
                    </a:p>
                    <a:p>
                      <a:pPr lvl="0" algn="ctr">
                        <a:buNone/>
                      </a:pPr>
                      <a:r>
                        <a:rPr lang="en-US" dirty="0">
                          <a:solidFill>
                            <a:schemeClr val="tx1"/>
                          </a:solidFill>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dirty="0">
                          <a:solidFill>
                            <a:schemeClr val="tx1"/>
                          </a:solidFill>
                        </a:rPr>
                        <a:t>FIFA’s Model Brier 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dirty="0">
                          <a:solidFill>
                            <a:schemeClr val="tx1"/>
                          </a:solidFill>
                        </a:rPr>
                        <a:t>Our Model Brier 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3380447"/>
                  </a:ext>
                </a:extLst>
              </a:tr>
              <a:tr h="563745">
                <a:tc>
                  <a:txBody>
                    <a:bodyPr/>
                    <a:lstStyle/>
                    <a:p>
                      <a:pPr algn="ctr"/>
                      <a:r>
                        <a:rPr lang="en-US" dirty="0"/>
                        <a:t>2020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0.613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0.591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5213424"/>
                  </a:ext>
                </a:extLst>
              </a:tr>
              <a:tr h="563745">
                <a:tc>
                  <a:txBody>
                    <a:bodyPr/>
                    <a:lstStyle/>
                    <a:p>
                      <a:pPr algn="ctr"/>
                      <a:r>
                        <a:rPr lang="en-US" dirty="0"/>
                        <a:t>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0.580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0.540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4159770"/>
                  </a:ext>
                </a:extLst>
              </a:tr>
              <a:tr h="563745">
                <a:tc>
                  <a:txBody>
                    <a:bodyPr/>
                    <a:lstStyle/>
                    <a:p>
                      <a:pPr algn="ctr"/>
                      <a:r>
                        <a:rPr lang="en-US" dirty="0"/>
                        <a:t>2022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0.680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0.573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6191616"/>
                  </a:ext>
                </a:extLst>
              </a:tr>
            </a:tbl>
          </a:graphicData>
        </a:graphic>
      </p:graphicFrame>
    </p:spTree>
    <p:extLst>
      <p:ext uri="{BB962C8B-B14F-4D97-AF65-F5344CB8AC3E}">
        <p14:creationId xmlns:p14="http://schemas.microsoft.com/office/powerpoint/2010/main" val="2600496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0A29-5AEA-760F-CB10-2BAC1975621D}"/>
              </a:ext>
            </a:extLst>
          </p:cNvPr>
          <p:cNvSpPr>
            <a:spLocks noGrp="1"/>
          </p:cNvSpPr>
          <p:nvPr>
            <p:ph type="title"/>
          </p:nvPr>
        </p:nvSpPr>
        <p:spPr/>
        <p:txBody>
          <a:bodyPr/>
          <a:lstStyle/>
          <a:p>
            <a:r>
              <a:rPr lang="en-US" b="1" dirty="0"/>
              <a:t>Model Features</a:t>
            </a:r>
          </a:p>
        </p:txBody>
      </p:sp>
      <p:sp>
        <p:nvSpPr>
          <p:cNvPr id="3" name="Content Placeholder 2">
            <a:extLst>
              <a:ext uri="{FF2B5EF4-FFF2-40B4-BE49-F238E27FC236}">
                <a16:creationId xmlns:a16="http://schemas.microsoft.com/office/drawing/2014/main" id="{2B0A146A-F649-AFD8-3548-F8028BFFD162}"/>
              </a:ext>
            </a:extLst>
          </p:cNvPr>
          <p:cNvSpPr>
            <a:spLocks noGrp="1"/>
          </p:cNvSpPr>
          <p:nvPr>
            <p:ph idx="1"/>
          </p:nvPr>
        </p:nvSpPr>
        <p:spPr>
          <a:xfrm>
            <a:off x="1196994" y="2700042"/>
            <a:ext cx="4006378" cy="3101983"/>
          </a:xfrm>
        </p:spPr>
        <p:txBody>
          <a:bodyPr>
            <a:normAutofit/>
          </a:bodyPr>
          <a:lstStyle/>
          <a:p>
            <a:r>
              <a:rPr lang="en-US" sz="2000" dirty="0"/>
              <a:t>Our model is sensitive to unexpected outcomes</a:t>
            </a:r>
          </a:p>
          <a:p>
            <a:r>
              <a:rPr lang="en-US" sz="2000" dirty="0"/>
              <a:t>Rankings are stable from week to week</a:t>
            </a:r>
          </a:p>
          <a:p>
            <a:pPr lvl="1"/>
            <a:r>
              <a:rPr lang="en-US" sz="1800" dirty="0"/>
              <a:t>Mean change of 8 for men and 13 for women seems reasonable given 200 men’s and 350 women’s teams</a:t>
            </a:r>
          </a:p>
        </p:txBody>
      </p:sp>
      <p:pic>
        <p:nvPicPr>
          <p:cNvPr id="5" name="Picture 4" descr="Chart, histogram&#10;&#10;Description automatically generated">
            <a:extLst>
              <a:ext uri="{FF2B5EF4-FFF2-40B4-BE49-F238E27FC236}">
                <a16:creationId xmlns:a16="http://schemas.microsoft.com/office/drawing/2014/main" id="{78A25A54-7B59-F7E0-626A-EFCD7114C052}"/>
              </a:ext>
            </a:extLst>
          </p:cNvPr>
          <p:cNvPicPr>
            <a:picLocks noChangeAspect="1"/>
          </p:cNvPicPr>
          <p:nvPr/>
        </p:nvPicPr>
        <p:blipFill>
          <a:blip r:embed="rId2"/>
          <a:stretch>
            <a:fillRect/>
          </a:stretch>
        </p:blipFill>
        <p:spPr>
          <a:xfrm>
            <a:off x="5410201" y="2593236"/>
            <a:ext cx="5704114" cy="3474375"/>
          </a:xfrm>
          <a:prstGeom prst="rect">
            <a:avLst/>
          </a:prstGeom>
          <a:ln>
            <a:solidFill>
              <a:schemeClr val="tx1"/>
            </a:solidFill>
          </a:ln>
        </p:spPr>
      </p:pic>
    </p:spTree>
    <p:extLst>
      <p:ext uri="{BB962C8B-B14F-4D97-AF65-F5344CB8AC3E}">
        <p14:creationId xmlns:p14="http://schemas.microsoft.com/office/powerpoint/2010/main" val="2800921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0A29-5AEA-760F-CB10-2BAC1975621D}"/>
              </a:ext>
            </a:extLst>
          </p:cNvPr>
          <p:cNvSpPr>
            <a:spLocks noGrp="1"/>
          </p:cNvSpPr>
          <p:nvPr>
            <p:ph type="title"/>
          </p:nvPr>
        </p:nvSpPr>
        <p:spPr/>
        <p:txBody>
          <a:bodyPr/>
          <a:lstStyle/>
          <a:p>
            <a:r>
              <a:rPr lang="en-US" b="1" dirty="0"/>
              <a:t>Model Features</a:t>
            </a:r>
          </a:p>
        </p:txBody>
      </p:sp>
      <p:sp>
        <p:nvSpPr>
          <p:cNvPr id="3" name="Content Placeholder 2">
            <a:extLst>
              <a:ext uri="{FF2B5EF4-FFF2-40B4-BE49-F238E27FC236}">
                <a16:creationId xmlns:a16="http://schemas.microsoft.com/office/drawing/2014/main" id="{2B0A146A-F649-AFD8-3548-F8028BFFD162}"/>
              </a:ext>
            </a:extLst>
          </p:cNvPr>
          <p:cNvSpPr>
            <a:spLocks noGrp="1"/>
          </p:cNvSpPr>
          <p:nvPr>
            <p:ph idx="1"/>
          </p:nvPr>
        </p:nvSpPr>
        <p:spPr>
          <a:xfrm>
            <a:off x="1196994" y="2700042"/>
            <a:ext cx="4006378" cy="3101983"/>
          </a:xfrm>
        </p:spPr>
        <p:txBody>
          <a:bodyPr>
            <a:normAutofit/>
          </a:bodyPr>
          <a:lstStyle/>
          <a:p>
            <a:r>
              <a:rPr lang="en-US" sz="2000" dirty="0"/>
              <a:t>Our model is sensitive to unexpected outcomes</a:t>
            </a:r>
          </a:p>
          <a:p>
            <a:r>
              <a:rPr lang="en-US" sz="2000" dirty="0"/>
              <a:t>Rankings are stable from week to week</a:t>
            </a:r>
          </a:p>
          <a:p>
            <a:pPr lvl="1"/>
            <a:r>
              <a:rPr lang="en-US" sz="1800" dirty="0"/>
              <a:t>Mean change of 8 for men and 13 for women seems reasonable given 200 men’s and 350 women’s teams</a:t>
            </a:r>
          </a:p>
        </p:txBody>
      </p:sp>
      <p:pic>
        <p:nvPicPr>
          <p:cNvPr id="6" name="Picture 5" descr="Chart, histogram&#10;&#10;Description automatically generated">
            <a:extLst>
              <a:ext uri="{FF2B5EF4-FFF2-40B4-BE49-F238E27FC236}">
                <a16:creationId xmlns:a16="http://schemas.microsoft.com/office/drawing/2014/main" id="{7E2429CC-028C-2C56-3A43-CAAE488D350D}"/>
              </a:ext>
            </a:extLst>
          </p:cNvPr>
          <p:cNvPicPr>
            <a:picLocks noChangeAspect="1"/>
          </p:cNvPicPr>
          <p:nvPr/>
        </p:nvPicPr>
        <p:blipFill>
          <a:blip r:embed="rId2"/>
          <a:stretch>
            <a:fillRect/>
          </a:stretch>
        </p:blipFill>
        <p:spPr>
          <a:xfrm>
            <a:off x="5489509" y="2541779"/>
            <a:ext cx="5668783" cy="3418507"/>
          </a:xfrm>
          <a:prstGeom prst="rect">
            <a:avLst/>
          </a:prstGeom>
          <a:ln>
            <a:solidFill>
              <a:schemeClr val="tx1"/>
            </a:solidFill>
          </a:ln>
        </p:spPr>
      </p:pic>
    </p:spTree>
    <p:extLst>
      <p:ext uri="{BB962C8B-B14F-4D97-AF65-F5344CB8AC3E}">
        <p14:creationId xmlns:p14="http://schemas.microsoft.com/office/powerpoint/2010/main" val="1438320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980F-B1EC-C500-FA34-E55AFA4EF603}"/>
              </a:ext>
            </a:extLst>
          </p:cNvPr>
          <p:cNvSpPr>
            <a:spLocks noGrp="1"/>
          </p:cNvSpPr>
          <p:nvPr>
            <p:ph type="title"/>
          </p:nvPr>
        </p:nvSpPr>
        <p:spPr/>
        <p:txBody>
          <a:bodyPr/>
          <a:lstStyle/>
          <a:p>
            <a:r>
              <a:rPr lang="en-US" b="1">
                <a:latin typeface="Gill Sans MT"/>
                <a:cs typeface="Arial"/>
              </a:rPr>
              <a:t>MODEL Concerns</a:t>
            </a:r>
            <a:endParaRPr lang="en-US">
              <a:latin typeface="Gill Sans MT"/>
            </a:endParaRPr>
          </a:p>
        </p:txBody>
      </p:sp>
      <p:sp>
        <p:nvSpPr>
          <p:cNvPr id="3" name="Content Placeholder 2">
            <a:extLst>
              <a:ext uri="{FF2B5EF4-FFF2-40B4-BE49-F238E27FC236}">
                <a16:creationId xmlns:a16="http://schemas.microsoft.com/office/drawing/2014/main" id="{3B093E5B-0922-B39B-8C15-0AEAAC317A77}"/>
              </a:ext>
            </a:extLst>
          </p:cNvPr>
          <p:cNvSpPr>
            <a:spLocks noGrp="1"/>
          </p:cNvSpPr>
          <p:nvPr>
            <p:ph idx="1"/>
          </p:nvPr>
        </p:nvSpPr>
        <p:spPr>
          <a:xfrm>
            <a:off x="893589" y="2551902"/>
            <a:ext cx="4701667" cy="3341406"/>
          </a:xfrm>
        </p:spPr>
        <p:txBody>
          <a:bodyPr vert="horz" lIns="91440" tIns="45720" rIns="91440" bIns="45720" rtlCol="0" anchor="t">
            <a:normAutofit/>
          </a:bodyPr>
          <a:lstStyle/>
          <a:p>
            <a:pPr marL="342900" indent="-342900"/>
            <a:r>
              <a:rPr lang="en-US" sz="2400" dirty="0">
                <a:solidFill>
                  <a:schemeClr val="tx1"/>
                </a:solidFill>
                <a:cs typeface="Helvetica"/>
              </a:rPr>
              <a:t>Model does not account for changes across seasons</a:t>
            </a:r>
          </a:p>
          <a:p>
            <a:pPr marL="571500" lvl="1" indent="-342900"/>
            <a:r>
              <a:rPr lang="en-US" sz="2400" dirty="0">
                <a:solidFill>
                  <a:schemeClr val="tx1"/>
                </a:solidFill>
                <a:cs typeface="Helvetica"/>
              </a:rPr>
              <a:t>Implemented momentum to address this</a:t>
            </a:r>
          </a:p>
          <a:p>
            <a:pPr marL="571500" lvl="1" indent="-342900"/>
            <a:r>
              <a:rPr lang="en-US" sz="2400" dirty="0">
                <a:solidFill>
                  <a:schemeClr val="tx1"/>
                </a:solidFill>
                <a:cs typeface="Helvetica"/>
              </a:rPr>
              <a:t>Still need 4-6 games for ratings to accurately represent team strength</a:t>
            </a:r>
          </a:p>
          <a:p>
            <a:pPr marL="228600" lvl="1" indent="0">
              <a:buNone/>
            </a:pPr>
            <a:endParaRPr lang="en-US" sz="2200" dirty="0">
              <a:solidFill>
                <a:schemeClr val="tx1"/>
              </a:solidFill>
              <a:ea typeface="+mn-lt"/>
              <a:cs typeface="Helvetica"/>
            </a:endParaRPr>
          </a:p>
          <a:p>
            <a:endParaRPr lang="en-US" sz="2200" b="1" dirty="0">
              <a:solidFill>
                <a:schemeClr val="tx1"/>
              </a:solidFill>
              <a:latin typeface="Gill Sans MT"/>
              <a:cs typeface="Helvetica"/>
            </a:endParaRPr>
          </a:p>
        </p:txBody>
      </p:sp>
      <p:pic>
        <p:nvPicPr>
          <p:cNvPr id="5" name="Picture 4" descr="Chart, line chart, scatter chart&#10;&#10;Description automatically generated">
            <a:extLst>
              <a:ext uri="{FF2B5EF4-FFF2-40B4-BE49-F238E27FC236}">
                <a16:creationId xmlns:a16="http://schemas.microsoft.com/office/drawing/2014/main" id="{AF2323D5-DB7C-C8EF-A391-A5AF7593CB68}"/>
              </a:ext>
            </a:extLst>
          </p:cNvPr>
          <p:cNvPicPr>
            <a:picLocks noChangeAspect="1"/>
          </p:cNvPicPr>
          <p:nvPr/>
        </p:nvPicPr>
        <p:blipFill>
          <a:blip r:embed="rId3"/>
          <a:stretch>
            <a:fillRect/>
          </a:stretch>
        </p:blipFill>
        <p:spPr>
          <a:xfrm>
            <a:off x="5801124" y="2602686"/>
            <a:ext cx="5497287" cy="3290622"/>
          </a:xfrm>
          <a:prstGeom prst="rect">
            <a:avLst/>
          </a:prstGeom>
          <a:ln>
            <a:solidFill>
              <a:schemeClr val="tx1"/>
            </a:solidFill>
          </a:ln>
        </p:spPr>
      </p:pic>
    </p:spTree>
    <p:extLst>
      <p:ext uri="{BB962C8B-B14F-4D97-AF65-F5344CB8AC3E}">
        <p14:creationId xmlns:p14="http://schemas.microsoft.com/office/powerpoint/2010/main" val="2375210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69076-358B-AD97-4152-E0B615A6A5B5}"/>
              </a:ext>
            </a:extLst>
          </p:cNvPr>
          <p:cNvSpPr>
            <a:spLocks noGrp="1"/>
          </p:cNvSpPr>
          <p:nvPr>
            <p:ph type="ctrTitle"/>
          </p:nvPr>
        </p:nvSpPr>
        <p:spPr>
          <a:xfrm>
            <a:off x="1600200" y="3418891"/>
            <a:ext cx="8991600" cy="1645920"/>
          </a:xfrm>
        </p:spPr>
        <p:txBody>
          <a:bodyPr>
            <a:normAutofit/>
          </a:bodyPr>
          <a:lstStyle/>
          <a:p>
            <a:r>
              <a:rPr lang="es-419" b="1">
                <a:latin typeface="Arial"/>
                <a:cs typeface="Arial"/>
              </a:rPr>
              <a:t>Thank you!</a:t>
            </a:r>
            <a:br>
              <a:rPr lang="es-419" b="1">
                <a:latin typeface="Arial"/>
              </a:rPr>
            </a:br>
            <a:endParaRPr lang="es-419" b="1">
              <a:latin typeface="Arial"/>
              <a:cs typeface="Arial"/>
            </a:endParaRPr>
          </a:p>
        </p:txBody>
      </p:sp>
      <p:sp>
        <p:nvSpPr>
          <p:cNvPr id="4" name="Subtitle 3">
            <a:extLst>
              <a:ext uri="{FF2B5EF4-FFF2-40B4-BE49-F238E27FC236}">
                <a16:creationId xmlns:a16="http://schemas.microsoft.com/office/drawing/2014/main" id="{A5BA23C9-3086-354A-B6D0-FF2612D03FA5}"/>
              </a:ext>
            </a:extLst>
          </p:cNvPr>
          <p:cNvSpPr>
            <a:spLocks noGrp="1"/>
          </p:cNvSpPr>
          <p:nvPr>
            <p:ph type="subTitle" idx="1"/>
          </p:nvPr>
        </p:nvSpPr>
        <p:spPr>
          <a:xfrm>
            <a:off x="2695194" y="5384691"/>
            <a:ext cx="6801612" cy="736976"/>
          </a:xfrm>
        </p:spPr>
        <p:txBody>
          <a:bodyPr vert="horz" lIns="91440" tIns="45720" rIns="91440" bIns="45720" rtlCol="0">
            <a:normAutofit/>
          </a:bodyPr>
          <a:lstStyle/>
          <a:p>
            <a:r>
              <a:rPr lang="en-US" b="1" cap="all">
                <a:solidFill>
                  <a:srgbClr val="FFFFFF"/>
                </a:solidFill>
                <a:latin typeface="Arial"/>
                <a:ea typeface="+mn-lt"/>
                <a:cs typeface="+mn-lt"/>
              </a:rPr>
              <a:t>QUESTIONS?</a:t>
            </a:r>
            <a:endParaRPr lang="en-US" b="1">
              <a:solidFill>
                <a:srgbClr val="FFFFFF"/>
              </a:solidFill>
              <a:latin typeface="Arial"/>
              <a:cs typeface="Arial"/>
            </a:endParaRPr>
          </a:p>
        </p:txBody>
      </p:sp>
      <p:pic>
        <p:nvPicPr>
          <p:cNvPr id="8" name="Graphic 7" descr="Smiling Face with No Fill">
            <a:extLst>
              <a:ext uri="{FF2B5EF4-FFF2-40B4-BE49-F238E27FC236}">
                <a16:creationId xmlns:a16="http://schemas.microsoft.com/office/drawing/2014/main" id="{93A1CBE7-284B-0C19-0E1F-154EDB9CAF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67820" y="640079"/>
            <a:ext cx="2456360" cy="2456360"/>
          </a:xfrm>
          <a:prstGeom prst="rect">
            <a:avLst/>
          </a:prstGeom>
        </p:spPr>
      </p:pic>
    </p:spTree>
    <p:extLst>
      <p:ext uri="{BB962C8B-B14F-4D97-AF65-F5344CB8AC3E}">
        <p14:creationId xmlns:p14="http://schemas.microsoft.com/office/powerpoint/2010/main" val="329434863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C69B5-6AC3-CCB8-CDBC-C3560965419D}"/>
              </a:ext>
            </a:extLst>
          </p:cNvPr>
          <p:cNvSpPr>
            <a:spLocks noGrp="1"/>
          </p:cNvSpPr>
          <p:nvPr>
            <p:ph type="title"/>
          </p:nvPr>
        </p:nvSpPr>
        <p:spPr>
          <a:xfrm>
            <a:off x="2231136" y="660532"/>
            <a:ext cx="7729728" cy="1188720"/>
          </a:xfrm>
        </p:spPr>
        <p:txBody>
          <a:bodyPr/>
          <a:lstStyle/>
          <a:p>
            <a:r>
              <a:rPr lang="en-US" b="1"/>
              <a:t>Problem</a:t>
            </a:r>
          </a:p>
        </p:txBody>
      </p:sp>
      <p:pic>
        <p:nvPicPr>
          <p:cNvPr id="10" name="Content Placeholder 9" descr="Table&#10;&#10;Description automatically generated">
            <a:extLst>
              <a:ext uri="{FF2B5EF4-FFF2-40B4-BE49-F238E27FC236}">
                <a16:creationId xmlns:a16="http://schemas.microsoft.com/office/drawing/2014/main" id="{C2440A35-8096-CC76-8773-07598C5EF8DC}"/>
              </a:ext>
            </a:extLst>
          </p:cNvPr>
          <p:cNvPicPr>
            <a:picLocks noGrp="1" noChangeAspect="1"/>
          </p:cNvPicPr>
          <p:nvPr>
            <p:ph idx="1"/>
          </p:nvPr>
        </p:nvPicPr>
        <p:blipFill>
          <a:blip r:embed="rId3"/>
          <a:stretch>
            <a:fillRect/>
          </a:stretch>
        </p:blipFill>
        <p:spPr>
          <a:xfrm>
            <a:off x="7075714" y="2062698"/>
            <a:ext cx="2885150" cy="4134770"/>
          </a:xfrm>
          <a:ln>
            <a:solidFill>
              <a:schemeClr val="tx1"/>
            </a:solidFill>
          </a:ln>
        </p:spPr>
      </p:pic>
      <p:sp>
        <p:nvSpPr>
          <p:cNvPr id="5" name="TextBox 4">
            <a:extLst>
              <a:ext uri="{FF2B5EF4-FFF2-40B4-BE49-F238E27FC236}">
                <a16:creationId xmlns:a16="http://schemas.microsoft.com/office/drawing/2014/main" id="{8EC9FA28-A5A4-35E8-5776-BA1341965526}"/>
              </a:ext>
            </a:extLst>
          </p:cNvPr>
          <p:cNvSpPr txBox="1"/>
          <p:nvPr/>
        </p:nvSpPr>
        <p:spPr>
          <a:xfrm>
            <a:off x="2231136" y="2642347"/>
            <a:ext cx="4437529" cy="29854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400" dirty="0"/>
              <a:t>Numerous methods for ranking college football and basketball teams, but none exist for soccer</a:t>
            </a:r>
          </a:p>
          <a:p>
            <a:pPr marL="342900" indent="-342900">
              <a:buFont typeface="Arial" panose="020B0604020202020204" pitchFamily="34" charset="0"/>
              <a:buChar char="•"/>
            </a:pPr>
            <a:r>
              <a:rPr lang="en-US" sz="2400" dirty="0"/>
              <a:t>Emblematic of a general neglect toward college soccer</a:t>
            </a:r>
            <a:endParaRPr lang="en-US" dirty="0"/>
          </a:p>
          <a:p>
            <a:endParaRPr lang="en-US" sz="2400" dirty="0"/>
          </a:p>
          <a:p>
            <a:pPr marL="285750" indent="-285750">
              <a:buFont typeface="Arial"/>
              <a:buChar char="•"/>
            </a:pPr>
            <a:endParaRPr lang="en-US" sz="2000" dirty="0"/>
          </a:p>
        </p:txBody>
      </p:sp>
    </p:spTree>
    <p:extLst>
      <p:ext uri="{BB962C8B-B14F-4D97-AF65-F5344CB8AC3E}">
        <p14:creationId xmlns:p14="http://schemas.microsoft.com/office/powerpoint/2010/main" val="1590967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05F1-7B0A-4F78-332E-16D9339EF969}"/>
              </a:ext>
            </a:extLst>
          </p:cNvPr>
          <p:cNvSpPr>
            <a:spLocks noGrp="1"/>
          </p:cNvSpPr>
          <p:nvPr>
            <p:ph type="title"/>
          </p:nvPr>
        </p:nvSpPr>
        <p:spPr/>
        <p:txBody>
          <a:bodyPr/>
          <a:lstStyle/>
          <a:p>
            <a:r>
              <a:rPr lang="en-US" b="1">
                <a:solidFill>
                  <a:schemeClr val="tx1"/>
                </a:solidFill>
                <a:ea typeface="+mj-lt"/>
                <a:cs typeface="+mj-lt"/>
              </a:rPr>
              <a:t>OUR objective</a:t>
            </a:r>
            <a:endParaRPr lang="en-US"/>
          </a:p>
        </p:txBody>
      </p:sp>
      <p:sp>
        <p:nvSpPr>
          <p:cNvPr id="3" name="Content Placeholder 2">
            <a:extLst>
              <a:ext uri="{FF2B5EF4-FFF2-40B4-BE49-F238E27FC236}">
                <a16:creationId xmlns:a16="http://schemas.microsoft.com/office/drawing/2014/main" id="{A0FBCC73-A940-BD75-C557-9A30A114E635}"/>
              </a:ext>
            </a:extLst>
          </p:cNvPr>
          <p:cNvSpPr>
            <a:spLocks noGrp="1"/>
          </p:cNvSpPr>
          <p:nvPr>
            <p:ph idx="1"/>
          </p:nvPr>
        </p:nvSpPr>
        <p:spPr/>
        <p:txBody>
          <a:bodyPr vert="horz" lIns="91440" tIns="45720" rIns="91440" bIns="45720" rtlCol="0" anchor="t">
            <a:normAutofit/>
          </a:bodyPr>
          <a:lstStyle/>
          <a:p>
            <a:r>
              <a:rPr lang="en-US" sz="2000" dirty="0">
                <a:solidFill>
                  <a:schemeClr val="tx1"/>
                </a:solidFill>
                <a:ea typeface="+mn-lt"/>
                <a:cs typeface="+mn-lt"/>
              </a:rPr>
              <a:t>Objective is to build a model that </a:t>
            </a:r>
            <a:r>
              <a:rPr lang="en-US" sz="2000" b="1" dirty="0">
                <a:solidFill>
                  <a:schemeClr val="tx1"/>
                </a:solidFill>
                <a:ea typeface="+mn-lt"/>
                <a:cs typeface="+mn-lt"/>
              </a:rPr>
              <a:t>ranks the performance</a:t>
            </a:r>
            <a:r>
              <a:rPr lang="en-US" sz="2000" dirty="0">
                <a:solidFill>
                  <a:schemeClr val="tx1"/>
                </a:solidFill>
                <a:ea typeface="+mn-lt"/>
                <a:cs typeface="+mn-lt"/>
              </a:rPr>
              <a:t> of NCAA D1 men’s and women’s soccer teams</a:t>
            </a:r>
          </a:p>
          <a:p>
            <a:r>
              <a:rPr lang="en-US" sz="2000" dirty="0">
                <a:solidFill>
                  <a:schemeClr val="tx1"/>
                </a:solidFill>
                <a:ea typeface="+mn-lt"/>
                <a:cs typeface="+mn-lt"/>
              </a:rPr>
              <a:t>Model should be applicable to </a:t>
            </a:r>
            <a:r>
              <a:rPr lang="en-US" sz="2000" b="1" dirty="0">
                <a:solidFill>
                  <a:schemeClr val="tx1"/>
                </a:solidFill>
                <a:ea typeface="+mn-lt"/>
                <a:cs typeface="+mn-lt"/>
              </a:rPr>
              <a:t>match outcome </a:t>
            </a:r>
            <a:r>
              <a:rPr lang="en-US" sz="2000" dirty="0">
                <a:solidFill>
                  <a:schemeClr val="tx1"/>
                </a:solidFill>
                <a:ea typeface="+mn-lt"/>
                <a:cs typeface="+mn-lt"/>
              </a:rPr>
              <a:t>and </a:t>
            </a:r>
            <a:r>
              <a:rPr lang="en-US" sz="2000" b="1" dirty="0">
                <a:solidFill>
                  <a:schemeClr val="tx1"/>
                </a:solidFill>
                <a:ea typeface="+mn-lt"/>
                <a:cs typeface="+mn-lt"/>
              </a:rPr>
              <a:t>score prediction</a:t>
            </a:r>
            <a:r>
              <a:rPr lang="en-US" sz="2000" dirty="0">
                <a:solidFill>
                  <a:schemeClr val="tx1"/>
                </a:solidFill>
                <a:ea typeface="+mn-lt"/>
                <a:cs typeface="+mn-lt"/>
              </a:rPr>
              <a:t> as well as</a:t>
            </a:r>
            <a:r>
              <a:rPr lang="en-US" sz="2000" b="1" dirty="0">
                <a:solidFill>
                  <a:schemeClr val="tx1"/>
                </a:solidFill>
                <a:ea typeface="+mn-lt"/>
                <a:cs typeface="+mn-lt"/>
              </a:rPr>
              <a:t> tournament projections</a:t>
            </a:r>
          </a:p>
          <a:p>
            <a:r>
              <a:rPr lang="en-US" sz="2000" dirty="0">
                <a:solidFill>
                  <a:schemeClr val="tx1"/>
                </a:solidFill>
                <a:ea typeface="+mn-lt"/>
                <a:cs typeface="+mn-lt"/>
              </a:rPr>
              <a:t>Goal is to </a:t>
            </a:r>
            <a:r>
              <a:rPr lang="en-US" sz="2000" b="1" dirty="0">
                <a:solidFill>
                  <a:schemeClr val="tx1"/>
                </a:solidFill>
                <a:ea typeface="+mn-lt"/>
                <a:cs typeface="+mn-lt"/>
              </a:rPr>
              <a:t>predict at least 55%</a:t>
            </a:r>
            <a:r>
              <a:rPr lang="en-US" sz="2000" dirty="0">
                <a:solidFill>
                  <a:schemeClr val="tx1"/>
                </a:solidFill>
                <a:ea typeface="+mn-lt"/>
                <a:cs typeface="+mn-lt"/>
              </a:rPr>
              <a:t> of 3-way outcomes (win/loss/draw) and </a:t>
            </a:r>
            <a:r>
              <a:rPr lang="en-US" sz="2000" b="1" dirty="0">
                <a:solidFill>
                  <a:schemeClr val="tx1"/>
                </a:solidFill>
                <a:ea typeface="+mn-lt"/>
                <a:cs typeface="+mn-lt"/>
              </a:rPr>
              <a:t>at least 85%</a:t>
            </a:r>
            <a:r>
              <a:rPr lang="en-US" sz="2000" dirty="0">
                <a:solidFill>
                  <a:schemeClr val="tx1"/>
                </a:solidFill>
                <a:ea typeface="+mn-lt"/>
                <a:cs typeface="+mn-lt"/>
              </a:rPr>
              <a:t> of the participants in the NCAA tournament</a:t>
            </a:r>
          </a:p>
        </p:txBody>
      </p:sp>
    </p:spTree>
    <p:extLst>
      <p:ext uri="{BB962C8B-B14F-4D97-AF65-F5344CB8AC3E}">
        <p14:creationId xmlns:p14="http://schemas.microsoft.com/office/powerpoint/2010/main" val="1139803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D35A4-9358-8316-18F9-38D5F8DC830B}"/>
              </a:ext>
            </a:extLst>
          </p:cNvPr>
          <p:cNvSpPr>
            <a:spLocks noGrp="1"/>
          </p:cNvSpPr>
          <p:nvPr>
            <p:ph type="title"/>
          </p:nvPr>
        </p:nvSpPr>
        <p:spPr>
          <a:xfrm>
            <a:off x="2231136" y="438016"/>
            <a:ext cx="7729728" cy="1188720"/>
          </a:xfrm>
        </p:spPr>
        <p:txBody>
          <a:bodyPr/>
          <a:lstStyle/>
          <a:p>
            <a:r>
              <a:rPr lang="en-US" b="1" dirty="0"/>
              <a:t>Modeling Approach</a:t>
            </a:r>
          </a:p>
        </p:txBody>
      </p:sp>
      <p:sp>
        <p:nvSpPr>
          <p:cNvPr id="3" name="Content Placeholder 2">
            <a:extLst>
              <a:ext uri="{FF2B5EF4-FFF2-40B4-BE49-F238E27FC236}">
                <a16:creationId xmlns:a16="http://schemas.microsoft.com/office/drawing/2014/main" id="{719E3F14-AE1B-A476-D463-FB2D80771EA5}"/>
              </a:ext>
            </a:extLst>
          </p:cNvPr>
          <p:cNvSpPr>
            <a:spLocks noGrp="1"/>
          </p:cNvSpPr>
          <p:nvPr>
            <p:ph idx="1"/>
          </p:nvPr>
        </p:nvSpPr>
        <p:spPr>
          <a:xfrm>
            <a:off x="2119077" y="2234632"/>
            <a:ext cx="4166258" cy="3359718"/>
          </a:xfrm>
        </p:spPr>
        <p:txBody>
          <a:bodyPr vert="horz" lIns="91440" tIns="45720" rIns="91440" bIns="45720" rtlCol="0" anchor="t">
            <a:normAutofit/>
          </a:bodyPr>
          <a:lstStyle/>
          <a:p>
            <a:r>
              <a:rPr lang="en-US" sz="2000" dirty="0">
                <a:solidFill>
                  <a:schemeClr val="tx1"/>
                </a:solidFill>
                <a:ea typeface="+mn-lt"/>
                <a:cs typeface="+mn-lt"/>
              </a:rPr>
              <a:t>The </a:t>
            </a:r>
            <a:r>
              <a:rPr lang="en-US" sz="2000" b="1" dirty="0">
                <a:solidFill>
                  <a:schemeClr val="tx1"/>
                </a:solidFill>
                <a:ea typeface="+mn-lt"/>
                <a:cs typeface="+mn-lt"/>
              </a:rPr>
              <a:t>FIFA ranking model</a:t>
            </a:r>
            <a:r>
              <a:rPr lang="en-US" sz="2000" dirty="0">
                <a:solidFill>
                  <a:schemeClr val="tx1"/>
                </a:solidFill>
                <a:ea typeface="+mn-lt"/>
                <a:cs typeface="+mn-lt"/>
              </a:rPr>
              <a:t> is the only existing ranking system of high-level soccer</a:t>
            </a:r>
          </a:p>
          <a:p>
            <a:pPr lvl="1"/>
            <a:r>
              <a:rPr lang="en-US" sz="1800" dirty="0">
                <a:solidFill>
                  <a:schemeClr val="tx1"/>
                </a:solidFill>
                <a:ea typeface="+mn-lt"/>
                <a:cs typeface="+mn-lt"/>
              </a:rPr>
              <a:t>Ratings do not provide an easy comparison of teams</a:t>
            </a:r>
          </a:p>
          <a:p>
            <a:pPr lvl="1"/>
            <a:r>
              <a:rPr lang="en-US" sz="1800" dirty="0">
                <a:solidFill>
                  <a:schemeClr val="tx1"/>
                </a:solidFill>
                <a:ea typeface="+mn-lt"/>
                <a:cs typeface="+mn-lt"/>
              </a:rPr>
              <a:t>Ambiguous how often or by how much we would expect one team to beat another</a:t>
            </a:r>
          </a:p>
          <a:p>
            <a:pPr lvl="1"/>
            <a:r>
              <a:rPr lang="en-US" sz="1800" dirty="0">
                <a:solidFill>
                  <a:schemeClr val="tx1"/>
                </a:solidFill>
                <a:ea typeface="+mn-lt"/>
                <a:cs typeface="+mn-lt"/>
              </a:rPr>
              <a:t>No measure of uncertainty surrounding ratings</a:t>
            </a:r>
            <a:endParaRPr lang="en-US" sz="1800" dirty="0">
              <a:solidFill>
                <a:schemeClr val="tx1"/>
              </a:solidFill>
            </a:endParaRPr>
          </a:p>
        </p:txBody>
      </p:sp>
      <p:pic>
        <p:nvPicPr>
          <p:cNvPr id="6" name="Picture 5" descr="Table&#10;&#10;Description automatically generated with low confidence">
            <a:extLst>
              <a:ext uri="{FF2B5EF4-FFF2-40B4-BE49-F238E27FC236}">
                <a16:creationId xmlns:a16="http://schemas.microsoft.com/office/drawing/2014/main" id="{9DD03F0C-E466-55D2-0FAD-CA0FE66D8BE5}"/>
              </a:ext>
            </a:extLst>
          </p:cNvPr>
          <p:cNvPicPr>
            <a:picLocks noChangeAspect="1"/>
          </p:cNvPicPr>
          <p:nvPr/>
        </p:nvPicPr>
        <p:blipFill>
          <a:blip r:embed="rId3"/>
          <a:stretch>
            <a:fillRect/>
          </a:stretch>
        </p:blipFill>
        <p:spPr>
          <a:xfrm>
            <a:off x="6560081" y="2035628"/>
            <a:ext cx="3810375" cy="3800021"/>
          </a:xfrm>
          <a:prstGeom prst="rect">
            <a:avLst/>
          </a:prstGeom>
          <a:ln>
            <a:solidFill>
              <a:schemeClr val="tx1"/>
            </a:solidFill>
          </a:ln>
        </p:spPr>
      </p:pic>
    </p:spTree>
    <p:extLst>
      <p:ext uri="{BB962C8B-B14F-4D97-AF65-F5344CB8AC3E}">
        <p14:creationId xmlns:p14="http://schemas.microsoft.com/office/powerpoint/2010/main" val="1409167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450D9-190A-0B9F-48C7-A798C106A55C}"/>
              </a:ext>
            </a:extLst>
          </p:cNvPr>
          <p:cNvSpPr>
            <a:spLocks noGrp="1"/>
          </p:cNvSpPr>
          <p:nvPr>
            <p:ph type="title"/>
          </p:nvPr>
        </p:nvSpPr>
        <p:spPr>
          <a:xfrm>
            <a:off x="2231136" y="684545"/>
            <a:ext cx="7729728" cy="1188720"/>
          </a:xfrm>
        </p:spPr>
        <p:txBody>
          <a:bodyPr/>
          <a:lstStyle/>
          <a:p>
            <a:r>
              <a:rPr lang="en-US" b="1" dirty="0"/>
              <a:t>Improving FIFA's Model</a:t>
            </a:r>
            <a:endParaRPr lang="en-US" dirty="0"/>
          </a:p>
        </p:txBody>
      </p:sp>
      <p:sp>
        <p:nvSpPr>
          <p:cNvPr id="3" name="Content Placeholder 2">
            <a:extLst>
              <a:ext uri="{FF2B5EF4-FFF2-40B4-BE49-F238E27FC236}">
                <a16:creationId xmlns:a16="http://schemas.microsoft.com/office/drawing/2014/main" id="{E0E0D319-6875-7CC2-5D9A-84FEDE9349CB}"/>
              </a:ext>
            </a:extLst>
          </p:cNvPr>
          <p:cNvSpPr>
            <a:spLocks noGrp="1"/>
          </p:cNvSpPr>
          <p:nvPr>
            <p:ph idx="1"/>
          </p:nvPr>
        </p:nvSpPr>
        <p:spPr>
          <a:xfrm>
            <a:off x="2468278" y="2210441"/>
            <a:ext cx="7255444" cy="4114800"/>
          </a:xfrm>
        </p:spPr>
        <p:txBody>
          <a:bodyPr vert="horz" lIns="91440" tIns="45720" rIns="91440" bIns="45720" rtlCol="0" anchor="t">
            <a:normAutofit/>
          </a:bodyPr>
          <a:lstStyle/>
          <a:p>
            <a:r>
              <a:rPr lang="en-US" sz="2200" dirty="0">
                <a:solidFill>
                  <a:schemeClr val="tx1"/>
                </a:solidFill>
                <a:ea typeface="+mn-lt"/>
                <a:cs typeface="+mn-lt"/>
              </a:rPr>
              <a:t>Incorporate </a:t>
            </a:r>
            <a:r>
              <a:rPr lang="en-US" sz="2200" b="1" dirty="0">
                <a:solidFill>
                  <a:schemeClr val="tx1"/>
                </a:solidFill>
                <a:ea typeface="+mn-lt"/>
                <a:cs typeface="+mn-lt"/>
              </a:rPr>
              <a:t>goal differential </a:t>
            </a:r>
            <a:r>
              <a:rPr lang="en-US" sz="2200" dirty="0">
                <a:solidFill>
                  <a:schemeClr val="tx1"/>
                </a:solidFill>
                <a:ea typeface="+mn-lt"/>
                <a:cs typeface="+mn-lt"/>
              </a:rPr>
              <a:t>and</a:t>
            </a:r>
            <a:r>
              <a:rPr lang="en-US" sz="2200" b="1" dirty="0">
                <a:solidFill>
                  <a:schemeClr val="tx1"/>
                </a:solidFill>
                <a:ea typeface="+mn-lt"/>
                <a:cs typeface="+mn-lt"/>
              </a:rPr>
              <a:t> in-game features, </a:t>
            </a:r>
            <a:r>
              <a:rPr lang="en-US" sz="2200" dirty="0">
                <a:solidFill>
                  <a:schemeClr val="tx1"/>
                </a:solidFill>
                <a:ea typeface="+mn-lt"/>
                <a:cs typeface="+mn-lt"/>
              </a:rPr>
              <a:t>such as shots, corners, and offsides</a:t>
            </a:r>
            <a:endParaRPr lang="en-US" sz="2200" b="1" dirty="0">
              <a:solidFill>
                <a:schemeClr val="tx1"/>
              </a:solidFill>
              <a:ea typeface="+mn-lt"/>
              <a:cs typeface="+mn-lt"/>
            </a:endParaRPr>
          </a:p>
          <a:p>
            <a:r>
              <a:rPr lang="en-US" sz="2200" dirty="0">
                <a:solidFill>
                  <a:schemeClr val="tx1"/>
                </a:solidFill>
                <a:ea typeface="+mn-lt"/>
                <a:cs typeface="+mn-lt"/>
              </a:rPr>
              <a:t>Allow for effect of </a:t>
            </a:r>
            <a:r>
              <a:rPr lang="en-US" sz="2200" b="1" dirty="0">
                <a:solidFill>
                  <a:schemeClr val="tx1"/>
                </a:solidFill>
                <a:ea typeface="+mn-lt"/>
                <a:cs typeface="+mn-lt"/>
              </a:rPr>
              <a:t>home-field advantage</a:t>
            </a:r>
          </a:p>
          <a:p>
            <a:r>
              <a:rPr lang="en-US" sz="2200" dirty="0">
                <a:solidFill>
                  <a:schemeClr val="tx1"/>
                </a:solidFill>
                <a:ea typeface="+mn-lt"/>
                <a:cs typeface="+mn-lt"/>
              </a:rPr>
              <a:t>Account for </a:t>
            </a:r>
            <a:r>
              <a:rPr lang="en-US" sz="2200" b="1" dirty="0">
                <a:solidFill>
                  <a:schemeClr val="tx1"/>
                </a:solidFill>
                <a:ea typeface="+mn-lt"/>
                <a:cs typeface="+mn-lt"/>
              </a:rPr>
              <a:t>autocorrelation</a:t>
            </a:r>
            <a:r>
              <a:rPr lang="en-US" sz="2200" dirty="0">
                <a:solidFill>
                  <a:schemeClr val="tx1"/>
                </a:solidFill>
                <a:ea typeface="+mn-lt"/>
                <a:cs typeface="+mn-lt"/>
              </a:rPr>
              <a:t> of game outcomes</a:t>
            </a:r>
          </a:p>
          <a:p>
            <a:r>
              <a:rPr lang="en-US" sz="2200" dirty="0">
                <a:solidFill>
                  <a:schemeClr val="tx1"/>
                </a:solidFill>
                <a:ea typeface="+mn-lt"/>
                <a:cs typeface="+mn-lt"/>
              </a:rPr>
              <a:t>Implement draws directly</a:t>
            </a:r>
          </a:p>
          <a:p>
            <a:r>
              <a:rPr lang="en-US" sz="2200" dirty="0">
                <a:solidFill>
                  <a:schemeClr val="tx1"/>
                </a:solidFill>
                <a:ea typeface="+mn-lt"/>
                <a:cs typeface="+mn-lt"/>
              </a:rPr>
              <a:t>Make ratings interpretable as the average number of goals by which a team would beat an average college team</a:t>
            </a:r>
          </a:p>
          <a:p>
            <a:endParaRPr lang="en-US" sz="2200" b="1" dirty="0">
              <a:solidFill>
                <a:schemeClr val="tx1"/>
              </a:solidFill>
              <a:ea typeface="+mn-lt"/>
              <a:cs typeface="+mn-lt"/>
            </a:endParaRPr>
          </a:p>
          <a:p>
            <a:endParaRPr lang="en-US" sz="2200" dirty="0">
              <a:solidFill>
                <a:schemeClr val="tx1"/>
              </a:solidFill>
              <a:ea typeface="+mn-lt"/>
              <a:cs typeface="+mn-lt"/>
            </a:endParaRPr>
          </a:p>
          <a:p>
            <a:endParaRPr lang="en-US" sz="2200" dirty="0">
              <a:solidFill>
                <a:schemeClr val="tx1"/>
              </a:solidFill>
              <a:ea typeface="+mn-lt"/>
              <a:cs typeface="+mn-lt"/>
            </a:endParaRPr>
          </a:p>
          <a:p>
            <a:pPr marL="0" indent="0">
              <a:buNone/>
            </a:pPr>
            <a:endParaRPr lang="en-US" dirty="0">
              <a:latin typeface="Helvetica"/>
              <a:cs typeface="Helvetica"/>
            </a:endParaRPr>
          </a:p>
        </p:txBody>
      </p:sp>
    </p:spTree>
    <p:extLst>
      <p:ext uri="{BB962C8B-B14F-4D97-AF65-F5344CB8AC3E}">
        <p14:creationId xmlns:p14="http://schemas.microsoft.com/office/powerpoint/2010/main" val="3911929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B161A-9F01-0366-7505-ED2AF4A3378B}"/>
              </a:ext>
            </a:extLst>
          </p:cNvPr>
          <p:cNvSpPr>
            <a:spLocks noGrp="1"/>
          </p:cNvSpPr>
          <p:nvPr>
            <p:ph type="title"/>
          </p:nvPr>
        </p:nvSpPr>
        <p:spPr/>
        <p:txBody>
          <a:bodyPr/>
          <a:lstStyle/>
          <a:p>
            <a:r>
              <a:rPr lang="en-US" b="1">
                <a:ea typeface="+mj-lt"/>
                <a:cs typeface="+mj-lt"/>
              </a:rPr>
              <a:t>Model Formulation</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13BC3E-2C00-A2A8-F778-D15BDF60B4FE}"/>
                  </a:ext>
                </a:extLst>
              </p:cNvPr>
              <p:cNvSpPr>
                <a:spLocks noGrp="1"/>
              </p:cNvSpPr>
              <p:nvPr>
                <p:ph idx="1"/>
              </p:nvPr>
            </p:nvSpPr>
            <p:spPr>
              <a:xfrm>
                <a:off x="946622" y="2684158"/>
                <a:ext cx="4387379" cy="3101983"/>
              </a:xfrm>
            </p:spPr>
            <p:txBody>
              <a:bodyPr vert="horz" lIns="91440" tIns="45720" rIns="91440" bIns="45720" rtlCol="0" anchor="t">
                <a:normAutofit/>
              </a:bodyPr>
              <a:lstStyle/>
              <a:p>
                <a:r>
                  <a:rPr lang="en-US" sz="2400" dirty="0"/>
                  <a:t>Let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𝐴</m:t>
                        </m:r>
                      </m:sub>
                    </m:sSub>
                  </m:oMath>
                </a14:m>
                <a:r>
                  <a:rPr lang="en-US" sz="2400" dirty="0"/>
                  <a:t> be the distribution for the underlying rating of team A</a:t>
                </a:r>
              </a:p>
              <a:p>
                <a:r>
                  <a:rPr lang="en-US" sz="2400" dirty="0">
                    <a:effectLst/>
                  </a:rPr>
                  <a:t>We assume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𝐴</m:t>
                        </m:r>
                      </m:sub>
                    </m:sSub>
                    <m:r>
                      <a:rPr lang="en-US" sz="2400">
                        <a:latin typeface="Cambria Math" panose="02040503050406030204" pitchFamily="18" charset="0"/>
                      </a:rPr>
                      <m:t>∼</m:t>
                    </m:r>
                    <m:r>
                      <a:rPr lang="en-US" sz="2400" i="1">
                        <a:latin typeface="Cambria Math" panose="02040503050406030204" pitchFamily="18" charset="0"/>
                      </a:rPr>
                      <m:t>𝑁</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𝐴</m:t>
                            </m:r>
                          </m:sub>
                        </m:sSub>
                        <m:r>
                          <a:rPr lang="en-US" sz="240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𝐴</m:t>
                            </m:r>
                          </m:sub>
                          <m:sup>
                            <m:r>
                              <a:rPr lang="en-US" sz="2400" i="1">
                                <a:latin typeface="Cambria Math" panose="02040503050406030204" pitchFamily="18" charset="0"/>
                              </a:rPr>
                              <m:t>2</m:t>
                            </m:r>
                          </m:sup>
                        </m:sSubSup>
                      </m:e>
                    </m:d>
                  </m:oMath>
                </a14:m>
                <a:r>
                  <a:rPr lang="en-US" sz="2400" dirty="0"/>
                  <a:t> </a:t>
                </a:r>
                <a:endParaRPr lang="en-US" sz="2400" dirty="0">
                  <a:effectLst/>
                  <a:ea typeface="Cambria" panose="02040503050406030204" pitchFamily="18" charset="0"/>
                  <a:cs typeface="Times New Roman" panose="02020603050405020304" pitchFamily="18" charset="0"/>
                </a:endParaRPr>
              </a:p>
              <a:p>
                <a14:m>
                  <m:oMath xmlns:m="http://schemas.openxmlformats.org/officeDocument/2006/math">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mbria" panose="02040503050406030204" pitchFamily="18" charset="0"/>
                            <a:cs typeface="Times New Roman" panose="02020603050405020304" pitchFamily="18" charset="0"/>
                          </a:rPr>
                          <m:t>𝜇</m:t>
                        </m:r>
                      </m:e>
                      <m:sub>
                        <m:r>
                          <a:rPr lang="en-US" sz="2400" i="1">
                            <a:effectLst/>
                            <a:latin typeface="Cambria Math" panose="02040503050406030204" pitchFamily="18" charset="0"/>
                            <a:ea typeface="Cambria" panose="02040503050406030204" pitchFamily="18" charset="0"/>
                            <a:cs typeface="Times New Roman" panose="02020603050405020304" pitchFamily="18" charset="0"/>
                          </a:rPr>
                          <m:t>𝐴</m:t>
                        </m:r>
                      </m:sub>
                    </m:sSub>
                  </m:oMath>
                </a14:m>
                <a:r>
                  <a:rPr lang="en-US" sz="2400" dirty="0">
                    <a:effectLst/>
                    <a:ea typeface="Cambria" panose="02040503050406030204" pitchFamily="18" charset="0"/>
                    <a:cs typeface="Times New Roman" panose="02020603050405020304" pitchFamily="18" charset="0"/>
                  </a:rPr>
                  <a:t> is the true rating for team A while </a:t>
                </a:r>
                <a14:m>
                  <m:oMath xmlns:m="http://schemas.openxmlformats.org/officeDocument/2006/math">
                    <m:sSubSup>
                      <m:sSubSupPr>
                        <m:ctrlPr>
                          <a:rPr lang="en-US" sz="2400" i="1">
                            <a:effectLst/>
                            <a:latin typeface="Cambria Math" panose="02040503050406030204" pitchFamily="18" charset="0"/>
                          </a:rPr>
                        </m:ctrlPr>
                      </m:sSubSupPr>
                      <m:e>
                        <m:r>
                          <a:rPr lang="en-US" sz="2400" i="1">
                            <a:effectLst/>
                            <a:latin typeface="Cambria Math" panose="02040503050406030204" pitchFamily="18" charset="0"/>
                            <a:ea typeface="Cambria" panose="02040503050406030204" pitchFamily="18" charset="0"/>
                            <a:cs typeface="Times New Roman" panose="02020603050405020304" pitchFamily="18" charset="0"/>
                          </a:rPr>
                          <m:t>𝜎</m:t>
                        </m:r>
                      </m:e>
                      <m:sub>
                        <m:r>
                          <a:rPr lang="en-US" sz="2400" i="1">
                            <a:effectLst/>
                            <a:latin typeface="Cambria Math" panose="02040503050406030204" pitchFamily="18" charset="0"/>
                            <a:ea typeface="Cambria" panose="02040503050406030204" pitchFamily="18" charset="0"/>
                            <a:cs typeface="Times New Roman" panose="02020603050405020304" pitchFamily="18" charset="0"/>
                          </a:rPr>
                          <m:t>𝐴</m:t>
                        </m:r>
                      </m:sub>
                      <m:sup>
                        <m:r>
                          <a:rPr lang="en-US" sz="2400" i="1">
                            <a:effectLst/>
                            <a:latin typeface="Cambria Math" panose="02040503050406030204" pitchFamily="18" charset="0"/>
                            <a:ea typeface="Cambria" panose="02040503050406030204" pitchFamily="18" charset="0"/>
                            <a:cs typeface="Times New Roman" panose="02020603050405020304" pitchFamily="18" charset="0"/>
                          </a:rPr>
                          <m:t>2</m:t>
                        </m:r>
                      </m:sup>
                    </m:sSubSup>
                  </m:oMath>
                </a14:m>
                <a:r>
                  <a:rPr lang="en-US" sz="2400" dirty="0">
                    <a:effectLst/>
                    <a:ea typeface="Cambria" panose="02040503050406030204" pitchFamily="18" charset="0"/>
                    <a:cs typeface="Times New Roman" panose="02020603050405020304" pitchFamily="18" charset="0"/>
                  </a:rPr>
                  <a:t> measures our uncertainty surrounding this rating</a:t>
                </a:r>
                <a:endParaRPr lang="en-US" sz="2400" dirty="0">
                  <a:solidFill>
                    <a:schemeClr val="tx1"/>
                  </a:solidFill>
                  <a:latin typeface="Gill Sans MT"/>
                  <a:cs typeface="Helvetica"/>
                </a:endParaRPr>
              </a:p>
            </p:txBody>
          </p:sp>
        </mc:Choice>
        <mc:Fallback xmlns="">
          <p:sp>
            <p:nvSpPr>
              <p:cNvPr id="3" name="Content Placeholder 2">
                <a:extLst>
                  <a:ext uri="{FF2B5EF4-FFF2-40B4-BE49-F238E27FC236}">
                    <a16:creationId xmlns:a16="http://schemas.microsoft.com/office/drawing/2014/main" id="{AE13BC3E-2C00-A2A8-F778-D15BDF60B4FE}"/>
                  </a:ext>
                </a:extLst>
              </p:cNvPr>
              <p:cNvSpPr>
                <a:spLocks noGrp="1" noRot="1" noChangeAspect="1" noMove="1" noResize="1" noEditPoints="1" noAdjustHandles="1" noChangeArrowheads="1" noChangeShapeType="1" noTextEdit="1"/>
              </p:cNvSpPr>
              <p:nvPr>
                <p:ph idx="1"/>
              </p:nvPr>
            </p:nvSpPr>
            <p:spPr>
              <a:xfrm>
                <a:off x="946622" y="2684158"/>
                <a:ext cx="4387379" cy="3101983"/>
              </a:xfrm>
              <a:blipFill>
                <a:blip r:embed="rId2"/>
                <a:stretch>
                  <a:fillRect l="-1806" t="-1572" r="-1806"/>
                </a:stretch>
              </a:blipFill>
            </p:spPr>
            <p:txBody>
              <a:bodyPr/>
              <a:lstStyle/>
              <a:p>
                <a:r>
                  <a:rPr lang="en-US">
                    <a:noFill/>
                  </a:rPr>
                  <a:t> </a:t>
                </a:r>
              </a:p>
            </p:txBody>
          </p:sp>
        </mc:Fallback>
      </mc:AlternateContent>
      <p:pic>
        <p:nvPicPr>
          <p:cNvPr id="9" name="Picture 8" descr="Chart, histogram&#10;&#10;Description automatically generated">
            <a:extLst>
              <a:ext uri="{FF2B5EF4-FFF2-40B4-BE49-F238E27FC236}">
                <a16:creationId xmlns:a16="http://schemas.microsoft.com/office/drawing/2014/main" id="{6AFB3A4F-4380-B385-E1D1-71F0050D72AC}"/>
              </a:ext>
            </a:extLst>
          </p:cNvPr>
          <p:cNvPicPr>
            <a:picLocks noChangeAspect="1"/>
          </p:cNvPicPr>
          <p:nvPr/>
        </p:nvPicPr>
        <p:blipFill>
          <a:blip r:embed="rId3"/>
          <a:stretch>
            <a:fillRect/>
          </a:stretch>
        </p:blipFill>
        <p:spPr>
          <a:xfrm>
            <a:off x="5595257" y="2577212"/>
            <a:ext cx="6389914" cy="3315877"/>
          </a:xfrm>
          <a:prstGeom prst="rect">
            <a:avLst/>
          </a:prstGeom>
          <a:ln>
            <a:solidFill>
              <a:schemeClr val="tx1"/>
            </a:solidFill>
          </a:ln>
        </p:spPr>
      </p:pic>
    </p:spTree>
    <p:extLst>
      <p:ext uri="{BB962C8B-B14F-4D97-AF65-F5344CB8AC3E}">
        <p14:creationId xmlns:p14="http://schemas.microsoft.com/office/powerpoint/2010/main" val="1196452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18A5B-8622-3BBB-095B-0C3CD5F573DC}"/>
              </a:ext>
            </a:extLst>
          </p:cNvPr>
          <p:cNvSpPr>
            <a:spLocks noGrp="1"/>
          </p:cNvSpPr>
          <p:nvPr>
            <p:ph type="title"/>
          </p:nvPr>
        </p:nvSpPr>
        <p:spPr>
          <a:ln>
            <a:solidFill>
              <a:schemeClr val="tx1"/>
            </a:solidFill>
          </a:ln>
        </p:spPr>
        <p:txBody>
          <a:bodyPr/>
          <a:lstStyle/>
          <a:p>
            <a:r>
              <a:rPr lang="en-US" b="1" dirty="0"/>
              <a:t>Model Formulation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2EC4D4-BF80-7695-2474-E910EB975B38}"/>
                  </a:ext>
                </a:extLst>
              </p:cNvPr>
              <p:cNvSpPr>
                <a:spLocks noGrp="1"/>
              </p:cNvSpPr>
              <p:nvPr>
                <p:ph idx="1"/>
              </p:nvPr>
            </p:nvSpPr>
            <p:spPr>
              <a:xfrm>
                <a:off x="1286272" y="2783281"/>
                <a:ext cx="3938871" cy="3101983"/>
              </a:xfrm>
            </p:spPr>
            <p:txBody>
              <a:bodyPr>
                <a:normAutofit/>
              </a:bodyPr>
              <a:lstStyle/>
              <a:p>
                <a:r>
                  <a:rPr lang="en-US" sz="2000" dirty="0">
                    <a:effectLst/>
                    <a:ea typeface="Cambria" panose="02040503050406030204" pitchFamily="18" charset="0"/>
                    <a:cs typeface="Times New Roman" panose="02020603050405020304" pitchFamily="18" charset="0"/>
                  </a:rPr>
                  <a:t>If team A were to play team B, we would expect team A to defeat team B by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𝐴</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𝐵</m:t>
                        </m:r>
                      </m:sub>
                    </m:sSub>
                  </m:oMath>
                </a14:m>
                <a:r>
                  <a:rPr lang="en-US" sz="2000" dirty="0">
                    <a:effectLst/>
                    <a:ea typeface="Cambria" panose="02040503050406030204" pitchFamily="18" charset="0"/>
                    <a:cs typeface="Times New Roman" panose="02020603050405020304" pitchFamily="18" charset="0"/>
                  </a:rPr>
                  <a:t> with uncertainty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panose="02040503050406030204" pitchFamily="18" charset="0"/>
                            <a:cs typeface="Times New Roman" panose="02020603050405020304" pitchFamily="18" charset="0"/>
                          </a:rPr>
                          <m:t>𝜎</m:t>
                        </m:r>
                      </m:e>
                      <m:sub>
                        <m:r>
                          <a:rPr lang="en-US" sz="2000" i="1">
                            <a:latin typeface="Cambria Math" panose="02040503050406030204" pitchFamily="18" charset="0"/>
                            <a:ea typeface="Cambria" panose="02040503050406030204" pitchFamily="18" charset="0"/>
                            <a:cs typeface="Times New Roman" panose="02020603050405020304" pitchFamily="18" charset="0"/>
                          </a:rPr>
                          <m:t>𝐴</m:t>
                        </m:r>
                      </m:sub>
                      <m:sup>
                        <m:r>
                          <a:rPr lang="en-US" sz="2000" i="1">
                            <a:latin typeface="Cambria Math" panose="02040503050406030204" pitchFamily="18" charset="0"/>
                            <a:ea typeface="Cambria" panose="02040503050406030204" pitchFamily="18" charset="0"/>
                            <a:cs typeface="Times New Roman" panose="02020603050405020304" pitchFamily="18" charset="0"/>
                          </a:rPr>
                          <m:t>2</m:t>
                        </m:r>
                      </m:sup>
                    </m:sSubSup>
                    <m:r>
                      <a:rPr lang="en-US" sz="2000">
                        <a:latin typeface="Cambria Math" panose="02040503050406030204" pitchFamily="18" charset="0"/>
                        <a:ea typeface="Cambria" panose="02040503050406030204" pitchFamily="18" charset="0"/>
                        <a:cs typeface="Times New Roman" panose="020206030504050203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panose="02040503050406030204" pitchFamily="18" charset="0"/>
                            <a:cs typeface="Times New Roman" panose="02020603050405020304" pitchFamily="18" charset="0"/>
                          </a:rPr>
                          <m:t>𝜎</m:t>
                        </m:r>
                      </m:e>
                      <m:sub>
                        <m:r>
                          <a:rPr lang="en-US" sz="2000" i="1">
                            <a:latin typeface="Cambria Math" panose="02040503050406030204" pitchFamily="18" charset="0"/>
                            <a:ea typeface="Cambria" panose="02040503050406030204" pitchFamily="18" charset="0"/>
                            <a:cs typeface="Times New Roman" panose="02020603050405020304" pitchFamily="18" charset="0"/>
                          </a:rPr>
                          <m:t>𝐵</m:t>
                        </m:r>
                      </m:sub>
                      <m:sup>
                        <m:r>
                          <a:rPr lang="en-US" sz="2000" i="1">
                            <a:latin typeface="Cambria Math" panose="02040503050406030204" pitchFamily="18" charset="0"/>
                            <a:ea typeface="Cambria" panose="02040503050406030204" pitchFamily="18" charset="0"/>
                            <a:cs typeface="Times New Roman" panose="02020603050405020304" pitchFamily="18" charset="0"/>
                          </a:rPr>
                          <m:t>2</m:t>
                        </m:r>
                      </m:sup>
                    </m:sSubSup>
                  </m:oMath>
                </a14:m>
                <a:endParaRPr lang="en-US" sz="2000" dirty="0">
                  <a:effectLst/>
                  <a:ea typeface="Cambria" panose="02040503050406030204" pitchFamily="18" charset="0"/>
                  <a:cs typeface="Times New Roman" panose="02020603050405020304" pitchFamily="18" charset="0"/>
                </a:endParaRPr>
              </a:p>
              <a:p>
                <a:r>
                  <a:rPr lang="en-US" sz="2000" dirty="0">
                    <a:ea typeface="Cambria" panose="02040503050406030204" pitchFamily="18" charset="0"/>
                    <a:cs typeface="Times New Roman" panose="02020603050405020304" pitchFamily="18" charset="0"/>
                  </a:rPr>
                  <a:t>W</a:t>
                </a:r>
                <a:r>
                  <a:rPr lang="en-US" sz="2000" dirty="0">
                    <a:effectLst/>
                    <a:ea typeface="Cambria" panose="02040503050406030204" pitchFamily="18" charset="0"/>
                    <a:cs typeface="Times New Roman" panose="02020603050405020304" pitchFamily="18" charset="0"/>
                  </a:rPr>
                  <a:t>e add a home advantage effect, </a:t>
                </a:r>
                <a:r>
                  <a:rPr lang="en-US" sz="2000" dirty="0">
                    <a:ea typeface="Cambria" panose="02040503050406030204" pitchFamily="18" charset="0"/>
                    <a:cs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Cambria" panose="02040503050406030204" pitchFamily="18" charset="0"/>
                        <a:cs typeface="Times New Roman" panose="02020603050405020304" pitchFamily="18" charset="0"/>
                      </a:rPr>
                      <m:t>h</m:t>
                    </m:r>
                    <m:r>
                      <a:rPr lang="en-US" sz="2000">
                        <a:effectLst/>
                        <a:latin typeface="Cambria Math" panose="02040503050406030204" pitchFamily="18" charset="0"/>
                        <a:ea typeface="Cambria" panose="02040503050406030204" pitchFamily="18" charset="0"/>
                        <a:cs typeface="Times New Roman" panose="02020603050405020304" pitchFamily="18" charset="0"/>
                      </a:rPr>
                      <m:t>&gt;</m:t>
                    </m:r>
                    <m:r>
                      <a:rPr lang="en-US" sz="2000" i="1">
                        <a:effectLst/>
                        <a:latin typeface="Cambria Math" panose="02040503050406030204" pitchFamily="18" charset="0"/>
                        <a:ea typeface="Cambria" panose="02040503050406030204" pitchFamily="18" charset="0"/>
                        <a:cs typeface="Times New Roman" panose="02020603050405020304" pitchFamily="18" charset="0"/>
                      </a:rPr>
                      <m:t>0</m:t>
                    </m:r>
                  </m:oMath>
                </a14:m>
                <a:r>
                  <a:rPr lang="en-US" sz="2000" dirty="0">
                    <a:effectLst/>
                    <a:ea typeface="Cambria" panose="02040503050406030204" pitchFamily="18" charset="0"/>
                    <a:cs typeface="Times New Roman" panose="02020603050405020304" pitchFamily="18" charset="0"/>
                  </a:rPr>
                  <a:t>, so that we would expect team A to beat team B by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𝐴</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𝐵</m:t>
                        </m:r>
                      </m:sub>
                    </m:sSub>
                    <m:r>
                      <a:rPr lang="en-US" sz="2000">
                        <a:latin typeface="Cambria Math" panose="02040503050406030204" pitchFamily="18" charset="0"/>
                      </a:rPr>
                      <m:t>+</m:t>
                    </m:r>
                    <m:r>
                      <a:rPr lang="en-US" sz="2000" i="1">
                        <a:latin typeface="Cambria Math" panose="02040503050406030204" pitchFamily="18" charset="0"/>
                      </a:rPr>
                      <m:t>h</m:t>
                    </m:r>
                  </m:oMath>
                </a14:m>
                <a:r>
                  <a:rPr lang="en-US" sz="2000" dirty="0"/>
                  <a:t> </a:t>
                </a:r>
                <a:r>
                  <a:rPr lang="en-US" sz="2000" dirty="0">
                    <a:effectLst/>
                    <a:ea typeface="Cambria" panose="02040503050406030204" pitchFamily="18" charset="0"/>
                    <a:cs typeface="Times New Roman" panose="02020603050405020304" pitchFamily="18" charset="0"/>
                  </a:rPr>
                  <a:t>goals at home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𝐴</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𝐵</m:t>
                        </m:r>
                      </m:sub>
                    </m:sSub>
                    <m:r>
                      <a:rPr lang="en-US" sz="2000" i="1">
                        <a:latin typeface="Cambria Math" panose="02040503050406030204" pitchFamily="18" charset="0"/>
                      </a:rPr>
                      <m:t>−</m:t>
                    </m:r>
                    <m:r>
                      <a:rPr lang="en-US" sz="2000" i="1">
                        <a:latin typeface="Cambria Math" panose="02040503050406030204" pitchFamily="18" charset="0"/>
                      </a:rPr>
                      <m:t>h</m:t>
                    </m:r>
                  </m:oMath>
                </a14:m>
                <a:r>
                  <a:rPr lang="en-US" sz="2000" dirty="0"/>
                  <a:t> </a:t>
                </a:r>
                <a:r>
                  <a:rPr lang="en-US" sz="2000" dirty="0">
                    <a:effectLst/>
                    <a:ea typeface="Cambria" panose="02040503050406030204" pitchFamily="18" charset="0"/>
                    <a:cs typeface="Times New Roman" panose="02020603050405020304" pitchFamily="18" charset="0"/>
                  </a:rPr>
                  <a:t>goals on the road</a:t>
                </a:r>
              </a:p>
            </p:txBody>
          </p:sp>
        </mc:Choice>
        <mc:Fallback xmlns="">
          <p:sp>
            <p:nvSpPr>
              <p:cNvPr id="3" name="Content Placeholder 2">
                <a:extLst>
                  <a:ext uri="{FF2B5EF4-FFF2-40B4-BE49-F238E27FC236}">
                    <a16:creationId xmlns:a16="http://schemas.microsoft.com/office/drawing/2014/main" id="{AA2EC4D4-BF80-7695-2474-E910EB975B38}"/>
                  </a:ext>
                </a:extLst>
              </p:cNvPr>
              <p:cNvSpPr>
                <a:spLocks noGrp="1" noRot="1" noChangeAspect="1" noMove="1" noResize="1" noEditPoints="1" noAdjustHandles="1" noChangeArrowheads="1" noChangeShapeType="1" noTextEdit="1"/>
              </p:cNvSpPr>
              <p:nvPr>
                <p:ph idx="1"/>
              </p:nvPr>
            </p:nvSpPr>
            <p:spPr>
              <a:xfrm>
                <a:off x="1286272" y="2783281"/>
                <a:ext cx="3938871" cy="3101983"/>
              </a:xfrm>
              <a:blipFill>
                <a:blip r:embed="rId2"/>
                <a:stretch>
                  <a:fillRect l="-1393" t="-1181" r="-1703"/>
                </a:stretch>
              </a:blipFill>
            </p:spPr>
            <p:txBody>
              <a:bodyPr/>
              <a:lstStyle/>
              <a:p>
                <a:r>
                  <a:rPr lang="en-US">
                    <a:noFill/>
                  </a:rPr>
                  <a:t> </a:t>
                </a:r>
              </a:p>
            </p:txBody>
          </p:sp>
        </mc:Fallback>
      </mc:AlternateContent>
      <p:pic>
        <p:nvPicPr>
          <p:cNvPr id="5" name="Picture 4" descr="Chart, histogram&#10;&#10;Description automatically generated">
            <a:extLst>
              <a:ext uri="{FF2B5EF4-FFF2-40B4-BE49-F238E27FC236}">
                <a16:creationId xmlns:a16="http://schemas.microsoft.com/office/drawing/2014/main" id="{52FCBB36-6EA0-7AB3-571C-1F03EA869EBC}"/>
              </a:ext>
            </a:extLst>
          </p:cNvPr>
          <p:cNvPicPr>
            <a:picLocks noChangeAspect="1"/>
          </p:cNvPicPr>
          <p:nvPr/>
        </p:nvPicPr>
        <p:blipFill>
          <a:blip r:embed="rId3"/>
          <a:stretch>
            <a:fillRect/>
          </a:stretch>
        </p:blipFill>
        <p:spPr>
          <a:xfrm>
            <a:off x="5347078" y="2460171"/>
            <a:ext cx="6050265" cy="3748204"/>
          </a:xfrm>
          <a:prstGeom prst="rect">
            <a:avLst/>
          </a:prstGeom>
          <a:ln>
            <a:solidFill>
              <a:schemeClr val="tx1"/>
            </a:solidFill>
          </a:ln>
        </p:spPr>
      </p:pic>
    </p:spTree>
    <p:extLst>
      <p:ext uri="{BB962C8B-B14F-4D97-AF65-F5344CB8AC3E}">
        <p14:creationId xmlns:p14="http://schemas.microsoft.com/office/powerpoint/2010/main" val="4036329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62AB4-5176-3C88-8CC3-A03C7EB9FB61}"/>
              </a:ext>
            </a:extLst>
          </p:cNvPr>
          <p:cNvSpPr>
            <a:spLocks noGrp="1"/>
          </p:cNvSpPr>
          <p:nvPr>
            <p:ph type="title"/>
          </p:nvPr>
        </p:nvSpPr>
        <p:spPr>
          <a:xfrm>
            <a:off x="2231136" y="746977"/>
            <a:ext cx="7729728" cy="1188720"/>
          </a:xfrm>
        </p:spPr>
        <p:txBody>
          <a:bodyPr/>
          <a:lstStyle/>
          <a:p>
            <a:r>
              <a:rPr lang="en-US" b="1" dirty="0"/>
              <a:t>Model Formulation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F1FBE8-FEEC-FD5C-03D5-C2EA8B4CE014}"/>
                  </a:ext>
                </a:extLst>
              </p:cNvPr>
              <p:cNvSpPr>
                <a:spLocks noGrp="1"/>
              </p:cNvSpPr>
              <p:nvPr>
                <p:ph idx="1"/>
              </p:nvPr>
            </p:nvSpPr>
            <p:spPr>
              <a:xfrm>
                <a:off x="527304" y="2242457"/>
                <a:ext cx="5133267" cy="4136571"/>
              </a:xfrm>
            </p:spPr>
            <p:txBody>
              <a:bodyPr>
                <a:normAutofit/>
              </a:bodyPr>
              <a:lstStyle/>
              <a:p>
                <a:r>
                  <a:rPr lang="en-US" sz="2200" dirty="0"/>
                  <a:t>If team A has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𝑛</m:t>
                        </m:r>
                      </m:e>
                      <m:sub>
                        <m:r>
                          <a:rPr lang="en-US" sz="2200" i="1">
                            <a:latin typeface="Cambria Math" panose="02040503050406030204" pitchFamily="18" charset="0"/>
                          </a:rPr>
                          <m:t>𝑤</m:t>
                        </m:r>
                      </m:sub>
                    </m:sSub>
                  </m:oMath>
                </a14:m>
                <a:r>
                  <a:rPr lang="en-US" sz="2200" dirty="0"/>
                  <a:t> wins,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𝑛</m:t>
                        </m:r>
                      </m:e>
                      <m:sub>
                        <m:r>
                          <a:rPr lang="en-US" sz="2200" i="1">
                            <a:latin typeface="Cambria Math" panose="02040503050406030204" pitchFamily="18" charset="0"/>
                          </a:rPr>
                          <m:t>𝑑</m:t>
                        </m:r>
                      </m:sub>
                    </m:sSub>
                  </m:oMath>
                </a14:m>
                <a:r>
                  <a:rPr lang="en-US" sz="2200" dirty="0"/>
                  <a:t> draws, and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𝑛</m:t>
                        </m:r>
                      </m:e>
                      <m:sub>
                        <m:r>
                          <a:rPr lang="en-US" sz="2200" i="1">
                            <a:latin typeface="Cambria Math" panose="02040503050406030204" pitchFamily="18" charset="0"/>
                          </a:rPr>
                          <m:t>𝑙</m:t>
                        </m:r>
                      </m:sub>
                    </m:sSub>
                  </m:oMath>
                </a14:m>
                <a:r>
                  <a:rPr lang="en-US" sz="2200" dirty="0"/>
                  <a:t> losses, then the likelihood of observing these outcomes is</a:t>
                </a:r>
              </a:p>
              <a:p>
                <a:pPr marL="0" indent="0">
                  <a:lnSpc>
                    <a:spcPct val="150000"/>
                  </a:lnSpc>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𝐿</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𝜇</m:t>
                              </m:r>
                            </m:e>
                            <m:sub>
                              <m:r>
                                <a:rPr lang="en-US" sz="2200" i="1">
                                  <a:latin typeface="Cambria Math" panose="02040503050406030204" pitchFamily="18" charset="0"/>
                                </a:rPr>
                                <m:t>𝐴</m:t>
                              </m:r>
                            </m:sub>
                          </m:sSub>
                          <m:r>
                            <a:rPr lang="en-US" sz="220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𝜎</m:t>
                              </m:r>
                            </m:e>
                            <m:sub>
                              <m:r>
                                <a:rPr lang="en-US" sz="2200" i="1">
                                  <a:latin typeface="Cambria Math" panose="02040503050406030204" pitchFamily="18" charset="0"/>
                                </a:rPr>
                                <m:t>𝐴</m:t>
                              </m:r>
                            </m:sub>
                          </m:sSub>
                        </m:e>
                      </m:d>
                      <m:r>
                        <a:rPr lang="en-US" sz="2200">
                          <a:latin typeface="Cambria Math" panose="02040503050406030204" pitchFamily="18" charset="0"/>
                        </a:rPr>
                        <m:t>=</m:t>
                      </m:r>
                      <m:sSubSup>
                        <m:sSubSupPr>
                          <m:ctrlPr>
                            <a:rPr lang="en-US" sz="2200" i="1">
                              <a:latin typeface="Cambria Math" panose="02040503050406030204" pitchFamily="18" charset="0"/>
                            </a:rPr>
                          </m:ctrlPr>
                        </m:sSubSupPr>
                        <m:e>
                          <m:r>
                            <a:rPr lang="en-US" sz="2200" i="1">
                              <a:latin typeface="Cambria Math" panose="02040503050406030204" pitchFamily="18" charset="0"/>
                            </a:rPr>
                            <m:t>𝑝</m:t>
                          </m:r>
                        </m:e>
                        <m:sub>
                          <m:r>
                            <a:rPr lang="en-US" sz="2200" i="1">
                              <a:latin typeface="Cambria Math" panose="02040503050406030204" pitchFamily="18" charset="0"/>
                            </a:rPr>
                            <m:t>𝑤</m:t>
                          </m:r>
                        </m:sub>
                        <m:sup>
                          <m:sSub>
                            <m:sSubPr>
                              <m:ctrlPr>
                                <a:rPr lang="en-US" sz="2200" i="1">
                                  <a:latin typeface="Cambria Math" panose="02040503050406030204" pitchFamily="18" charset="0"/>
                                </a:rPr>
                              </m:ctrlPr>
                            </m:sSubPr>
                            <m:e>
                              <m:r>
                                <a:rPr lang="en-US" sz="2200" i="1">
                                  <a:latin typeface="Cambria Math" panose="02040503050406030204" pitchFamily="18" charset="0"/>
                                </a:rPr>
                                <m:t>𝑛</m:t>
                              </m:r>
                            </m:e>
                            <m:sub>
                              <m:r>
                                <a:rPr lang="en-US" sz="2200" i="1">
                                  <a:latin typeface="Cambria Math" panose="02040503050406030204" pitchFamily="18" charset="0"/>
                                </a:rPr>
                                <m:t>𝑤</m:t>
                              </m:r>
                            </m:sub>
                          </m:sSub>
                        </m:sup>
                      </m:sSubSup>
                      <m:sSubSup>
                        <m:sSubSupPr>
                          <m:ctrlPr>
                            <a:rPr lang="en-US" sz="2200" i="1">
                              <a:latin typeface="Cambria Math" panose="02040503050406030204" pitchFamily="18" charset="0"/>
                            </a:rPr>
                          </m:ctrlPr>
                        </m:sSubSupPr>
                        <m:e>
                          <m:r>
                            <a:rPr lang="en-US" sz="2200" i="1">
                              <a:latin typeface="Cambria Math" panose="02040503050406030204" pitchFamily="18" charset="0"/>
                            </a:rPr>
                            <m:t>𝑝</m:t>
                          </m:r>
                        </m:e>
                        <m:sub>
                          <m:r>
                            <a:rPr lang="en-US" sz="2200" i="1">
                              <a:latin typeface="Cambria Math" panose="02040503050406030204" pitchFamily="18" charset="0"/>
                            </a:rPr>
                            <m:t>𝑑</m:t>
                          </m:r>
                        </m:sub>
                        <m:sup>
                          <m:sSub>
                            <m:sSubPr>
                              <m:ctrlPr>
                                <a:rPr lang="en-US" sz="2200" i="1">
                                  <a:latin typeface="Cambria Math" panose="02040503050406030204" pitchFamily="18" charset="0"/>
                                </a:rPr>
                              </m:ctrlPr>
                            </m:sSubPr>
                            <m:e>
                              <m:r>
                                <a:rPr lang="en-US" sz="2200" i="1">
                                  <a:latin typeface="Cambria Math" panose="02040503050406030204" pitchFamily="18" charset="0"/>
                                </a:rPr>
                                <m:t>𝑛</m:t>
                              </m:r>
                            </m:e>
                            <m:sub>
                              <m:r>
                                <a:rPr lang="en-US" sz="2200" i="1">
                                  <a:latin typeface="Cambria Math" panose="02040503050406030204" pitchFamily="18" charset="0"/>
                                </a:rPr>
                                <m:t>𝑑</m:t>
                              </m:r>
                            </m:sub>
                          </m:sSub>
                        </m:sup>
                      </m:sSubSup>
                      <m:sSubSup>
                        <m:sSubSupPr>
                          <m:ctrlPr>
                            <a:rPr lang="en-US" sz="2200" i="1">
                              <a:latin typeface="Cambria Math" panose="02040503050406030204" pitchFamily="18" charset="0"/>
                            </a:rPr>
                          </m:ctrlPr>
                        </m:sSubSupPr>
                        <m:e>
                          <m:r>
                            <a:rPr lang="en-US" sz="2200" i="1">
                              <a:latin typeface="Cambria Math" panose="02040503050406030204" pitchFamily="18" charset="0"/>
                            </a:rPr>
                            <m:t>𝑝</m:t>
                          </m:r>
                        </m:e>
                        <m:sub>
                          <m:r>
                            <a:rPr lang="en-US" sz="2200" i="1">
                              <a:latin typeface="Cambria Math" panose="02040503050406030204" pitchFamily="18" charset="0"/>
                            </a:rPr>
                            <m:t>𝑙</m:t>
                          </m:r>
                        </m:sub>
                        <m:sup>
                          <m:sSub>
                            <m:sSubPr>
                              <m:ctrlPr>
                                <a:rPr lang="en-US" sz="2200" i="1">
                                  <a:latin typeface="Cambria Math" panose="02040503050406030204" pitchFamily="18" charset="0"/>
                                </a:rPr>
                              </m:ctrlPr>
                            </m:sSubPr>
                            <m:e>
                              <m:r>
                                <a:rPr lang="en-US" sz="2200" i="1">
                                  <a:latin typeface="Cambria Math" panose="02040503050406030204" pitchFamily="18" charset="0"/>
                                </a:rPr>
                                <m:t>𝑛</m:t>
                              </m:r>
                            </m:e>
                            <m:sub>
                              <m:r>
                                <a:rPr lang="en-US" sz="2200" i="1">
                                  <a:latin typeface="Cambria Math" panose="02040503050406030204" pitchFamily="18" charset="0"/>
                                </a:rPr>
                                <m:t>𝑙</m:t>
                              </m:r>
                            </m:sub>
                          </m:sSub>
                        </m:sup>
                      </m:sSubSup>
                    </m:oMath>
                  </m:oMathPara>
                </a14:m>
                <a:endParaRPr lang="en-US" sz="2200" dirty="0"/>
              </a:p>
              <a:p>
                <a:pPr>
                  <a:lnSpc>
                    <a:spcPct val="150000"/>
                  </a:lnSpc>
                </a:pPr>
                <a:r>
                  <a:rPr lang="en-US" sz="2200" dirty="0"/>
                  <a:t>Taking all n games, </a:t>
                </a:r>
                <a:endParaRPr lang="en-US" sz="2200" i="1" dirty="0"/>
              </a:p>
              <a:p>
                <a:pPr marL="0"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𝐿</m:t>
                      </m:r>
                      <m:d>
                        <m:dPr>
                          <m:ctrlPr>
                            <a:rPr lang="en-US" sz="2200" i="1">
                              <a:latin typeface="Cambria Math" panose="02040503050406030204" pitchFamily="18" charset="0"/>
                            </a:rPr>
                          </m:ctrlPr>
                        </m:dPr>
                        <m:e>
                          <m:r>
                            <a:rPr lang="en-US" sz="2200" b="1" i="1">
                              <a:latin typeface="Cambria Math" panose="02040503050406030204" pitchFamily="18" charset="0"/>
                            </a:rPr>
                            <m:t>𝛍</m:t>
                          </m:r>
                          <m:r>
                            <a:rPr lang="en-US" sz="2200">
                              <a:latin typeface="Cambria Math" panose="02040503050406030204" pitchFamily="18" charset="0"/>
                            </a:rPr>
                            <m:t>,</m:t>
                          </m:r>
                          <m:r>
                            <a:rPr lang="en-US" sz="2200" b="1" i="1">
                              <a:latin typeface="Cambria Math" panose="02040503050406030204" pitchFamily="18" charset="0"/>
                            </a:rPr>
                            <m:t>𝛔</m:t>
                          </m:r>
                        </m:e>
                      </m:d>
                      <m:r>
                        <a:rPr lang="en-US" sz="2200">
                          <a:latin typeface="Cambria Math" panose="02040503050406030204" pitchFamily="18" charset="0"/>
                        </a:rPr>
                        <m:t>=</m:t>
                      </m:r>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𝑖</m:t>
                          </m:r>
                          <m:r>
                            <a:rPr lang="en-US" sz="2200">
                              <a:latin typeface="Cambria Math" panose="02040503050406030204" pitchFamily="18" charset="0"/>
                            </a:rPr>
                            <m:t>=</m:t>
                          </m:r>
                          <m:r>
                            <a:rPr lang="en-US" sz="2200" i="1">
                              <a:latin typeface="Cambria Math" panose="02040503050406030204" pitchFamily="18" charset="0"/>
                            </a:rPr>
                            <m:t>1</m:t>
                          </m:r>
                        </m:sub>
                        <m:sup>
                          <m:r>
                            <a:rPr lang="en-US" sz="2200" i="1">
                              <a:latin typeface="Cambria Math" panose="02040503050406030204" pitchFamily="18" charset="0"/>
                            </a:rPr>
                            <m:t>𝑛</m:t>
                          </m:r>
                        </m:sup>
                        <m:e>
                          <m:sSubSup>
                            <m:sSubSupPr>
                              <m:ctrlPr>
                                <a:rPr lang="en-US" sz="2200" i="1">
                                  <a:latin typeface="Cambria Math" panose="02040503050406030204" pitchFamily="18" charset="0"/>
                                </a:rPr>
                              </m:ctrlPr>
                            </m:sSubSupPr>
                            <m:e>
                              <m:r>
                                <a:rPr lang="en-US" sz="2200" i="1">
                                  <a:latin typeface="Cambria Math" panose="02040503050406030204" pitchFamily="18" charset="0"/>
                                </a:rPr>
                                <m:t>𝑝</m:t>
                              </m:r>
                            </m:e>
                            <m:sub>
                              <m:r>
                                <a:rPr lang="en-US" sz="2200" i="1">
                                  <a:latin typeface="Cambria Math" panose="02040503050406030204" pitchFamily="18" charset="0"/>
                                </a:rPr>
                                <m:t>𝑤</m:t>
                              </m:r>
                            </m:sub>
                            <m:sup>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𝑊𝑖𝑛</m:t>
                              </m:r>
                            </m:sup>
                          </m:sSubSup>
                        </m:e>
                      </m:nary>
                      <m:sSubSup>
                        <m:sSubSupPr>
                          <m:ctrlPr>
                            <a:rPr lang="en-US" sz="2200" i="1">
                              <a:latin typeface="Cambria Math" panose="02040503050406030204" pitchFamily="18" charset="0"/>
                            </a:rPr>
                          </m:ctrlPr>
                        </m:sSubSupPr>
                        <m:e>
                          <m:r>
                            <a:rPr lang="en-US" sz="2200" i="1">
                              <a:latin typeface="Cambria Math" panose="02040503050406030204" pitchFamily="18" charset="0"/>
                            </a:rPr>
                            <m:t>𝑝</m:t>
                          </m:r>
                        </m:e>
                        <m:sub>
                          <m:r>
                            <a:rPr lang="en-US" sz="2200" i="1">
                              <a:latin typeface="Cambria Math" panose="02040503050406030204" pitchFamily="18" charset="0"/>
                            </a:rPr>
                            <m:t>𝑑</m:t>
                          </m:r>
                        </m:sub>
                        <m:sup>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𝐷𝑟𝑎𝑤</m:t>
                          </m:r>
                        </m:sup>
                      </m:sSubSup>
                      <m:sSubSup>
                        <m:sSubSupPr>
                          <m:ctrlPr>
                            <a:rPr lang="en-US" sz="2200" i="1">
                              <a:latin typeface="Cambria Math" panose="02040503050406030204" pitchFamily="18" charset="0"/>
                            </a:rPr>
                          </m:ctrlPr>
                        </m:sSubSupPr>
                        <m:e>
                          <m:r>
                            <a:rPr lang="en-US" sz="2200" i="1">
                              <a:latin typeface="Cambria Math" panose="02040503050406030204" pitchFamily="18" charset="0"/>
                            </a:rPr>
                            <m:t>𝑝</m:t>
                          </m:r>
                        </m:e>
                        <m:sub>
                          <m:r>
                            <a:rPr lang="en-US" sz="2200" i="1">
                              <a:latin typeface="Cambria Math" panose="02040503050406030204" pitchFamily="18" charset="0"/>
                            </a:rPr>
                            <m:t>𝑙</m:t>
                          </m:r>
                        </m:sub>
                        <m:sup>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𝐿𝑜𝑠𝑠</m:t>
                          </m:r>
                        </m:sup>
                      </m:sSubSup>
                    </m:oMath>
                  </m:oMathPara>
                </a14:m>
                <a:endParaRPr lang="en-US" sz="2200" dirty="0"/>
              </a:p>
              <a:p>
                <a:pPr marL="0" marR="0" indent="0">
                  <a:spcBef>
                    <a:spcPts val="900"/>
                  </a:spcBef>
                  <a:spcAft>
                    <a:spcPts val="900"/>
                  </a:spcAft>
                  <a:buNone/>
                </a:pPr>
                <a:endParaRPr lang="en-US" sz="2400" dirty="0">
                  <a:effectLst/>
                  <a:ea typeface="Cambria" panose="02040503050406030204" pitchFamily="18" charset="0"/>
                  <a:cs typeface="Times New Roman" panose="02020603050405020304" pitchFamily="18" charset="0"/>
                </a:endParaRPr>
              </a:p>
              <a:p>
                <a:pPr>
                  <a:spcBef>
                    <a:spcPts val="900"/>
                  </a:spcBef>
                  <a:spcAft>
                    <a:spcPts val="900"/>
                  </a:spcAft>
                </a:pPr>
                <a:endParaRPr lang="en-US" sz="2000" dirty="0">
                  <a:effectLst/>
                  <a:ea typeface="Cambria" panose="02040503050406030204" pitchFamily="18" charset="0"/>
                  <a:cs typeface="Times New Roman" panose="02020603050405020304" pitchFamily="18" charset="0"/>
                </a:endParaRPr>
              </a:p>
              <a:p>
                <a:pPr marL="0" marR="0" indent="0">
                  <a:spcBef>
                    <a:spcPts val="900"/>
                  </a:spcBef>
                  <a:spcAft>
                    <a:spcPts val="900"/>
                  </a:spcAft>
                  <a:buNone/>
                </a:pPr>
                <a:endParaRPr lang="en-US" dirty="0">
                  <a:effectLst/>
                  <a:ea typeface="Calibri" panose="020F0502020204030204" pitchFamily="34" charset="0"/>
                  <a:cs typeface="Times New Roman" panose="02020603050405020304" pitchFamily="18" charset="0"/>
                </a:endParaRPr>
              </a:p>
              <a:p>
                <a:endParaRPr lang="en-US" dirty="0"/>
              </a:p>
              <a:p>
                <a:pPr marL="228600" lvl="2" indent="0">
                  <a:spcBef>
                    <a:spcPts val="900"/>
                  </a:spcBef>
                  <a:spcAft>
                    <a:spcPts val="900"/>
                  </a:spcAft>
                  <a:buNone/>
                </a:pPr>
                <a:endParaRPr lang="en-US" sz="1800" dirty="0">
                  <a:effectLst/>
                  <a:ea typeface="Cambria" panose="02040503050406030204" pitchFamily="18" charset="0"/>
                  <a:cs typeface="Times New Roman" panose="02020603050405020304" pitchFamily="18" charset="0"/>
                </a:endParaRPr>
              </a:p>
              <a:p>
                <a:pPr marL="0" marR="0">
                  <a:spcBef>
                    <a:spcPts val="900"/>
                  </a:spcBef>
                  <a:spcAft>
                    <a:spcPts val="900"/>
                  </a:spcAft>
                </a:pPr>
                <a:endParaRPr lang="en-US" sz="2900" dirty="0">
                  <a:effectLst/>
                  <a:ea typeface="Cambria" panose="02040503050406030204" pitchFamily="18"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5EF1FBE8-FEEC-FD5C-03D5-C2EA8B4CE014}"/>
                  </a:ext>
                </a:extLst>
              </p:cNvPr>
              <p:cNvSpPr>
                <a:spLocks noGrp="1" noRot="1" noChangeAspect="1" noMove="1" noResize="1" noEditPoints="1" noAdjustHandles="1" noChangeArrowheads="1" noChangeShapeType="1" noTextEdit="1"/>
              </p:cNvSpPr>
              <p:nvPr>
                <p:ph idx="1"/>
              </p:nvPr>
            </p:nvSpPr>
            <p:spPr>
              <a:xfrm>
                <a:off x="527304" y="2242457"/>
                <a:ext cx="5133267" cy="4136571"/>
              </a:xfrm>
              <a:blipFill>
                <a:blip r:embed="rId2"/>
                <a:stretch>
                  <a:fillRect l="-1425" t="-1032"/>
                </a:stretch>
              </a:blipFill>
            </p:spPr>
            <p:txBody>
              <a:bodyPr/>
              <a:lstStyle/>
              <a:p>
                <a:r>
                  <a:rPr lang="en-US">
                    <a:noFill/>
                  </a:rPr>
                  <a:t> </a:t>
                </a:r>
              </a:p>
            </p:txBody>
          </p:sp>
        </mc:Fallback>
      </mc:AlternateContent>
      <p:pic>
        <p:nvPicPr>
          <p:cNvPr id="10" name="Picture 9" descr="Chart, histogram&#10;&#10;Description automatically generated">
            <a:extLst>
              <a:ext uri="{FF2B5EF4-FFF2-40B4-BE49-F238E27FC236}">
                <a16:creationId xmlns:a16="http://schemas.microsoft.com/office/drawing/2014/main" id="{B10B841F-8046-94D1-E63F-EE6C1104C955}"/>
              </a:ext>
            </a:extLst>
          </p:cNvPr>
          <p:cNvPicPr>
            <a:picLocks noChangeAspect="1"/>
          </p:cNvPicPr>
          <p:nvPr/>
        </p:nvPicPr>
        <p:blipFill>
          <a:blip r:embed="rId3"/>
          <a:stretch>
            <a:fillRect/>
          </a:stretch>
        </p:blipFill>
        <p:spPr>
          <a:xfrm>
            <a:off x="5573486" y="2368891"/>
            <a:ext cx="6172198" cy="3742132"/>
          </a:xfrm>
          <a:prstGeom prst="rect">
            <a:avLst/>
          </a:prstGeom>
          <a:ln>
            <a:solidFill>
              <a:schemeClr val="tx1"/>
            </a:solidFill>
          </a:ln>
        </p:spPr>
      </p:pic>
    </p:spTree>
    <p:extLst>
      <p:ext uri="{BB962C8B-B14F-4D97-AF65-F5344CB8AC3E}">
        <p14:creationId xmlns:p14="http://schemas.microsoft.com/office/powerpoint/2010/main" val="4105430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E2440-574C-7D58-914F-AD8EA0DA6BBC}"/>
              </a:ext>
            </a:extLst>
          </p:cNvPr>
          <p:cNvSpPr>
            <a:spLocks noGrp="1"/>
          </p:cNvSpPr>
          <p:nvPr>
            <p:ph type="title"/>
          </p:nvPr>
        </p:nvSpPr>
        <p:spPr>
          <a:xfrm>
            <a:off x="2231136" y="605463"/>
            <a:ext cx="7729728" cy="1188720"/>
          </a:xfrm>
        </p:spPr>
        <p:txBody>
          <a:bodyPr/>
          <a:lstStyle/>
          <a:p>
            <a:r>
              <a:rPr lang="en-US" b="1" dirty="0"/>
              <a:t>Model Formulation</a:t>
            </a:r>
          </a:p>
        </p:txBody>
      </p:sp>
      <p:sp>
        <p:nvSpPr>
          <p:cNvPr id="3" name="Content Placeholder 2">
            <a:extLst>
              <a:ext uri="{FF2B5EF4-FFF2-40B4-BE49-F238E27FC236}">
                <a16:creationId xmlns:a16="http://schemas.microsoft.com/office/drawing/2014/main" id="{9AC81F79-434F-823C-DDAF-FF1F5CFD5CC4}"/>
              </a:ext>
            </a:extLst>
          </p:cNvPr>
          <p:cNvSpPr>
            <a:spLocks noGrp="1"/>
          </p:cNvSpPr>
          <p:nvPr>
            <p:ph idx="1"/>
          </p:nvPr>
        </p:nvSpPr>
        <p:spPr>
          <a:xfrm>
            <a:off x="924850" y="2317175"/>
            <a:ext cx="4463578" cy="3743715"/>
          </a:xfrm>
        </p:spPr>
        <p:txBody>
          <a:bodyPr>
            <a:normAutofit/>
          </a:bodyPr>
          <a:lstStyle/>
          <a:p>
            <a:r>
              <a:rPr lang="en-US" sz="2200" dirty="0">
                <a:solidFill>
                  <a:schemeClr val="tx1"/>
                </a:solidFill>
                <a:ea typeface="+mn-lt"/>
                <a:cs typeface="+mn-lt"/>
              </a:rPr>
              <a:t>Use </a:t>
            </a:r>
            <a:r>
              <a:rPr lang="en-US" sz="2200" b="1" dirty="0">
                <a:solidFill>
                  <a:schemeClr val="tx1"/>
                </a:solidFill>
                <a:ea typeface="+mn-lt"/>
                <a:cs typeface="+mn-lt"/>
              </a:rPr>
              <a:t>online gradient descent</a:t>
            </a:r>
            <a:r>
              <a:rPr lang="en-US" sz="2200" dirty="0">
                <a:solidFill>
                  <a:schemeClr val="tx1"/>
                </a:solidFill>
                <a:ea typeface="+mn-lt"/>
                <a:cs typeface="+mn-lt"/>
              </a:rPr>
              <a:t> to update each team's rating and its volatility</a:t>
            </a:r>
          </a:p>
          <a:p>
            <a:pPr lvl="1"/>
            <a:r>
              <a:rPr lang="en-US" sz="1800" dirty="0">
                <a:solidFill>
                  <a:schemeClr val="tx1"/>
                </a:solidFill>
                <a:latin typeface="Gill Sans MT"/>
                <a:ea typeface="+mn-lt"/>
                <a:cs typeface="+mn-lt"/>
              </a:rPr>
              <a:t>Gradient depends on strength of opponent and game outcome</a:t>
            </a:r>
            <a:endParaRPr lang="en-US" sz="1800" dirty="0">
              <a:solidFill>
                <a:schemeClr val="tx1"/>
              </a:solidFill>
              <a:latin typeface="Gill Sans MT"/>
              <a:ea typeface="+mn-lt"/>
              <a:cs typeface="Helvetica"/>
            </a:endParaRPr>
          </a:p>
          <a:p>
            <a:pPr lvl="1"/>
            <a:r>
              <a:rPr lang="en-US" sz="1800" dirty="0">
                <a:solidFill>
                  <a:schemeClr val="tx1"/>
                </a:solidFill>
                <a:latin typeface="Gill Sans MT"/>
                <a:cs typeface="Helvetica"/>
              </a:rPr>
              <a:t>Step size is determined by margin of victory</a:t>
            </a:r>
          </a:p>
          <a:p>
            <a:r>
              <a:rPr lang="en-US" sz="2000" dirty="0">
                <a:solidFill>
                  <a:schemeClr val="tx1"/>
                </a:solidFill>
                <a:latin typeface="Gill Sans MT"/>
                <a:cs typeface="Helvetica"/>
              </a:rPr>
              <a:t>Use momentum to incorporate prior performance</a:t>
            </a:r>
            <a:endParaRPr lang="en-US" dirty="0"/>
          </a:p>
        </p:txBody>
      </p:sp>
      <p:pic>
        <p:nvPicPr>
          <p:cNvPr id="5" name="Picture 4" descr="Chart, line chart&#10;&#10;Description automatically generated">
            <a:extLst>
              <a:ext uri="{FF2B5EF4-FFF2-40B4-BE49-F238E27FC236}">
                <a16:creationId xmlns:a16="http://schemas.microsoft.com/office/drawing/2014/main" id="{8E9FE221-D2AD-93C0-C029-440FE0BBB8D1}"/>
              </a:ext>
            </a:extLst>
          </p:cNvPr>
          <p:cNvPicPr>
            <a:picLocks noChangeAspect="1"/>
          </p:cNvPicPr>
          <p:nvPr/>
        </p:nvPicPr>
        <p:blipFill>
          <a:blip r:embed="rId2"/>
          <a:stretch>
            <a:fillRect/>
          </a:stretch>
        </p:blipFill>
        <p:spPr>
          <a:xfrm>
            <a:off x="5671893" y="2317175"/>
            <a:ext cx="5595257" cy="3518391"/>
          </a:xfrm>
          <a:prstGeom prst="rect">
            <a:avLst/>
          </a:prstGeom>
          <a:ln>
            <a:solidFill>
              <a:schemeClr val="tx1"/>
            </a:solidFill>
          </a:ln>
        </p:spPr>
      </p:pic>
    </p:spTree>
    <p:extLst>
      <p:ext uri="{BB962C8B-B14F-4D97-AF65-F5344CB8AC3E}">
        <p14:creationId xmlns:p14="http://schemas.microsoft.com/office/powerpoint/2010/main" val="87691513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2495</TotalTime>
  <Words>820</Words>
  <Application>Microsoft Office PowerPoint</Application>
  <PresentationFormat>Widescreen</PresentationFormat>
  <Paragraphs>133</Paragraphs>
  <Slides>17</Slides>
  <Notes>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Parcel</vt:lpstr>
      <vt:lpstr>RANKING cOLLEGE SOCCER TEAMS  ARRIA-BOOST</vt:lpstr>
      <vt:lpstr>Problem</vt:lpstr>
      <vt:lpstr>OUR objective</vt:lpstr>
      <vt:lpstr>Modeling Approach</vt:lpstr>
      <vt:lpstr>Improving FIFA's Model</vt:lpstr>
      <vt:lpstr>Model Formulation</vt:lpstr>
      <vt:lpstr>Model Formulation</vt:lpstr>
      <vt:lpstr>Model Formulation</vt:lpstr>
      <vt:lpstr>Model Formulation</vt:lpstr>
      <vt:lpstr>Adjusted goal differential</vt:lpstr>
      <vt:lpstr>Results</vt:lpstr>
      <vt:lpstr>Women’s model Results</vt:lpstr>
      <vt:lpstr>men’s model Results</vt:lpstr>
      <vt:lpstr>Model Features</vt:lpstr>
      <vt:lpstr>Model Features</vt:lpstr>
      <vt:lpstr>MODEL Concerns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D1 COLLEGE SOCCER RANKINGS 2020-2022  ARRIA BOOST</dc:title>
  <dc:creator>Vicki Nomwesigwa</dc:creator>
  <cp:lastModifiedBy>Matt Dockman</cp:lastModifiedBy>
  <cp:revision>263</cp:revision>
  <dcterms:created xsi:type="dcterms:W3CDTF">2022-10-27T02:13:07Z</dcterms:created>
  <dcterms:modified xsi:type="dcterms:W3CDTF">2023-03-31T03:17:12Z</dcterms:modified>
</cp:coreProperties>
</file>