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chell Shuey" initials="MS" lastIdx="1" clrIdx="0">
    <p:extLst>
      <p:ext uri="{19B8F6BF-5375-455C-9EA6-DF929625EA0E}">
        <p15:presenceInfo xmlns:p15="http://schemas.microsoft.com/office/powerpoint/2012/main" userId="51eac7d496e528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1999E-B069-4295-9DAA-4D2C2A264E7F}" v="76" dt="2020-03-28T18:19:34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39" d="100"/>
          <a:sy n="39" d="100"/>
        </p:scale>
        <p:origin x="86" y="13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6T23:54:55.44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D1024A-8F02-4052-AD14-C792272343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FF55D1B-638C-4C39-B39B-7B181789D4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GitHub.com/</a:t>
          </a:r>
          <a:r>
            <a:rPr lang="en-US" dirty="0" err="1"/>
            <a:t>Mdshuey</a:t>
          </a:r>
          <a:endParaRPr lang="en-US" dirty="0"/>
        </a:p>
      </dgm:t>
    </dgm:pt>
    <dgm:pt modelId="{75A68DAF-C1D8-454A-A49A-F2615367ED0A}" type="parTrans" cxnId="{D8707988-503E-4768-BB72-F7F9BE1B0748}">
      <dgm:prSet/>
      <dgm:spPr/>
      <dgm:t>
        <a:bodyPr/>
        <a:lstStyle/>
        <a:p>
          <a:endParaRPr lang="en-US"/>
        </a:p>
      </dgm:t>
    </dgm:pt>
    <dgm:pt modelId="{00853839-762A-40F8-B4BD-36B1C6EF20DE}" type="sibTrans" cxnId="{D8707988-503E-4768-BB72-F7F9BE1B0748}">
      <dgm:prSet/>
      <dgm:spPr/>
      <dgm:t>
        <a:bodyPr/>
        <a:lstStyle/>
        <a:p>
          <a:endParaRPr lang="en-US"/>
        </a:p>
      </dgm:t>
    </dgm:pt>
    <dgm:pt modelId="{2995B453-D85D-4225-B576-BBC3B721D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LinkedIn: Mitchell D. Shuey</a:t>
          </a:r>
        </a:p>
      </dgm:t>
    </dgm:pt>
    <dgm:pt modelId="{104D3DB0-D9CA-4E95-8842-7C5434D294D4}" type="parTrans" cxnId="{200060C1-E94E-4F64-BB7F-7416C3FA8F28}">
      <dgm:prSet/>
      <dgm:spPr/>
      <dgm:t>
        <a:bodyPr/>
        <a:lstStyle/>
        <a:p>
          <a:endParaRPr lang="en-US"/>
        </a:p>
      </dgm:t>
    </dgm:pt>
    <dgm:pt modelId="{29C5AD02-2E58-4986-99B2-600C18FF9CC9}" type="sibTrans" cxnId="{200060C1-E94E-4F64-BB7F-7416C3FA8F28}">
      <dgm:prSet/>
      <dgm:spPr/>
      <dgm:t>
        <a:bodyPr/>
        <a:lstStyle/>
        <a:p>
          <a:endParaRPr lang="en-US"/>
        </a:p>
      </dgm:t>
    </dgm:pt>
    <dgm:pt modelId="{59DDC3D6-CB97-4AD6-9CC2-D5FA8AC669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Twitter: @</a:t>
          </a:r>
          <a:r>
            <a:rPr lang="en-US" dirty="0" err="1"/>
            <a:t>MitchellShuey</a:t>
          </a:r>
          <a:endParaRPr lang="en-US" dirty="0"/>
        </a:p>
      </dgm:t>
    </dgm:pt>
    <dgm:pt modelId="{A893968F-3F0B-4F6F-A69A-4C95A9509C24}" type="parTrans" cxnId="{7A5C826D-6F00-4B55-BB9F-364747B9A8BA}">
      <dgm:prSet/>
      <dgm:spPr/>
      <dgm:t>
        <a:bodyPr/>
        <a:lstStyle/>
        <a:p>
          <a:endParaRPr lang="en-US"/>
        </a:p>
      </dgm:t>
    </dgm:pt>
    <dgm:pt modelId="{E8476921-895C-463E-9E0F-E6F186C159F0}" type="sibTrans" cxnId="{7A5C826D-6F00-4B55-BB9F-364747B9A8BA}">
      <dgm:prSet/>
      <dgm:spPr/>
      <dgm:t>
        <a:bodyPr/>
        <a:lstStyle/>
        <a:p>
          <a:endParaRPr lang="en-US"/>
        </a:p>
      </dgm:t>
    </dgm:pt>
    <dgm:pt modelId="{10BF0F6A-C6E0-442E-8537-29A8A8B317DC}" type="pres">
      <dgm:prSet presAssocID="{09D1024A-8F02-4052-AD14-C792272343A1}" presName="root" presStyleCnt="0">
        <dgm:presLayoutVars>
          <dgm:dir/>
          <dgm:resizeHandles val="exact"/>
        </dgm:presLayoutVars>
      </dgm:prSet>
      <dgm:spPr/>
    </dgm:pt>
    <dgm:pt modelId="{9E68A9A5-294E-4B6E-A17D-467847A5DC22}" type="pres">
      <dgm:prSet presAssocID="{1FF55D1B-638C-4C39-B39B-7B181789D4EF}" presName="compNode" presStyleCnt="0"/>
      <dgm:spPr/>
    </dgm:pt>
    <dgm:pt modelId="{3A46450D-1104-4EC8-9AAA-BB606BDB0E75}" type="pres">
      <dgm:prSet presAssocID="{1FF55D1B-638C-4C39-B39B-7B181789D4EF}" presName="bgRect" presStyleLbl="bgShp" presStyleIdx="0" presStyleCnt="3" custLinFactNeighborX="-3781" custLinFactNeighborY="-1527"/>
      <dgm:spPr/>
    </dgm:pt>
    <dgm:pt modelId="{283A5D7D-3428-41E3-93E8-48185AD8EC1B}" type="pres">
      <dgm:prSet presAssocID="{1FF55D1B-638C-4C39-B39B-7B181789D4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 RTL"/>
        </a:ext>
      </dgm:extLst>
    </dgm:pt>
    <dgm:pt modelId="{4FCDE324-2221-4EF7-9B4F-0FCC4951EECA}" type="pres">
      <dgm:prSet presAssocID="{1FF55D1B-638C-4C39-B39B-7B181789D4EF}" presName="spaceRect" presStyleCnt="0"/>
      <dgm:spPr/>
    </dgm:pt>
    <dgm:pt modelId="{EEF8E199-6FED-4610-9BDC-B3F86683F5A7}" type="pres">
      <dgm:prSet presAssocID="{1FF55D1B-638C-4C39-B39B-7B181789D4EF}" presName="parTx" presStyleLbl="revTx" presStyleIdx="0" presStyleCnt="3">
        <dgm:presLayoutVars>
          <dgm:chMax val="0"/>
          <dgm:chPref val="0"/>
        </dgm:presLayoutVars>
      </dgm:prSet>
      <dgm:spPr/>
    </dgm:pt>
    <dgm:pt modelId="{BFD1A701-EC36-4F35-9EB2-A35DF72DD2D1}" type="pres">
      <dgm:prSet presAssocID="{00853839-762A-40F8-B4BD-36B1C6EF20DE}" presName="sibTrans" presStyleCnt="0"/>
      <dgm:spPr/>
    </dgm:pt>
    <dgm:pt modelId="{DFCAA558-F787-4343-B3E4-67F00F5C51B6}" type="pres">
      <dgm:prSet presAssocID="{2995B453-D85D-4225-B576-BBC3B721D8A0}" presName="compNode" presStyleCnt="0"/>
      <dgm:spPr/>
    </dgm:pt>
    <dgm:pt modelId="{0BB504A7-9714-427E-840C-C8DFE63B82B9}" type="pres">
      <dgm:prSet presAssocID="{2995B453-D85D-4225-B576-BBC3B721D8A0}" presName="bgRect" presStyleLbl="bgShp" presStyleIdx="1" presStyleCnt="3" custLinFactNeighborY="3218"/>
      <dgm:spPr/>
    </dgm:pt>
    <dgm:pt modelId="{0C7EF23A-6C9D-4A85-98DE-BEBE90A04E04}" type="pres">
      <dgm:prSet presAssocID="{2995B453-D85D-4225-B576-BBC3B721D8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CFF2CBF-8413-4F25-91D6-A7FD9E7F8543}" type="pres">
      <dgm:prSet presAssocID="{2995B453-D85D-4225-B576-BBC3B721D8A0}" presName="spaceRect" presStyleCnt="0"/>
      <dgm:spPr/>
    </dgm:pt>
    <dgm:pt modelId="{B3F1CE26-FE0E-414F-81CC-9382B0128B2F}" type="pres">
      <dgm:prSet presAssocID="{2995B453-D85D-4225-B576-BBC3B721D8A0}" presName="parTx" presStyleLbl="revTx" presStyleIdx="1" presStyleCnt="3">
        <dgm:presLayoutVars>
          <dgm:chMax val="0"/>
          <dgm:chPref val="0"/>
        </dgm:presLayoutVars>
      </dgm:prSet>
      <dgm:spPr/>
    </dgm:pt>
    <dgm:pt modelId="{9C0F40F3-0798-42F8-94B4-13BFF3327923}" type="pres">
      <dgm:prSet presAssocID="{29C5AD02-2E58-4986-99B2-600C18FF9CC9}" presName="sibTrans" presStyleCnt="0"/>
      <dgm:spPr/>
    </dgm:pt>
    <dgm:pt modelId="{136B9FDD-8900-4331-8A58-039D9511727C}" type="pres">
      <dgm:prSet presAssocID="{59DDC3D6-CB97-4AD6-9CC2-D5FA8AC66912}" presName="compNode" presStyleCnt="0"/>
      <dgm:spPr/>
    </dgm:pt>
    <dgm:pt modelId="{7A274C84-B51C-4C8B-A75B-D94E7E86BB8D}" type="pres">
      <dgm:prSet presAssocID="{59DDC3D6-CB97-4AD6-9CC2-D5FA8AC66912}" presName="bgRect" presStyleLbl="bgShp" presStyleIdx="2" presStyleCnt="3"/>
      <dgm:spPr>
        <a:solidFill>
          <a:schemeClr val="accent5">
            <a:lumMod val="75000"/>
          </a:schemeClr>
        </a:solidFill>
      </dgm:spPr>
    </dgm:pt>
    <dgm:pt modelId="{892F146C-CD5E-4776-9F61-9FF14CC8FF6B}" type="pres">
      <dgm:prSet presAssocID="{59DDC3D6-CB97-4AD6-9CC2-D5FA8AC669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arrow"/>
        </a:ext>
      </dgm:extLst>
    </dgm:pt>
    <dgm:pt modelId="{478D242C-6697-4B1E-850A-22D15DB501CD}" type="pres">
      <dgm:prSet presAssocID="{59DDC3D6-CB97-4AD6-9CC2-D5FA8AC66912}" presName="spaceRect" presStyleCnt="0"/>
      <dgm:spPr/>
    </dgm:pt>
    <dgm:pt modelId="{7AE5D864-0213-4BA5-BC07-E69AB8322C64}" type="pres">
      <dgm:prSet presAssocID="{59DDC3D6-CB97-4AD6-9CC2-D5FA8AC6691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9FE637-3091-44E3-8FB5-2165F0F21D4F}" type="presOf" srcId="{1FF55D1B-638C-4C39-B39B-7B181789D4EF}" destId="{EEF8E199-6FED-4610-9BDC-B3F86683F5A7}" srcOrd="0" destOrd="0" presId="urn:microsoft.com/office/officeart/2018/2/layout/IconVerticalSolidList"/>
    <dgm:cxn modelId="{7A5C826D-6F00-4B55-BB9F-364747B9A8BA}" srcId="{09D1024A-8F02-4052-AD14-C792272343A1}" destId="{59DDC3D6-CB97-4AD6-9CC2-D5FA8AC66912}" srcOrd="2" destOrd="0" parTransId="{A893968F-3F0B-4F6F-A69A-4C95A9509C24}" sibTransId="{E8476921-895C-463E-9E0F-E6F186C159F0}"/>
    <dgm:cxn modelId="{7B6ADB73-53D6-46B0-8B56-85BCD7F66ADD}" type="presOf" srcId="{2995B453-D85D-4225-B576-BBC3B721D8A0}" destId="{B3F1CE26-FE0E-414F-81CC-9382B0128B2F}" srcOrd="0" destOrd="0" presId="urn:microsoft.com/office/officeart/2018/2/layout/IconVerticalSolidList"/>
    <dgm:cxn modelId="{C7700882-946C-4FB0-853B-F48226D4D7B0}" type="presOf" srcId="{59DDC3D6-CB97-4AD6-9CC2-D5FA8AC66912}" destId="{7AE5D864-0213-4BA5-BC07-E69AB8322C64}" srcOrd="0" destOrd="0" presId="urn:microsoft.com/office/officeart/2018/2/layout/IconVerticalSolidList"/>
    <dgm:cxn modelId="{D8707988-503E-4768-BB72-F7F9BE1B0748}" srcId="{09D1024A-8F02-4052-AD14-C792272343A1}" destId="{1FF55D1B-638C-4C39-B39B-7B181789D4EF}" srcOrd="0" destOrd="0" parTransId="{75A68DAF-C1D8-454A-A49A-F2615367ED0A}" sibTransId="{00853839-762A-40F8-B4BD-36B1C6EF20DE}"/>
    <dgm:cxn modelId="{200060C1-E94E-4F64-BB7F-7416C3FA8F28}" srcId="{09D1024A-8F02-4052-AD14-C792272343A1}" destId="{2995B453-D85D-4225-B576-BBC3B721D8A0}" srcOrd="1" destOrd="0" parTransId="{104D3DB0-D9CA-4E95-8842-7C5434D294D4}" sibTransId="{29C5AD02-2E58-4986-99B2-600C18FF9CC9}"/>
    <dgm:cxn modelId="{792BEFF4-AB79-4D8A-B24B-0059720EC0B4}" type="presOf" srcId="{09D1024A-8F02-4052-AD14-C792272343A1}" destId="{10BF0F6A-C6E0-442E-8537-29A8A8B317DC}" srcOrd="0" destOrd="0" presId="urn:microsoft.com/office/officeart/2018/2/layout/IconVerticalSolidList"/>
    <dgm:cxn modelId="{2B96778C-0FF7-40FB-8C0B-37E86AE0D780}" type="presParOf" srcId="{10BF0F6A-C6E0-442E-8537-29A8A8B317DC}" destId="{9E68A9A5-294E-4B6E-A17D-467847A5DC22}" srcOrd="0" destOrd="0" presId="urn:microsoft.com/office/officeart/2018/2/layout/IconVerticalSolidList"/>
    <dgm:cxn modelId="{1BF2D9D6-A86C-432A-A91D-27CA842D70D5}" type="presParOf" srcId="{9E68A9A5-294E-4B6E-A17D-467847A5DC22}" destId="{3A46450D-1104-4EC8-9AAA-BB606BDB0E75}" srcOrd="0" destOrd="0" presId="urn:microsoft.com/office/officeart/2018/2/layout/IconVerticalSolidList"/>
    <dgm:cxn modelId="{BA8E7A54-CFC5-4D17-840E-737C01AB6FDC}" type="presParOf" srcId="{9E68A9A5-294E-4B6E-A17D-467847A5DC22}" destId="{283A5D7D-3428-41E3-93E8-48185AD8EC1B}" srcOrd="1" destOrd="0" presId="urn:microsoft.com/office/officeart/2018/2/layout/IconVerticalSolidList"/>
    <dgm:cxn modelId="{4E56D07C-AE4B-4B6F-89E0-A3189D071E9D}" type="presParOf" srcId="{9E68A9A5-294E-4B6E-A17D-467847A5DC22}" destId="{4FCDE324-2221-4EF7-9B4F-0FCC4951EECA}" srcOrd="2" destOrd="0" presId="urn:microsoft.com/office/officeart/2018/2/layout/IconVerticalSolidList"/>
    <dgm:cxn modelId="{5A178EDD-08AB-420E-90FB-CCFC0D09AD10}" type="presParOf" srcId="{9E68A9A5-294E-4B6E-A17D-467847A5DC22}" destId="{EEF8E199-6FED-4610-9BDC-B3F86683F5A7}" srcOrd="3" destOrd="0" presId="urn:microsoft.com/office/officeart/2018/2/layout/IconVerticalSolidList"/>
    <dgm:cxn modelId="{8803C6AD-B791-4D77-B217-54FC629EF2F1}" type="presParOf" srcId="{10BF0F6A-C6E0-442E-8537-29A8A8B317DC}" destId="{BFD1A701-EC36-4F35-9EB2-A35DF72DD2D1}" srcOrd="1" destOrd="0" presId="urn:microsoft.com/office/officeart/2018/2/layout/IconVerticalSolidList"/>
    <dgm:cxn modelId="{7A135051-F5D9-4BF2-9616-CFBC81ACB6A8}" type="presParOf" srcId="{10BF0F6A-C6E0-442E-8537-29A8A8B317DC}" destId="{DFCAA558-F787-4343-B3E4-67F00F5C51B6}" srcOrd="2" destOrd="0" presId="urn:microsoft.com/office/officeart/2018/2/layout/IconVerticalSolidList"/>
    <dgm:cxn modelId="{F2A06CA8-9549-4A1F-9B9A-3A56E7EB8104}" type="presParOf" srcId="{DFCAA558-F787-4343-B3E4-67F00F5C51B6}" destId="{0BB504A7-9714-427E-840C-C8DFE63B82B9}" srcOrd="0" destOrd="0" presId="urn:microsoft.com/office/officeart/2018/2/layout/IconVerticalSolidList"/>
    <dgm:cxn modelId="{FB5F58F2-1F68-4C9D-9AFE-2CF971485F54}" type="presParOf" srcId="{DFCAA558-F787-4343-B3E4-67F00F5C51B6}" destId="{0C7EF23A-6C9D-4A85-98DE-BEBE90A04E04}" srcOrd="1" destOrd="0" presId="urn:microsoft.com/office/officeart/2018/2/layout/IconVerticalSolidList"/>
    <dgm:cxn modelId="{892148EA-DBCE-41BA-9162-96F028A8355B}" type="presParOf" srcId="{DFCAA558-F787-4343-B3E4-67F00F5C51B6}" destId="{1CFF2CBF-8413-4F25-91D6-A7FD9E7F8543}" srcOrd="2" destOrd="0" presId="urn:microsoft.com/office/officeart/2018/2/layout/IconVerticalSolidList"/>
    <dgm:cxn modelId="{C0CD4AFC-D3A1-4FC8-A078-D6CFAE494833}" type="presParOf" srcId="{DFCAA558-F787-4343-B3E4-67F00F5C51B6}" destId="{B3F1CE26-FE0E-414F-81CC-9382B0128B2F}" srcOrd="3" destOrd="0" presId="urn:microsoft.com/office/officeart/2018/2/layout/IconVerticalSolidList"/>
    <dgm:cxn modelId="{5284C946-224F-4625-8A13-0CD10F18B88B}" type="presParOf" srcId="{10BF0F6A-C6E0-442E-8537-29A8A8B317DC}" destId="{9C0F40F3-0798-42F8-94B4-13BFF3327923}" srcOrd="3" destOrd="0" presId="urn:microsoft.com/office/officeart/2018/2/layout/IconVerticalSolidList"/>
    <dgm:cxn modelId="{F4866FE3-44F0-417D-82EC-7DD8B97E0B6F}" type="presParOf" srcId="{10BF0F6A-C6E0-442E-8537-29A8A8B317DC}" destId="{136B9FDD-8900-4331-8A58-039D9511727C}" srcOrd="4" destOrd="0" presId="urn:microsoft.com/office/officeart/2018/2/layout/IconVerticalSolidList"/>
    <dgm:cxn modelId="{57DF9080-1DDA-4256-8953-6336573C7863}" type="presParOf" srcId="{136B9FDD-8900-4331-8A58-039D9511727C}" destId="{7A274C84-B51C-4C8B-A75B-D94E7E86BB8D}" srcOrd="0" destOrd="0" presId="urn:microsoft.com/office/officeart/2018/2/layout/IconVerticalSolidList"/>
    <dgm:cxn modelId="{C96EAA89-279A-4607-A775-241526130695}" type="presParOf" srcId="{136B9FDD-8900-4331-8A58-039D9511727C}" destId="{892F146C-CD5E-4776-9F61-9FF14CC8FF6B}" srcOrd="1" destOrd="0" presId="urn:microsoft.com/office/officeart/2018/2/layout/IconVerticalSolidList"/>
    <dgm:cxn modelId="{CE8BB39F-4CBB-4220-A8BE-77155FD61C22}" type="presParOf" srcId="{136B9FDD-8900-4331-8A58-039D9511727C}" destId="{478D242C-6697-4B1E-850A-22D15DB501CD}" srcOrd="2" destOrd="0" presId="urn:microsoft.com/office/officeart/2018/2/layout/IconVerticalSolidList"/>
    <dgm:cxn modelId="{A4983DC5-576A-41D8-AEAA-F8BBA3A73DF8}" type="presParOf" srcId="{136B9FDD-8900-4331-8A58-039D9511727C}" destId="{7AE5D864-0213-4BA5-BC07-E69AB8322C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6450D-1104-4EC8-9AAA-BB606BDB0E75}">
      <dsp:nvSpPr>
        <dsp:cNvPr id="0" name=""/>
        <dsp:cNvSpPr/>
      </dsp:nvSpPr>
      <dsp:spPr>
        <a:xfrm>
          <a:off x="0" y="0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A5D7D-3428-41E3-93E8-48185AD8EC1B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8E199-6FED-4610-9BDC-B3F86683F5A7}">
      <dsp:nvSpPr>
        <dsp:cNvPr id="0" name=""/>
        <dsp:cNvSpPr/>
      </dsp:nvSpPr>
      <dsp:spPr>
        <a:xfrm>
          <a:off x="1213522" y="449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GitHub.com/</a:t>
          </a:r>
          <a:r>
            <a:rPr lang="en-US" sz="2500" kern="1200" dirty="0" err="1"/>
            <a:t>Mdshuey</a:t>
          </a:r>
          <a:endParaRPr lang="en-US" sz="2500" kern="1200" dirty="0"/>
        </a:p>
      </dsp:txBody>
      <dsp:txXfrm>
        <a:off x="1213522" y="449"/>
        <a:ext cx="9816427" cy="1050668"/>
      </dsp:txXfrm>
    </dsp:sp>
    <dsp:sp modelId="{0BB504A7-9714-427E-840C-C8DFE63B82B9}">
      <dsp:nvSpPr>
        <dsp:cNvPr id="0" name=""/>
        <dsp:cNvSpPr/>
      </dsp:nvSpPr>
      <dsp:spPr>
        <a:xfrm>
          <a:off x="0" y="1347595"/>
          <a:ext cx="11029950" cy="10506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EF23A-6C9D-4A85-98DE-BEBE90A04E04}">
      <dsp:nvSpPr>
        <dsp:cNvPr id="0" name=""/>
        <dsp:cNvSpPr/>
      </dsp:nvSpPr>
      <dsp:spPr>
        <a:xfrm>
          <a:off x="317827" y="1550185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1CE26-FE0E-414F-81CC-9382B0128B2F}">
      <dsp:nvSpPr>
        <dsp:cNvPr id="0" name=""/>
        <dsp:cNvSpPr/>
      </dsp:nvSpPr>
      <dsp:spPr>
        <a:xfrm>
          <a:off x="1213522" y="1313784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LinkedIn: Mitchell D. Shuey</a:t>
          </a:r>
        </a:p>
      </dsp:txBody>
      <dsp:txXfrm>
        <a:off x="1213522" y="1313784"/>
        <a:ext cx="9816427" cy="1050668"/>
      </dsp:txXfrm>
    </dsp:sp>
    <dsp:sp modelId="{7A274C84-B51C-4C8B-A75B-D94E7E86BB8D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F146C-CD5E-4776-9F61-9FF14CC8FF6B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5D864-0213-4BA5-BC07-E69AB8322C64}">
      <dsp:nvSpPr>
        <dsp:cNvPr id="0" name=""/>
        <dsp:cNvSpPr/>
      </dsp:nvSpPr>
      <dsp:spPr>
        <a:xfrm>
          <a:off x="1213522" y="2627120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Twitter: @</a:t>
          </a:r>
          <a:r>
            <a:rPr lang="en-US" sz="2500" kern="1200" dirty="0" err="1"/>
            <a:t>MitchellShuey</a:t>
          </a:r>
          <a:endParaRPr lang="en-US" sz="2500" kern="1200" dirty="0"/>
        </a:p>
      </dsp:txBody>
      <dsp:txXfrm>
        <a:off x="1213522" y="2627120"/>
        <a:ext cx="9816427" cy="105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B56-A6F3-47D1-9D61-5CC556A55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 Modeling:</a:t>
            </a:r>
            <a:br>
              <a:rPr lang="en-US" dirty="0"/>
            </a:br>
            <a:r>
              <a:rPr lang="en-US" dirty="0"/>
              <a:t>journalism data collection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51239-8F36-468B-AF2B-C8F822EF3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 Shuey,  2020</a:t>
            </a:r>
          </a:p>
        </p:txBody>
      </p:sp>
      <p:pic>
        <p:nvPicPr>
          <p:cNvPr id="1026" name="Picture 2" descr="Image result for newspaper globe">
            <a:extLst>
              <a:ext uri="{FF2B5EF4-FFF2-40B4-BE49-F238E27FC236}">
                <a16:creationId xmlns:a16="http://schemas.microsoft.com/office/drawing/2014/main" id="{3A9FAA5C-8CC6-45D9-B1C3-12FF5F48F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03" y="3282750"/>
            <a:ext cx="9144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60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7452-2447-481C-A160-9C1430FF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CCC38-C9E8-4704-A1CC-6F74FC38C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08091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744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1844-046D-496B-AB06-FC1071AF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D2BC-3A5B-43CC-84BB-F8C18D5EA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362283" cy="3678303"/>
          </a:xfrm>
        </p:spPr>
        <p:txBody>
          <a:bodyPr/>
          <a:lstStyle/>
          <a:p>
            <a:r>
              <a:rPr lang="en-US" dirty="0"/>
              <a:t>Former internship project</a:t>
            </a:r>
          </a:p>
          <a:p>
            <a:r>
              <a:rPr lang="en-US" dirty="0"/>
              <a:t>E-mail newsletter summarizing relevant news across 7 major English-language sources</a:t>
            </a:r>
          </a:p>
          <a:p>
            <a:r>
              <a:rPr lang="en-US" dirty="0"/>
              <a:t>Originally a limited Excel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C2DAFB-26B7-44BE-98EA-9E7DF63D0248}"/>
              </a:ext>
            </a:extLst>
          </p:cNvPr>
          <p:cNvGrpSpPr/>
          <p:nvPr/>
        </p:nvGrpSpPr>
        <p:grpSpPr>
          <a:xfrm>
            <a:off x="5467350" y="1951896"/>
            <a:ext cx="2857500" cy="3982179"/>
            <a:chOff x="5467350" y="1951896"/>
            <a:chExt cx="2857500" cy="39821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4B8E7A-7F54-49E7-BD03-F31376D77798}"/>
                </a:ext>
              </a:extLst>
            </p:cNvPr>
            <p:cNvSpPr/>
            <p:nvPr/>
          </p:nvSpPr>
          <p:spPr>
            <a:xfrm>
              <a:off x="5467350" y="1951896"/>
              <a:ext cx="2857500" cy="1152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Manual Collection</a:t>
              </a:r>
            </a:p>
            <a:p>
              <a:pPr algn="ctr"/>
              <a:r>
                <a:rPr lang="en-US" dirty="0"/>
                <a:t>(daily)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B52D5D-9A17-42B8-B620-F9A84F1E537D}"/>
                </a:ext>
              </a:extLst>
            </p:cNvPr>
            <p:cNvSpPr/>
            <p:nvPr/>
          </p:nvSpPr>
          <p:spPr>
            <a:xfrm>
              <a:off x="5467350" y="3340361"/>
              <a:ext cx="2857500" cy="1152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Manual Classification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7361EA-4CE4-4D66-89FF-7258C0EA947E}"/>
                </a:ext>
              </a:extLst>
            </p:cNvPr>
            <p:cNvSpPr/>
            <p:nvPr/>
          </p:nvSpPr>
          <p:spPr>
            <a:xfrm>
              <a:off x="5467350" y="4781550"/>
              <a:ext cx="2857500" cy="1152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Few, Select Sources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5F50D1-9A64-44B5-8C45-69CB61F05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4" t="37124" r="30038" b="27140"/>
          <a:stretch/>
        </p:blipFill>
        <p:spPr bwMode="auto">
          <a:xfrm>
            <a:off x="8749554" y="2695801"/>
            <a:ext cx="3182470" cy="245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80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9937-A389-4EA8-B9D9-33647816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recreate? How to expand?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FE3E-0AC4-43D2-A5D1-60CF3EAE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headline pulling</a:t>
            </a:r>
          </a:p>
          <a:p>
            <a:r>
              <a:rPr lang="en-US" dirty="0"/>
              <a:t>Manual classification</a:t>
            </a:r>
          </a:p>
          <a:p>
            <a:r>
              <a:rPr lang="en-US" dirty="0"/>
              <a:t>Sentiment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553F6-6C20-4DE7-AF5B-4C7CE96C2379}"/>
              </a:ext>
            </a:extLst>
          </p:cNvPr>
          <p:cNvSpPr/>
          <p:nvPr/>
        </p:nvSpPr>
        <p:spPr>
          <a:xfrm>
            <a:off x="5457825" y="1962345"/>
            <a:ext cx="28575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Collection</a:t>
            </a:r>
          </a:p>
          <a:p>
            <a:pPr algn="ctr"/>
            <a:r>
              <a:rPr lang="en-US" dirty="0"/>
              <a:t>(daily)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8969CC-27E1-448F-A6E9-A89DE6B8F227}"/>
              </a:ext>
            </a:extLst>
          </p:cNvPr>
          <p:cNvSpPr/>
          <p:nvPr/>
        </p:nvSpPr>
        <p:spPr>
          <a:xfrm>
            <a:off x="5457825" y="3350810"/>
            <a:ext cx="28575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Classification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33941E-D7D7-41AD-89E3-BEA14FEAEFDA}"/>
              </a:ext>
            </a:extLst>
          </p:cNvPr>
          <p:cNvSpPr/>
          <p:nvPr/>
        </p:nvSpPr>
        <p:spPr>
          <a:xfrm>
            <a:off x="5457825" y="4791999"/>
            <a:ext cx="2857500" cy="1152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Few, Select Sources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59AF15F-961B-40EB-BA9A-51CC59EEECA4}"/>
              </a:ext>
            </a:extLst>
          </p:cNvPr>
          <p:cNvSpPr/>
          <p:nvPr/>
        </p:nvSpPr>
        <p:spPr>
          <a:xfrm>
            <a:off x="8401050" y="2952750"/>
            <a:ext cx="685800" cy="1839249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F6080C-95E5-46BA-A2EA-8C011429E4D5}"/>
              </a:ext>
            </a:extLst>
          </p:cNvPr>
          <p:cNvSpPr/>
          <p:nvPr/>
        </p:nvSpPr>
        <p:spPr>
          <a:xfrm>
            <a:off x="9172575" y="1962345"/>
            <a:ext cx="2857500" cy="11525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API Collection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2E168-57C2-4E62-821E-4F98A3395D09}"/>
              </a:ext>
            </a:extLst>
          </p:cNvPr>
          <p:cNvSpPr/>
          <p:nvPr/>
        </p:nvSpPr>
        <p:spPr>
          <a:xfrm>
            <a:off x="9172575" y="3350810"/>
            <a:ext cx="2857500" cy="11525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Classification text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6C8714-F6D1-495C-803D-A061C6D51643}"/>
              </a:ext>
            </a:extLst>
          </p:cNvPr>
          <p:cNvSpPr/>
          <p:nvPr/>
        </p:nvSpPr>
        <p:spPr>
          <a:xfrm>
            <a:off x="9172575" y="4797662"/>
            <a:ext cx="2857500" cy="115252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Any/All Sources!</a:t>
            </a:r>
          </a:p>
        </p:txBody>
      </p:sp>
    </p:spTree>
    <p:extLst>
      <p:ext uri="{BB962C8B-B14F-4D97-AF65-F5344CB8AC3E}">
        <p14:creationId xmlns:p14="http://schemas.microsoft.com/office/powerpoint/2010/main" val="341275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AD12-421C-43AB-B940-46CAAEC4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NEwsapi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7FCF-A387-45F6-81B5-027BB822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C3C56-8C7D-43D8-BC89-422270E16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592801"/>
            <a:ext cx="12192000" cy="58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0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BF1FD-F9DC-42DE-AA50-167ED0E76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69" r="12273" b="1"/>
          <a:stretch/>
        </p:blipFill>
        <p:spPr>
          <a:xfrm>
            <a:off x="0" y="4249053"/>
            <a:ext cx="4578272" cy="26089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6976D5-0916-4CA0-926A-5FC254F0D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06" y="0"/>
            <a:ext cx="7571045" cy="6858000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E4B7F-FBEA-4D2D-A3A2-06847894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707" y="457280"/>
            <a:ext cx="6400367" cy="14313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NEWSAPI R wrapper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BE34E-CB74-4117-9CA4-5E9FD386EB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9" r="-4" b="-4"/>
          <a:stretch/>
        </p:blipFill>
        <p:spPr>
          <a:xfrm>
            <a:off x="58031" y="-920"/>
            <a:ext cx="4560199" cy="424904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13A77A6-9F45-4FCF-921A-EE086155D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0517" y="-460"/>
            <a:ext cx="9144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A30D73-0B22-4FA7-B27B-C5C45FE2F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2560620"/>
            <a:ext cx="4581144" cy="91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7E49-B6A9-451C-8ADF-CAE5301FC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590" y="2194526"/>
            <a:ext cx="6397545" cy="41808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Github.com/</a:t>
            </a:r>
            <a:r>
              <a:rPr lang="en-US" dirty="0" err="1">
                <a:solidFill>
                  <a:srgbClr val="FFFFFF"/>
                </a:solidFill>
              </a:rPr>
              <a:t>MDshuey</a:t>
            </a:r>
            <a:r>
              <a:rPr lang="en-US" dirty="0">
                <a:solidFill>
                  <a:srgbClr val="FFFFFF"/>
                </a:solidFill>
              </a:rPr>
              <a:t>/</a:t>
            </a:r>
            <a:r>
              <a:rPr lang="en-US" dirty="0" err="1">
                <a:solidFill>
                  <a:srgbClr val="FFFFFF"/>
                </a:solidFill>
              </a:rPr>
              <a:t>NewsAPI</a:t>
            </a:r>
            <a:r>
              <a:rPr lang="en-US" dirty="0">
                <a:solidFill>
                  <a:srgbClr val="FFFFFF"/>
                </a:solidFill>
              </a:rPr>
              <a:t> &amp; /</a:t>
            </a:r>
            <a:r>
              <a:rPr lang="en-US" dirty="0" err="1">
                <a:solidFill>
                  <a:srgbClr val="FFFFFF"/>
                </a:solidFill>
              </a:rPr>
              <a:t>newsanchor</a:t>
            </a:r>
            <a:r>
              <a:rPr lang="en-US" dirty="0">
                <a:solidFill>
                  <a:srgbClr val="FFFFFF"/>
                </a:solidFill>
              </a:rPr>
              <a:t> (</a:t>
            </a:r>
            <a:r>
              <a:rPr lang="en-US" dirty="0" err="1">
                <a:solidFill>
                  <a:srgbClr val="FFFFFF"/>
                </a:solidFill>
              </a:rPr>
              <a:t>CorrelAid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Credit to </a:t>
            </a:r>
            <a:r>
              <a:rPr lang="en-US" dirty="0" err="1">
                <a:solidFill>
                  <a:srgbClr val="FFFFFF"/>
                </a:solidFill>
              </a:rPr>
              <a:t>mkearney</a:t>
            </a:r>
            <a:r>
              <a:rPr lang="en-US" dirty="0">
                <a:solidFill>
                  <a:srgbClr val="FFFFFF"/>
                </a:solidFill>
              </a:rPr>
              <a:t> for 1.0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Possible future pull request for 2.0 updates</a:t>
            </a:r>
          </a:p>
          <a:p>
            <a:r>
              <a:rPr lang="en-US" dirty="0">
                <a:solidFill>
                  <a:srgbClr val="FFFFFF"/>
                </a:solidFill>
              </a:rPr>
              <a:t>Using R parameters, creates the HTML API call, and converts from JSON to data frame format</a:t>
            </a:r>
          </a:p>
          <a:p>
            <a:r>
              <a:rPr lang="en-US" i="1" dirty="0" err="1">
                <a:solidFill>
                  <a:srgbClr val="FFFFFF"/>
                </a:solidFill>
              </a:rPr>
              <a:t>daily_recaps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function allows for more efficient pulling (from the last 30 days)</a:t>
            </a:r>
          </a:p>
          <a:p>
            <a:r>
              <a:rPr lang="en-US" dirty="0">
                <a:solidFill>
                  <a:srgbClr val="FFFFFF"/>
                </a:solidFill>
              </a:rPr>
              <a:t>Variables: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Source, author, title, URL, image URL, time published, content (first sentences of article)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 descr="CorrelAid Logo">
            <a:extLst>
              <a:ext uri="{FF2B5EF4-FFF2-40B4-BE49-F238E27FC236}">
                <a16:creationId xmlns:a16="http://schemas.microsoft.com/office/drawing/2014/main" id="{544F15C1-0F9B-451B-9A97-4D2499DA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16" y="153163"/>
            <a:ext cx="2885315" cy="204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523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E14A4-3EC7-4830-AAA2-28C22712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An analysis example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CB6B-E0CC-4A1C-8FD4-03375D4B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74" y="1956446"/>
            <a:ext cx="3033249" cy="3856229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Research question:  What has the FDA been publishing, both online and in the Federal Register?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Collection: Query API using sources = “FDA.gov”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Extract category from full HTML URL into new variable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Plot, calculate, and compare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CE337-E4F7-469A-A326-3B1DE5FC6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522" y="548640"/>
            <a:ext cx="8442313" cy="6068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13780A-A407-49F2-9EC7-167274670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10" y="4696783"/>
            <a:ext cx="2716021" cy="214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2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07470B-D183-4C7E-A3D7-A881C41B5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440" t="-1" r="8967" b="-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2D7DF-022C-4184-AA54-BD4E1490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Lists in lists (having fun with s3)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85901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F8A9-D18F-4E10-9110-6BF8A282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data collection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8084-490A-41E5-A024-D060FB55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TaskScheduleR</a:t>
            </a:r>
            <a:r>
              <a:rPr lang="en-US" dirty="0"/>
              <a:t> (or manually use </a:t>
            </a:r>
            <a:r>
              <a:rPr lang="en-US" dirty="0" err="1"/>
              <a:t>taskschd.msc</a:t>
            </a:r>
            <a:r>
              <a:rPr lang="en-US" dirty="0"/>
              <a:t>)</a:t>
            </a:r>
          </a:p>
          <a:p>
            <a:r>
              <a:rPr lang="en-US" dirty="0"/>
              <a:t>10 politicians </a:t>
            </a:r>
          </a:p>
          <a:p>
            <a:r>
              <a:rPr lang="en-US" dirty="0"/>
              <a:t>Last names only</a:t>
            </a:r>
          </a:p>
          <a:p>
            <a:pPr lvl="1"/>
            <a:r>
              <a:rPr lang="en-US" dirty="0"/>
              <a:t>Assumptions </a:t>
            </a:r>
          </a:p>
          <a:p>
            <a:r>
              <a:rPr lang="en-US" dirty="0"/>
              <a:t>Save previous days’ data in .</a:t>
            </a:r>
            <a:r>
              <a:rPr lang="en-US" dirty="0" err="1"/>
              <a:t>Rdata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Capped at 100 articles per pull, sorted via “popularity” of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86602-12AC-488F-9327-43BDCF1C0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500"/>
          <a:stretch/>
        </p:blipFill>
        <p:spPr>
          <a:xfrm>
            <a:off x="5441260" y="1922079"/>
            <a:ext cx="6171334" cy="16858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177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FB000-B7B1-484B-A13E-C658279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Use cases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2924-19DF-4071-B4B0-EE2F3818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Bag-of-words text analysis (trends/news cycle detection)</a:t>
            </a:r>
          </a:p>
          <a:p>
            <a:pPr lvl="1"/>
            <a:r>
              <a:rPr lang="en-US" dirty="0"/>
              <a:t>Aggregate sentiment scoring</a:t>
            </a:r>
          </a:p>
          <a:p>
            <a:pPr lvl="1"/>
            <a:r>
              <a:rPr lang="en-US" dirty="0"/>
              <a:t>International/multilingual</a:t>
            </a:r>
          </a:p>
          <a:p>
            <a:r>
              <a:rPr lang="en-US" dirty="0"/>
              <a:t>Comparison with external time series data (polls, stock market, </a:t>
            </a:r>
            <a:r>
              <a:rPr lang="en-US" dirty="0" err="1"/>
              <a:t>etc</a:t>
            </a:r>
            <a:r>
              <a:rPr lang="en-US" dirty="0"/>
              <a:t>) and event data (debates)</a:t>
            </a:r>
          </a:p>
          <a:p>
            <a:pPr lvl="1"/>
            <a:endParaRPr lang="en-US" dirty="0"/>
          </a:p>
        </p:txBody>
      </p:sp>
      <p:pic>
        <p:nvPicPr>
          <p:cNvPr id="8" name="Picture 7" descr="A picture containing fence&#10;&#10;Description automatically generated">
            <a:extLst>
              <a:ext uri="{FF2B5EF4-FFF2-40B4-BE49-F238E27FC236}">
                <a16:creationId xmlns:a16="http://schemas.microsoft.com/office/drawing/2014/main" id="{A53FB059-BEC8-4CE6-A531-22B3EC57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368" y="333970"/>
            <a:ext cx="4966782" cy="3065213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C7976298-DC4F-47E9-A5C2-EB77AF90F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348318" cy="334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4D6EF8-1A60-42E9-A556-BEE8A972A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083" y="3577424"/>
            <a:ext cx="4938068" cy="304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51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316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 2</vt:lpstr>
      <vt:lpstr>Dividend</vt:lpstr>
      <vt:lpstr>Media Modeling: journalism data collection and analysis</vt:lpstr>
      <vt:lpstr>Project inception</vt:lpstr>
      <vt:lpstr>How to recreate? How to expand?</vt:lpstr>
      <vt:lpstr>NEwsapi</vt:lpstr>
      <vt:lpstr>NEWSAPI R wrapper</vt:lpstr>
      <vt:lpstr>An analysis example</vt:lpstr>
      <vt:lpstr>Lists in lists (having fun with s3)</vt:lpstr>
      <vt:lpstr>Constructing a data collection methodology</vt:lpstr>
      <vt:lpstr>Use cases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Modeling: journalism data collection and analysis</dc:title>
  <dc:creator>Mitchell Shuey</dc:creator>
  <cp:lastModifiedBy>Mitchell Shuey</cp:lastModifiedBy>
  <cp:revision>1</cp:revision>
  <dcterms:created xsi:type="dcterms:W3CDTF">2020-03-28T02:13:54Z</dcterms:created>
  <dcterms:modified xsi:type="dcterms:W3CDTF">2020-03-28T18:21:57Z</dcterms:modified>
</cp:coreProperties>
</file>