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294" autoAdjust="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232624" y="0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85974" y="686100"/>
            <a:ext cx="8368200" cy="425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Inputs</a:t>
            </a:r>
            <a:r>
              <a:rPr lang="en-GB" sz="1600" dirty="0"/>
              <a:t>: Customer Data collection</a:t>
            </a:r>
          </a:p>
          <a:p>
            <a:pPr marL="114300" indent="0">
              <a:buNone/>
            </a:pPr>
            <a:r>
              <a:rPr lang="en-GB" sz="1600" dirty="0"/>
              <a:t>        </a:t>
            </a:r>
            <a:r>
              <a:rPr lang="en-US" sz="1400" dirty="0"/>
              <a:t>The system starts by gathering important data such as:</a:t>
            </a:r>
          </a:p>
          <a:p>
            <a:pPr lvl="1"/>
            <a:r>
              <a:rPr lang="en-US" dirty="0"/>
              <a:t>Repayment history</a:t>
            </a:r>
          </a:p>
          <a:p>
            <a:pPr lvl="1"/>
            <a:r>
              <a:rPr lang="en-US" dirty="0"/>
              <a:t>Credit score</a:t>
            </a:r>
          </a:p>
          <a:p>
            <a:pPr lvl="1"/>
            <a:r>
              <a:rPr lang="en-US" dirty="0"/>
              <a:t>Income details</a:t>
            </a:r>
          </a:p>
          <a:p>
            <a:pPr lvl="1"/>
            <a:r>
              <a:rPr lang="en-US" dirty="0"/>
              <a:t>Previous customer interactions</a:t>
            </a:r>
          </a:p>
          <a:p>
            <a:pPr marL="114300" indent="0">
              <a:buNone/>
            </a:pPr>
            <a:r>
              <a:rPr lang="en-US" sz="1400" dirty="0"/>
              <a:t>        This input helps the system understand customer behavior and financial risk.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Decision Logic</a:t>
            </a:r>
            <a:r>
              <a:rPr lang="en-GB" sz="1600" dirty="0"/>
              <a:t>: AI risk prediction</a:t>
            </a:r>
          </a:p>
          <a:p>
            <a:pPr marL="114300" indent="0">
              <a:buNone/>
            </a:pPr>
            <a:r>
              <a:rPr lang="en-US" sz="1400" dirty="0"/>
              <a:t>              1)The AI model analyzes the input data.</a:t>
            </a:r>
          </a:p>
          <a:p>
            <a:pPr marL="114300" indent="0">
              <a:buNone/>
            </a:pPr>
            <a:r>
              <a:rPr lang="en-US" sz="1400" dirty="0"/>
              <a:t>               2)It predicts which customers are likely to miss payments.</a:t>
            </a:r>
          </a:p>
          <a:p>
            <a:pPr marL="114300" indent="0">
              <a:buNone/>
            </a:pPr>
            <a:r>
              <a:rPr lang="en-US" sz="1400" dirty="0"/>
              <a:t>               3)Based on this risk, it suggests the best next steps (e.g., reminder or escalation).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Actions</a:t>
            </a:r>
            <a:r>
              <a:rPr lang="en-GB" sz="1600" dirty="0"/>
              <a:t>:</a:t>
            </a:r>
            <a:r>
              <a:rPr lang="en-US" sz="1600" dirty="0"/>
              <a:t> The system sends personalized reminders or repayment plans based on customer risk level.</a:t>
            </a:r>
            <a:br>
              <a:rPr lang="en-US" sz="1600" dirty="0"/>
            </a:br>
            <a:r>
              <a:rPr lang="en-US" sz="1600" dirty="0"/>
              <a:t>Messages are delivered through SMS, email, or app notifications.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Learning</a:t>
            </a:r>
            <a:r>
              <a:rPr lang="en-GB" sz="1600" dirty="0"/>
              <a:t>: </a:t>
            </a:r>
            <a:r>
              <a:rPr lang="en-US" sz="1600" dirty="0"/>
              <a:t>The system monitors customer responses and updates itself.</a:t>
            </a:r>
            <a:br>
              <a:rPr lang="en-US" sz="1600" dirty="0"/>
            </a:br>
            <a:r>
              <a:rPr lang="en-US" sz="1600" dirty="0"/>
              <a:t>This helps improve future decisions and makes the model smarter over time.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8486A-32DE-7A72-8835-9239D730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88" y="168776"/>
            <a:ext cx="8368200" cy="686100"/>
          </a:xfrm>
        </p:spPr>
        <p:txBody>
          <a:bodyPr/>
          <a:lstStyle/>
          <a:p>
            <a:r>
              <a:rPr lang="en-US" dirty="0"/>
              <a:t>SYSTEM WORK-FLOW DIAGRAM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931567-EDB6-9875-3A37-59271225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77" y="832674"/>
            <a:ext cx="5143500" cy="409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dirty="0"/>
              <a:t>Fully Automated Decisions:</a:t>
            </a:r>
          </a:p>
          <a:p>
            <a:pPr marL="114300" indent="0">
              <a:buNone/>
            </a:pPr>
            <a:r>
              <a:rPr lang="en-US" sz="1600" dirty="0"/>
              <a:t>The system can </a:t>
            </a:r>
            <a:r>
              <a:rPr lang="en-US" sz="1600" b="1" dirty="0"/>
              <a:t>automatically send reminder emails</a:t>
            </a:r>
            <a:r>
              <a:rPr lang="en-US" sz="1600" dirty="0"/>
              <a:t>, SMS alerts, or payment                            nudges based on risk level.</a:t>
            </a:r>
          </a:p>
          <a:p>
            <a:pPr marL="114300" indent="0">
              <a:buNone/>
            </a:pPr>
            <a:r>
              <a:rPr lang="en-US" sz="1600" dirty="0"/>
              <a:t>Risk scoring and customer segmentation are handled by the AI </a:t>
            </a:r>
            <a:r>
              <a:rPr lang="en-US" sz="1600" b="1" dirty="0"/>
              <a:t>without human input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endParaRPr lang="en-US" sz="1600" dirty="0"/>
          </a:p>
          <a:p>
            <a:r>
              <a:rPr lang="en-US" b="1" dirty="0"/>
              <a:t> Human-Reviewed Actions:</a:t>
            </a:r>
          </a:p>
          <a:p>
            <a:pPr marL="114300" indent="0">
              <a:buNone/>
            </a:pPr>
            <a:r>
              <a:rPr lang="en-US" sz="1600" dirty="0"/>
              <a:t>For high-risk or sensitive customers, </a:t>
            </a:r>
            <a:r>
              <a:rPr lang="en-US" sz="1600" b="1" dirty="0"/>
              <a:t>humans review the AI’s suggestions</a:t>
            </a:r>
            <a:r>
              <a:rPr lang="en-US" sz="1600" dirty="0"/>
              <a:t>.</a:t>
            </a:r>
          </a:p>
          <a:p>
            <a:pPr marL="114300" indent="0">
              <a:buNone/>
            </a:pPr>
            <a:r>
              <a:rPr lang="en-US" sz="1600" dirty="0"/>
              <a:t>Personalized plans, escalations, or settlements are finalized </a:t>
            </a:r>
            <a:r>
              <a:rPr lang="en-US" sz="1600" b="1" dirty="0"/>
              <a:t>with agent approval</a:t>
            </a:r>
            <a:r>
              <a:rPr lang="en-US" sz="1600" dirty="0"/>
              <a:t>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/>
              <a:t>Fairness Checks</a:t>
            </a:r>
            <a:br>
              <a:rPr lang="en-US" sz="1600" dirty="0"/>
            </a:br>
            <a:r>
              <a:rPr lang="en-US" sz="1600" dirty="0"/>
              <a:t>Ensure the system is free from bias and treats all customer groups equally.</a:t>
            </a:r>
          </a:p>
          <a:p>
            <a:r>
              <a:rPr lang="en-US" sz="1600" dirty="0"/>
              <a:t> </a:t>
            </a:r>
            <a:r>
              <a:rPr lang="en-US" sz="1600" b="1" dirty="0"/>
              <a:t>Explainability</a:t>
            </a:r>
            <a:br>
              <a:rPr lang="en-US" sz="1600" dirty="0"/>
            </a:br>
            <a:r>
              <a:rPr lang="en-US" sz="1600" dirty="0"/>
              <a:t>Make AI decisions simple and easy for users to understand.</a:t>
            </a:r>
          </a:p>
          <a:p>
            <a:r>
              <a:rPr lang="en-US" sz="1600" dirty="0"/>
              <a:t> </a:t>
            </a:r>
            <a:r>
              <a:rPr lang="en-US" sz="1600" b="1" dirty="0"/>
              <a:t>Compliance</a:t>
            </a:r>
            <a:br>
              <a:rPr lang="en-US" sz="1600" dirty="0"/>
            </a:br>
            <a:r>
              <a:rPr lang="en-US" sz="1600" dirty="0"/>
              <a:t>Follow important laws like </a:t>
            </a:r>
            <a:r>
              <a:rPr lang="en-US" sz="1600" b="1" dirty="0"/>
              <a:t>GDPR</a:t>
            </a:r>
            <a:r>
              <a:rPr lang="en-US" sz="1600" dirty="0"/>
              <a:t> and </a:t>
            </a:r>
            <a:r>
              <a:rPr lang="en-US" sz="1600" b="1" dirty="0"/>
              <a:t>ECOA</a:t>
            </a:r>
            <a:r>
              <a:rPr lang="en-US" sz="1600" dirty="0"/>
              <a:t> to protect data and rights.</a:t>
            </a:r>
          </a:p>
          <a:p>
            <a:r>
              <a:rPr lang="en-US" sz="1600" dirty="0"/>
              <a:t> </a:t>
            </a:r>
            <a:r>
              <a:rPr lang="en-US" sz="1600" b="1" dirty="0"/>
              <a:t>Human-in-the-Loop</a:t>
            </a:r>
            <a:br>
              <a:rPr lang="en-US" sz="1600" dirty="0"/>
            </a:br>
            <a:r>
              <a:rPr lang="en-US" sz="1600" dirty="0"/>
              <a:t>Let humans handle sensitive or critical decisions where needed.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b="1" dirty="0"/>
              <a:t>Business KPIs: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 Reduce delinquency by 25% and cut down operational costs.</a:t>
            </a:r>
          </a:p>
          <a:p>
            <a:pPr marL="114300" indent="0">
              <a:buNone/>
            </a:pPr>
            <a:r>
              <a:rPr lang="en-US" sz="1600" dirty="0"/>
              <a:t>      Improve recovery rates and make collection processes scalable.</a:t>
            </a:r>
          </a:p>
          <a:p>
            <a:endParaRPr lang="en-US" sz="1600" dirty="0"/>
          </a:p>
          <a:p>
            <a:pPr marL="114300" indent="0">
              <a:buNone/>
            </a:pPr>
            <a:r>
              <a:rPr lang="en-US" sz="1600" b="1" dirty="0"/>
              <a:t>Customer Outcomes: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 Offer personalized repayment plans that match customer needs.</a:t>
            </a:r>
          </a:p>
          <a:p>
            <a:pPr marL="114300" indent="0">
              <a:buNone/>
            </a:pPr>
            <a:r>
              <a:rPr lang="en-US" sz="1600" dirty="0"/>
              <a:t>    Build trust with fair, transparent, and stress-free experiences.</a:t>
            </a:r>
          </a:p>
          <a:p>
            <a:endParaRPr lang="en-US" sz="1600" dirty="0"/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578</Words>
  <Application>Microsoft Office PowerPoint</Application>
  <PresentationFormat>On-screen Show (16:9)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 Slab</vt:lpstr>
      <vt:lpstr>Roboto</vt:lpstr>
      <vt:lpstr>Marina</vt:lpstr>
      <vt:lpstr>AI-Powered Collections Strategy</vt:lpstr>
      <vt:lpstr>How the System Works</vt:lpstr>
      <vt:lpstr>SYSTEM WORK-FLOW DIAGRAM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mdurgavani99@gmail.com</cp:lastModifiedBy>
  <cp:revision>5</cp:revision>
  <dcterms:modified xsi:type="dcterms:W3CDTF">2025-07-26T05:52:52Z</dcterms:modified>
</cp:coreProperties>
</file>