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62" r:id="rId5"/>
    <p:sldId id="263" r:id="rId6"/>
    <p:sldId id="264" r:id="rId7"/>
    <p:sldId id="259" r:id="rId8"/>
    <p:sldId id="265" r:id="rId9"/>
    <p:sldId id="266" r:id="rId10"/>
    <p:sldId id="267" r:id="rId11"/>
    <p:sldId id="260" r:id="rId12"/>
    <p:sldId id="268" r:id="rId13"/>
    <p:sldId id="269" r:id="rId14"/>
    <p:sldId id="320" r:id="rId15"/>
    <p:sldId id="283" r:id="rId16"/>
    <p:sldId id="261" r:id="rId17"/>
    <p:sldId id="313" r:id="rId18"/>
    <p:sldId id="285" r:id="rId19"/>
    <p:sldId id="316" r:id="rId20"/>
    <p:sldId id="317" r:id="rId21"/>
    <p:sldId id="271" r:id="rId22"/>
    <p:sldId id="318" r:id="rId23"/>
    <p:sldId id="286" r:id="rId24"/>
    <p:sldId id="281" r:id="rId25"/>
    <p:sldId id="302" r:id="rId26"/>
    <p:sldId id="288" r:id="rId27"/>
    <p:sldId id="319" r:id="rId28"/>
    <p:sldId id="346" r:id="rId29"/>
    <p:sldId id="301" r:id="rId30"/>
    <p:sldId id="314" r:id="rId31"/>
    <p:sldId id="315" r:id="rId32"/>
    <p:sldId id="290" r:id="rId33"/>
    <p:sldId id="292" r:id="rId34"/>
    <p:sldId id="282" r:id="rId35"/>
    <p:sldId id="291" r:id="rId36"/>
    <p:sldId id="298" r:id="rId37"/>
    <p:sldId id="275" r:id="rId38"/>
    <p:sldId id="293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4B8"/>
    <a:srgbClr val="15B1B8"/>
    <a:srgbClr val="24B0D2"/>
    <a:srgbClr val="067ABA"/>
    <a:srgbClr val="DDE9E8"/>
    <a:srgbClr val="DFE4E9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9612" autoAdjust="0"/>
  </p:normalViewPr>
  <p:slideViewPr>
    <p:cSldViewPr snapToGrid="0" snapToObjects="1">
      <p:cViewPr varScale="1">
        <p:scale>
          <a:sx n="77" d="100"/>
          <a:sy n="77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F912-D16B-4D62-9FCB-4B859A060116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219-AFB3-4262-B118-BD901D2AE2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标签传播算法是基于图的半监督学习方法，基本思路是利用样本间的关系，从已标记的节点的标签信息来预测未标记的节点的标签信息。</a:t>
            </a:r>
            <a:endParaRPr lang="en-US" altLang="zh-CN" dirty="0"/>
          </a:p>
          <a:p>
            <a:r>
              <a:rPr lang="zh-CN" altLang="en-US" dirty="0"/>
              <a:t>每个节点标签按权重传播给相邻节点，在节点传播的每一步，每个节点根据相邻节点的标签来更新自己的标签，与该节点关联度越大，其相邻节点对其标注的影响权值越大。</a:t>
            </a:r>
            <a:endParaRPr lang="en-US" altLang="zh-CN" dirty="0"/>
          </a:p>
          <a:p>
            <a:r>
              <a:rPr lang="zh-CN" altLang="en-US" dirty="0"/>
              <a:t>在标签传播过程中，保持已标记的数据的标签不变，使其将标签传给未标注的数据。</a:t>
            </a:r>
            <a:endParaRPr lang="en-US" altLang="zh-CN" dirty="0"/>
          </a:p>
          <a:p>
            <a:r>
              <a:rPr lang="zh-CN" altLang="en-US" dirty="0"/>
              <a:t>最终当迭代结束时，节点的概率分布趋于稳定，可以划分到某一类中。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11A219-AFB3-4262-B118-BD901D2AE21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/>
          <p:cNvSpPr/>
          <p:nvPr userDrawn="1"/>
        </p:nvSpPr>
        <p:spPr>
          <a:xfrm>
            <a:off x="3348317" y="564775"/>
            <a:ext cx="5701553" cy="874059"/>
          </a:xfrm>
          <a:custGeom>
            <a:avLst/>
            <a:gdLst>
              <a:gd name="connsiteX0" fmla="*/ 174812 w 5701553"/>
              <a:gd name="connsiteY0" fmla="*/ 26894 h 874059"/>
              <a:gd name="connsiteX1" fmla="*/ 0 w 5701553"/>
              <a:gd name="connsiteY1" fmla="*/ 874059 h 874059"/>
              <a:gd name="connsiteX2" fmla="*/ 5499847 w 5701553"/>
              <a:gd name="connsiteY2" fmla="*/ 632012 h 874059"/>
              <a:gd name="connsiteX3" fmla="*/ 5701553 w 5701553"/>
              <a:gd name="connsiteY3" fmla="*/ 0 h 874059"/>
              <a:gd name="connsiteX4" fmla="*/ 174812 w 5701553"/>
              <a:gd name="connsiteY4" fmla="*/ 26894 h 8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553" h="874059">
                <a:moveTo>
                  <a:pt x="174812" y="26894"/>
                </a:moveTo>
                <a:lnTo>
                  <a:pt x="0" y="874059"/>
                </a:lnTo>
                <a:lnTo>
                  <a:pt x="5499847" y="632012"/>
                </a:lnTo>
                <a:lnTo>
                  <a:pt x="5701553" y="0"/>
                </a:lnTo>
                <a:lnTo>
                  <a:pt x="174812" y="26894"/>
                </a:lnTo>
                <a:close/>
              </a:path>
            </a:pathLst>
          </a:custGeom>
          <a:ln>
            <a:noFill/>
          </a:ln>
          <a:effectLst>
            <a:outerShdw blurRad="50800" dist="762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B307-9BCE-BD47-AE9A-1735D46089A6}" type="datetimeFigureOut">
              <a:rPr kumimoji="1" lang="zh-CN" altLang="en-US" smtClean="0"/>
              <a:t>2020/7/20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9004-2088-C743-9020-07753CBF1D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52842" y="1567759"/>
            <a:ext cx="60858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MapReduce</a:t>
            </a:r>
            <a:r>
              <a:rPr kumimoji="1" lang="zh-CN" altLang="en-US" sz="4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课程设计</a:t>
            </a:r>
          </a:p>
          <a:p>
            <a:pPr algn="ctr"/>
            <a:r>
              <a:rPr kumimoji="1" lang="zh-CN" altLang="en-US" sz="48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金庸的江湖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80675" y="3240944"/>
            <a:ext cx="183070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39</a:t>
            </a:r>
          </a:p>
          <a:p>
            <a:pPr algn="ctr"/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</a:p>
          <a:p>
            <a:pPr algn="ctr"/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71030" y="5437505"/>
            <a:ext cx="2167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171860662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山越</a:t>
            </a:r>
          </a:p>
          <a:p>
            <a:pPr algn="l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171860664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谢鹏飞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83700" y="5437505"/>
            <a:ext cx="2320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171860663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马少聪</a:t>
            </a:r>
          </a:p>
          <a:p>
            <a:pPr algn="l"/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171860681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冯旭晨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  <p:bldP spid="11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7947" y="677321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人物同现统计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1885" y="2221865"/>
            <a:ext cx="2348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结果部分截图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10" y="2981325"/>
            <a:ext cx="1973580" cy="282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3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6110" y="4229735"/>
            <a:ext cx="552132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人物关系图构建与特征归一化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3347" y="668431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人物关系图构建与特征归一化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0005" y="2356485"/>
            <a:ext cx="2994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&lt;狄云，戚芳&gt; 1 </a:t>
            </a:r>
          </a:p>
          <a:p>
            <a:r>
              <a:rPr lang="zh-CN" altLang="en-US"/>
              <a:t>&lt;狄云，戚长发&gt; 1 </a:t>
            </a:r>
          </a:p>
          <a:p>
            <a:r>
              <a:rPr lang="zh-CN" altLang="en-US"/>
              <a:t>&lt;狄云，卜垣&gt; 1 </a:t>
            </a:r>
          </a:p>
          <a:p>
            <a:r>
              <a:rPr lang="zh-CN" altLang="en-US"/>
              <a:t>&lt;戚芳，狄云 &gt; 1 </a:t>
            </a:r>
          </a:p>
          <a:p>
            <a:r>
              <a:rPr lang="zh-CN" altLang="en-US"/>
              <a:t>&lt;戚芳，戚长发 &gt; 1 </a:t>
            </a:r>
          </a:p>
          <a:p>
            <a:r>
              <a:rPr lang="zh-CN" altLang="en-US"/>
              <a:t>&lt;戚芳，卜垣 &gt; 2 </a:t>
            </a:r>
          </a:p>
          <a:p>
            <a:r>
              <a:rPr lang="zh-CN" altLang="en-US"/>
              <a:t>&lt;戚长发，狄云 &gt; 1 </a:t>
            </a:r>
          </a:p>
          <a:p>
            <a:r>
              <a:rPr lang="zh-CN" altLang="en-US"/>
              <a:t>&lt;戚长发，戚芳 &gt; 1 </a:t>
            </a:r>
          </a:p>
          <a:p>
            <a:r>
              <a:rPr lang="zh-CN" altLang="en-US"/>
              <a:t>&lt;戚长发，卜垣 &gt; 1 </a:t>
            </a:r>
          </a:p>
          <a:p>
            <a:r>
              <a:rPr lang="zh-CN" altLang="en-US"/>
              <a:t>&lt;卜垣，狄云&gt; 1 </a:t>
            </a:r>
          </a:p>
          <a:p>
            <a:r>
              <a:rPr lang="zh-CN" altLang="en-US"/>
              <a:t>&lt;卜垣，戚芳&gt; 2 </a:t>
            </a:r>
          </a:p>
          <a:p>
            <a:r>
              <a:rPr lang="zh-CN" altLang="en-US"/>
              <a:t>&lt;卜垣，戚长发&gt; 1</a:t>
            </a:r>
          </a:p>
        </p:txBody>
      </p:sp>
      <p:sp>
        <p:nvSpPr>
          <p:cNvPr id="4" name="右箭头 3"/>
          <p:cNvSpPr/>
          <p:nvPr/>
        </p:nvSpPr>
        <p:spPr>
          <a:xfrm>
            <a:off x="3693160" y="3818255"/>
            <a:ext cx="1708150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09285" y="3408045"/>
            <a:ext cx="59994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狄云 [戚芳,0.33333|戚长发，0.333333|卜垣 0.333333]</a:t>
            </a:r>
          </a:p>
          <a:p>
            <a:r>
              <a:rPr lang="zh-CN" altLang="en-US"/>
              <a:t>戚芳 [狄云,0.25 |戚长发，0.25|卜垣 0.5]</a:t>
            </a:r>
          </a:p>
          <a:p>
            <a:r>
              <a:rPr lang="zh-CN" altLang="en-US"/>
              <a:t>戚长发 [狄云,0.33333|戚芳，0.333333|卜垣 0.333333]</a:t>
            </a:r>
          </a:p>
          <a:p>
            <a:r>
              <a:rPr lang="zh-CN" altLang="en-US"/>
              <a:t>卜垣 [狄云 0.25|戚芳,0.5|戚长发，0.25]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522" y="677321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人物关系图构建与特征归一化</a:t>
            </a: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93590" y="2138045"/>
            <a:ext cx="3011170" cy="1606550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5175250" y="1739265"/>
            <a:ext cx="1840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文件列表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885" y="4902835"/>
            <a:ext cx="5402580" cy="495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23205" y="4356735"/>
            <a:ext cx="1544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6522" y="677321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人物关系图构建与特征归一化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863090" y="1948815"/>
            <a:ext cx="18205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Partitioner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7825740" y="1948815"/>
            <a:ext cx="1584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Reducer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0" y="2698750"/>
            <a:ext cx="6316980" cy="3688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5" y="2698750"/>
            <a:ext cx="4709160" cy="563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" y="4356100"/>
            <a:ext cx="3276600" cy="1005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69745" y="3737610"/>
            <a:ext cx="20059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Comparator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93347" y="695101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人物关系图构建与特征归一化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1885" y="2221865"/>
            <a:ext cx="2348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结果部分截图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15" y="2994025"/>
            <a:ext cx="7330440" cy="258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15B1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4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73680" y="4265930"/>
            <a:ext cx="630491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基于人物关系图的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1432" y="659541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4" name="右箭头 3"/>
          <p:cNvSpPr/>
          <p:nvPr/>
        </p:nvSpPr>
        <p:spPr>
          <a:xfrm rot="5400000">
            <a:off x="5751830" y="2861310"/>
            <a:ext cx="6889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4055" y="1449705"/>
            <a:ext cx="59994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狄云 [戚芳,0.33333|戚长发，0.333333|卜垣 0.333333]</a:t>
            </a:r>
          </a:p>
          <a:p>
            <a:r>
              <a:rPr lang="zh-CN" altLang="en-US"/>
              <a:t>戚芳 [狄云,0.25 |戚长发，0.25|卜垣 0.5]</a:t>
            </a:r>
          </a:p>
          <a:p>
            <a:r>
              <a:rPr lang="zh-CN" altLang="en-US"/>
              <a:t>戚长发 [狄云,0.33333|戚芳，0.333333|卜垣 0.333333]</a:t>
            </a:r>
          </a:p>
          <a:p>
            <a:r>
              <a:rPr lang="zh-CN" altLang="en-US"/>
              <a:t>卜垣 [狄云 0.25|戚芳,0.5|戚长发，0.25]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4055" y="3338195"/>
            <a:ext cx="59994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狄云 </a:t>
            </a:r>
            <a:r>
              <a:rPr lang="en-US" altLang="zh-CN"/>
              <a:t>100#</a:t>
            </a:r>
            <a:r>
              <a:rPr lang="zh-CN" altLang="en-US"/>
              <a:t>[戚芳,0.33333|戚长发，0.333333|卜垣 0.333333]</a:t>
            </a:r>
          </a:p>
          <a:p>
            <a:r>
              <a:rPr lang="zh-CN" altLang="en-US"/>
              <a:t>戚芳 </a:t>
            </a:r>
            <a:r>
              <a:rPr lang="en-US" altLang="zh-CN"/>
              <a:t>100#</a:t>
            </a:r>
            <a:r>
              <a:rPr lang="zh-CN" altLang="en-US"/>
              <a:t>[狄云,0.25 |戚长发，0.25|卜垣 0.5]</a:t>
            </a:r>
          </a:p>
          <a:p>
            <a:r>
              <a:rPr lang="zh-CN" altLang="en-US"/>
              <a:t>戚长发 </a:t>
            </a:r>
            <a:r>
              <a:rPr lang="en-US" altLang="zh-CN"/>
              <a:t>100#</a:t>
            </a:r>
            <a:r>
              <a:rPr lang="zh-CN" altLang="en-US"/>
              <a:t>[狄云,0.33333|戚芳，0.333333|卜垣 0.333333]</a:t>
            </a:r>
          </a:p>
          <a:p>
            <a:r>
              <a:rPr lang="zh-CN" altLang="en-US"/>
              <a:t>卜垣 </a:t>
            </a:r>
            <a:r>
              <a:rPr lang="en-US" altLang="zh-CN"/>
              <a:t>100#</a:t>
            </a:r>
            <a:r>
              <a:rPr lang="zh-CN" altLang="en-US"/>
              <a:t>[狄云 0.25|戚芳,0.5|戚长发，0.25]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5751830" y="4749800"/>
            <a:ext cx="6889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49445" y="5386705"/>
            <a:ext cx="3569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300 </a:t>
            </a:r>
            <a:r>
              <a:rPr lang="zh-CN" altLang="en-US"/>
              <a:t>戚长发</a:t>
            </a:r>
          </a:p>
          <a:p>
            <a:pPr algn="ctr"/>
            <a:r>
              <a:rPr lang="en-US" altLang="zh-CN"/>
              <a:t>200 </a:t>
            </a:r>
            <a:r>
              <a:rPr lang="zh-CN" altLang="en-US"/>
              <a:t>狄云</a:t>
            </a:r>
          </a:p>
          <a:p>
            <a:pPr algn="ctr"/>
            <a:r>
              <a:rPr lang="en-US" altLang="zh-CN"/>
              <a:t>100 </a:t>
            </a:r>
            <a:r>
              <a:rPr lang="zh-CN" altLang="en-US"/>
              <a:t>戚芳</a:t>
            </a:r>
          </a:p>
          <a:p>
            <a:pPr algn="ctr"/>
            <a:r>
              <a:rPr lang="en-US" altLang="zh-CN"/>
              <a:t>50 </a:t>
            </a:r>
            <a:r>
              <a:rPr lang="zh-CN" altLang="en-US"/>
              <a:t>卜垣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1220" y="4697095"/>
            <a:ext cx="1283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多次循环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92850" y="4697730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从大到小排序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92850" y="280924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设置初始值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3002" y="704626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863090" y="1948815"/>
            <a:ext cx="1840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文件列表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666740" y="2388235"/>
            <a:ext cx="580580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GraphBuilder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建立人物名字之间的链接网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PageRanklter 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迭代计算各名字的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值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PageRankViewer </a:t>
            </a: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按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值从大到小排序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2494280"/>
            <a:ext cx="2954020" cy="2464435"/>
          </a:xfrm>
          <a:prstGeom prst="rect">
            <a:avLst/>
          </a:prstGeom>
        </p:spPr>
      </p:pic>
      <p:grpSp>
        <p:nvGrpSpPr>
          <p:cNvPr id="118" name="组合 117"/>
          <p:cNvGrpSpPr/>
          <p:nvPr/>
        </p:nvGrpSpPr>
        <p:grpSpPr>
          <a:xfrm>
            <a:off x="439420" y="5261610"/>
            <a:ext cx="4559300" cy="1137920"/>
            <a:chOff x="692" y="7343"/>
            <a:chExt cx="7910" cy="2236"/>
          </a:xfrm>
        </p:grpSpPr>
        <p:sp>
          <p:nvSpPr>
            <p:cNvPr id="116" name="云形标注 115"/>
            <p:cNvSpPr/>
            <p:nvPr/>
          </p:nvSpPr>
          <p:spPr>
            <a:xfrm>
              <a:off x="692" y="7343"/>
              <a:ext cx="7910" cy="2236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178" y="8017"/>
              <a:ext cx="6939" cy="1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GraphBuilder</a:t>
              </a:r>
              <a:r>
                <a:rPr lang="zh-CN" altLang="en-US"/>
                <a:t>中设</a:t>
              </a:r>
              <a:r>
                <a:rPr lang="en-US" altLang="zh-CN"/>
                <a:t>reducer</a:t>
              </a:r>
              <a:r>
                <a:rPr lang="zh-CN" altLang="en-US"/>
                <a:t>为</a:t>
              </a:r>
              <a:r>
                <a:rPr lang="en-US" altLang="zh-CN"/>
                <a:t>0</a:t>
              </a:r>
              <a:r>
                <a:rPr lang="zh-CN" altLang="en-US"/>
                <a:t>有优化作用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3002" y="704626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557395" y="1924685"/>
            <a:ext cx="30778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GraphBuilder_Mapper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4187190"/>
            <a:ext cx="8331835" cy="925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820" y="2857500"/>
            <a:ext cx="4403725" cy="68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" name="组合 11"/>
          <p:cNvGrpSpPr/>
          <p:nvPr/>
        </p:nvGrpSpPr>
        <p:grpSpPr bwMode="auto">
          <a:xfrm>
            <a:off x="271254" y="514442"/>
            <a:ext cx="3523380" cy="735625"/>
            <a:chOff x="3886200" y="188686"/>
            <a:chExt cx="4699000" cy="979713"/>
          </a:xfrm>
        </p:grpSpPr>
        <p:sp>
          <p:nvSpPr>
            <p:cNvPr id="14" name="任意多边形 18"/>
            <p:cNvSpPr/>
            <p:nvPr/>
          </p:nvSpPr>
          <p:spPr>
            <a:xfrm>
              <a:off x="3886200" y="188686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" name="任意多边形 20"/>
            <p:cNvSpPr/>
            <p:nvPr/>
          </p:nvSpPr>
          <p:spPr>
            <a:xfrm>
              <a:off x="4089400" y="283804"/>
              <a:ext cx="4495800" cy="884595"/>
            </a:xfrm>
            <a:custGeom>
              <a:avLst/>
              <a:gdLst>
                <a:gd name="connsiteX0" fmla="*/ 0 w 4495800"/>
                <a:gd name="connsiteY0" fmla="*/ 285750 h 1981200"/>
                <a:gd name="connsiteX1" fmla="*/ 419100 w 4495800"/>
                <a:gd name="connsiteY1" fmla="*/ 1866900 h 1981200"/>
                <a:gd name="connsiteX2" fmla="*/ 4114800 w 4495800"/>
                <a:gd name="connsiteY2" fmla="*/ 1981200 h 1981200"/>
                <a:gd name="connsiteX3" fmla="*/ 4495800 w 4495800"/>
                <a:gd name="connsiteY3" fmla="*/ 0 h 1981200"/>
                <a:gd name="connsiteX4" fmla="*/ 0 w 4495800"/>
                <a:gd name="connsiteY4" fmla="*/ 28575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1981200">
                  <a:moveTo>
                    <a:pt x="0" y="285750"/>
                  </a:moveTo>
                  <a:lnTo>
                    <a:pt x="419100" y="1866900"/>
                  </a:lnTo>
                  <a:lnTo>
                    <a:pt x="4114800" y="1981200"/>
                  </a:lnTo>
                  <a:lnTo>
                    <a:pt x="4495800" y="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300" dirty="0"/>
                <a:t>实验完成情况</a:t>
              </a:r>
            </a:p>
          </p:txBody>
        </p:sp>
      </p:grpSp>
      <p:sp>
        <p:nvSpPr>
          <p:cNvPr id="6" name="椭圆 5"/>
          <p:cNvSpPr/>
          <p:nvPr/>
        </p:nvSpPr>
        <p:spPr>
          <a:xfrm>
            <a:off x="1459230" y="1720850"/>
            <a:ext cx="995680" cy="9696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15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endParaRPr lang="zh-CN" alt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59073" y="3066854"/>
            <a:ext cx="997200" cy="968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2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58012" y="4412247"/>
            <a:ext cx="997200" cy="968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3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05555" y="1721924"/>
            <a:ext cx="997200" cy="9684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4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78696" y="3398115"/>
            <a:ext cx="2444111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/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人物同现统计</a:t>
            </a:r>
          </a:p>
        </p:txBody>
      </p:sp>
      <p:sp>
        <p:nvSpPr>
          <p:cNvPr id="18" name="矩形 17"/>
          <p:cNvSpPr/>
          <p:nvPr/>
        </p:nvSpPr>
        <p:spPr>
          <a:xfrm>
            <a:off x="2778968" y="2021491"/>
            <a:ext cx="2444111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l"/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</a:p>
        </p:txBody>
      </p:sp>
      <p:sp>
        <p:nvSpPr>
          <p:cNvPr id="20" name="矩形 19"/>
          <p:cNvSpPr/>
          <p:nvPr/>
        </p:nvSpPr>
        <p:spPr>
          <a:xfrm>
            <a:off x="2778760" y="4742815"/>
            <a:ext cx="3380740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人物关系图构建与特征归一化</a:t>
            </a:r>
          </a:p>
        </p:txBody>
      </p:sp>
      <p:sp>
        <p:nvSpPr>
          <p:cNvPr id="22" name="矩形 21"/>
          <p:cNvSpPr/>
          <p:nvPr/>
        </p:nvSpPr>
        <p:spPr>
          <a:xfrm>
            <a:off x="8133715" y="2021205"/>
            <a:ext cx="3872865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基于人物关系图的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</a:p>
        </p:txBody>
      </p:sp>
      <p:sp>
        <p:nvSpPr>
          <p:cNvPr id="2" name="椭圆 1"/>
          <p:cNvSpPr/>
          <p:nvPr/>
        </p:nvSpPr>
        <p:spPr>
          <a:xfrm>
            <a:off x="6805138" y="3066854"/>
            <a:ext cx="997200" cy="968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5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3715" y="3397885"/>
            <a:ext cx="3872865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在人物关系图上的标签传播</a:t>
            </a:r>
          </a:p>
        </p:txBody>
      </p:sp>
      <p:sp>
        <p:nvSpPr>
          <p:cNvPr id="21" name="椭圆 20"/>
          <p:cNvSpPr/>
          <p:nvPr/>
        </p:nvSpPr>
        <p:spPr>
          <a:xfrm>
            <a:off x="6805347" y="4412247"/>
            <a:ext cx="997200" cy="968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lvl="0" algn="ctr"/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5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zh-CN" altLang="en-US" sz="15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33715" y="4742180"/>
            <a:ext cx="3872865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分析结果整理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6" grpId="0"/>
      <p:bldP spid="18" grpId="0"/>
      <p:bldP spid="20" grpId="0"/>
      <p:bldP spid="22" grpId="0"/>
      <p:bldP spid="2" grpId="0" bldLvl="0" animBg="1"/>
      <p:bldP spid="3" grpId="0"/>
      <p:bldP spid="21" grpId="0" bldLvl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3002" y="704626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492250" y="1760855"/>
            <a:ext cx="30803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PageRanklter_Mapper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" y="2359660"/>
            <a:ext cx="5520690" cy="38722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145" y="3707765"/>
            <a:ext cx="5669280" cy="777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290" y="5182235"/>
            <a:ext cx="4381500" cy="1165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96480" y="3308985"/>
            <a:ext cx="3355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PageRanklter_Partitioner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03135" y="4783455"/>
            <a:ext cx="3541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PageRanklter_Comparator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5780" y="1760855"/>
            <a:ext cx="43980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中的基本结构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PageRankBean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20" y="2159635"/>
            <a:ext cx="2790190" cy="977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2367" y="695101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7230745" y="1833245"/>
            <a:ext cx="370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公式比较</a:t>
            </a:r>
          </a:p>
        </p:txBody>
      </p:sp>
      <p:graphicFrame>
        <p:nvGraphicFramePr>
          <p:cNvPr id="74" name="对象 7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95490" y="2745105"/>
          <a:ext cx="39725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4" imgW="2501900" imgH="431800" progId="Equation.KSEE3">
                  <p:embed/>
                </p:oleObj>
              </mc:Choice>
              <mc:Fallback>
                <p:oleObj r:id="rId4" imgW="2501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5490" y="2745105"/>
                        <a:ext cx="397256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7231380" y="3756025"/>
            <a:ext cx="3702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VS</a:t>
            </a:r>
          </a:p>
        </p:txBody>
      </p:sp>
      <p:graphicFrame>
        <p:nvGraphicFramePr>
          <p:cNvPr id="76" name="对象 7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01778" y="4488815"/>
          <a:ext cx="496125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6" imgW="3124200" imgH="431800" progId="Equation.KSEE3">
                  <p:embed/>
                </p:oleObj>
              </mc:Choice>
              <mc:Fallback>
                <p:oleObj r:id="rId6" imgW="3124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1778" y="4488815"/>
                        <a:ext cx="496125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505" y="2489835"/>
            <a:ext cx="4590415" cy="4039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1460" y="1833245"/>
            <a:ext cx="3120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PageRanklter_Reducer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73002" y="704626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4363720" y="3666490"/>
            <a:ext cx="346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PageRankViewer_Mapper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4179570"/>
            <a:ext cx="9888855" cy="721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47745" y="1760220"/>
            <a:ext cx="50965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DecFloatWritable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通过重载实现从大到小输出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70" y="2286000"/>
            <a:ext cx="6624320" cy="683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29847" y="695101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1885" y="2221865"/>
            <a:ext cx="2348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结果部分截图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3054985"/>
            <a:ext cx="2011680" cy="3037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825" y="3021330"/>
            <a:ext cx="1461135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067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5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75025" y="4284345"/>
            <a:ext cx="510286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在人物关系图上的标签传播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8621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8974"/>
          <a:stretch>
            <a:fillRect/>
          </a:stretch>
        </p:blipFill>
        <p:spPr>
          <a:xfrm>
            <a:off x="1657985" y="1513205"/>
            <a:ext cx="9052560" cy="2164080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1099A3-5433-4E00-8EC7-AD5CB0A705B7}"/>
              </a:ext>
            </a:extLst>
          </p:cNvPr>
          <p:cNvGrpSpPr/>
          <p:nvPr/>
        </p:nvGrpSpPr>
        <p:grpSpPr>
          <a:xfrm>
            <a:off x="3071495" y="3677285"/>
            <a:ext cx="5492115" cy="2824480"/>
            <a:chOff x="1210" y="5759"/>
            <a:chExt cx="8649" cy="444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33D88A4-46EB-4737-84B8-3B5581B4F582}"/>
                </a:ext>
              </a:extLst>
            </p:cNvPr>
            <p:cNvSpPr/>
            <p:nvPr/>
          </p:nvSpPr>
          <p:spPr>
            <a:xfrm>
              <a:off x="5744" y="9185"/>
              <a:ext cx="352" cy="33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ED047C2-915D-4154-A6E4-3C9451B12147}"/>
                </a:ext>
              </a:extLst>
            </p:cNvPr>
            <p:cNvCxnSpPr>
              <a:stCxn id="48" idx="5"/>
              <a:endCxn id="29" idx="1"/>
            </p:cNvCxnSpPr>
            <p:nvPr/>
          </p:nvCxnSpPr>
          <p:spPr>
            <a:xfrm>
              <a:off x="3203" y="7430"/>
              <a:ext cx="2593" cy="18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5F02F6C-343C-48FC-A498-EA351EFC8A54}"/>
                </a:ext>
              </a:extLst>
            </p:cNvPr>
            <p:cNvCxnSpPr>
              <a:stCxn id="45" idx="4"/>
              <a:endCxn id="29" idx="0"/>
            </p:cNvCxnSpPr>
            <p:nvPr/>
          </p:nvCxnSpPr>
          <p:spPr>
            <a:xfrm>
              <a:off x="4740" y="7479"/>
              <a:ext cx="1180" cy="170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3716AE6-547E-4171-8B55-00CB6759BEE4}"/>
                </a:ext>
              </a:extLst>
            </p:cNvPr>
            <p:cNvCxnSpPr>
              <a:stCxn id="42" idx="3"/>
              <a:endCxn id="29" idx="7"/>
            </p:cNvCxnSpPr>
            <p:nvPr/>
          </p:nvCxnSpPr>
          <p:spPr>
            <a:xfrm flipH="1">
              <a:off x="6044" y="7430"/>
              <a:ext cx="1835" cy="18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30B5A41-B2D3-4FC2-9338-D9B97A3ED285}"/>
                </a:ext>
              </a:extLst>
            </p:cNvPr>
            <p:cNvSpPr txBox="1"/>
            <p:nvPr/>
          </p:nvSpPr>
          <p:spPr>
            <a:xfrm>
              <a:off x="3813" y="839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0760102-C8E7-457F-BFEC-F3D85156CA8B}"/>
                </a:ext>
              </a:extLst>
            </p:cNvPr>
            <p:cNvSpPr txBox="1"/>
            <p:nvPr/>
          </p:nvSpPr>
          <p:spPr>
            <a:xfrm>
              <a:off x="5169" y="781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9F7B676-0045-40DF-A90E-CFE9433219AD}"/>
                </a:ext>
              </a:extLst>
            </p:cNvPr>
            <p:cNvSpPr txBox="1"/>
            <p:nvPr/>
          </p:nvSpPr>
          <p:spPr>
            <a:xfrm>
              <a:off x="6877" y="8399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w</a:t>
              </a:r>
              <a:r>
                <a:rPr lang="en-US" altLang="zh-CN" baseline="-25000"/>
                <a:t>k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6040841-AEA0-41D0-AB41-C873752131D1}"/>
                </a:ext>
              </a:extLst>
            </p:cNvPr>
            <p:cNvGrpSpPr/>
            <p:nvPr/>
          </p:nvGrpSpPr>
          <p:grpSpPr>
            <a:xfrm>
              <a:off x="1210" y="6367"/>
              <a:ext cx="2244" cy="1163"/>
              <a:chOff x="-116" y="6340"/>
              <a:chExt cx="2244" cy="1163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9D8BE0B-EBB6-4F91-8A3F-E62FB514A2DC}"/>
                  </a:ext>
                </a:extLst>
              </p:cNvPr>
              <p:cNvSpPr/>
              <p:nvPr/>
            </p:nvSpPr>
            <p:spPr>
              <a:xfrm>
                <a:off x="1577" y="7116"/>
                <a:ext cx="352" cy="33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612F962-963E-46BB-8D42-F822EF2FEEB3}"/>
                  </a:ext>
                </a:extLst>
              </p:cNvPr>
              <p:cNvSpPr txBox="1"/>
              <p:nvPr/>
            </p:nvSpPr>
            <p:spPr>
              <a:xfrm>
                <a:off x="-116" y="6340"/>
                <a:ext cx="1567" cy="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label1: 0.1</a:t>
                </a:r>
              </a:p>
              <a:p>
                <a:pPr algn="ctr"/>
                <a:r>
                  <a:rPr lang="en-US" altLang="zh-CN" sz="1400" dirty="0"/>
                  <a:t>label2: 0.3</a:t>
                </a:r>
              </a:p>
              <a:p>
                <a:pPr algn="ctr"/>
                <a:r>
                  <a:rPr lang="en-US" altLang="zh-CN" sz="1400" dirty="0"/>
                  <a:t>...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28A65D8-6D02-455A-913B-DE5D72E16875}"/>
                  </a:ext>
                </a:extLst>
              </p:cNvPr>
              <p:cNvSpPr txBox="1"/>
              <p:nvPr/>
            </p:nvSpPr>
            <p:spPr>
              <a:xfrm>
                <a:off x="1377" y="6536"/>
                <a:ext cx="7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n</a:t>
                </a:r>
                <a:r>
                  <a:rPr lang="en-US" altLang="zh-CN" baseline="-25000"/>
                  <a:t>1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737AAAC-C364-4C0A-AE34-BB63F5277955}"/>
                </a:ext>
              </a:extLst>
            </p:cNvPr>
            <p:cNvGrpSpPr/>
            <p:nvPr/>
          </p:nvGrpSpPr>
          <p:grpSpPr>
            <a:xfrm>
              <a:off x="3375" y="5759"/>
              <a:ext cx="1741" cy="1720"/>
              <a:chOff x="2472" y="5732"/>
              <a:chExt cx="1741" cy="1720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1AE0017-109F-45C5-831C-B39465ACD20D}"/>
                  </a:ext>
                </a:extLst>
              </p:cNvPr>
              <p:cNvSpPr/>
              <p:nvPr/>
            </p:nvSpPr>
            <p:spPr>
              <a:xfrm>
                <a:off x="3661" y="7116"/>
                <a:ext cx="352" cy="33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AA41594-D977-4EE8-A5D0-388FD9688A38}"/>
                  </a:ext>
                </a:extLst>
              </p:cNvPr>
              <p:cNvSpPr txBox="1"/>
              <p:nvPr/>
            </p:nvSpPr>
            <p:spPr>
              <a:xfrm>
                <a:off x="2472" y="5732"/>
                <a:ext cx="1539" cy="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label1: 0.6</a:t>
                </a:r>
              </a:p>
              <a:p>
                <a:pPr algn="ctr"/>
                <a:r>
                  <a:rPr lang="en-US" altLang="zh-CN" sz="1400" dirty="0"/>
                  <a:t>label2: 0.2</a:t>
                </a:r>
              </a:p>
              <a:p>
                <a:pPr algn="ctr"/>
                <a:r>
                  <a:rPr lang="en-US" altLang="zh-CN" sz="1400" dirty="0"/>
                  <a:t>...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A68A425-443C-4D96-B378-7382372D3F96}"/>
                  </a:ext>
                </a:extLst>
              </p:cNvPr>
              <p:cNvSpPr txBox="1"/>
              <p:nvPr/>
            </p:nvSpPr>
            <p:spPr>
              <a:xfrm>
                <a:off x="3462" y="6536"/>
                <a:ext cx="7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/>
                  <a:t>n</a:t>
                </a:r>
                <a:r>
                  <a:rPr lang="en-US" altLang="zh-CN" baseline="-25000"/>
                  <a:t>2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F6C1149-41F5-469A-A2D5-46A93A1C101E}"/>
                </a:ext>
              </a:extLst>
            </p:cNvPr>
            <p:cNvGrpSpPr/>
            <p:nvPr/>
          </p:nvGrpSpPr>
          <p:grpSpPr>
            <a:xfrm>
              <a:off x="7628" y="6367"/>
              <a:ext cx="2231" cy="1163"/>
              <a:chOff x="9711" y="6340"/>
              <a:chExt cx="2231" cy="1163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2BA319-2F59-4F99-96DD-BEA12B67A5CC}"/>
                  </a:ext>
                </a:extLst>
              </p:cNvPr>
              <p:cNvSpPr/>
              <p:nvPr/>
            </p:nvSpPr>
            <p:spPr>
              <a:xfrm>
                <a:off x="9910" y="7116"/>
                <a:ext cx="352" cy="33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D18E05-257A-48E8-A952-CE0954572119}"/>
                  </a:ext>
                </a:extLst>
              </p:cNvPr>
              <p:cNvSpPr txBox="1"/>
              <p:nvPr/>
            </p:nvSpPr>
            <p:spPr>
              <a:xfrm>
                <a:off x="10403" y="6340"/>
                <a:ext cx="1539" cy="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label1: 0.4</a:t>
                </a:r>
              </a:p>
              <a:p>
                <a:pPr algn="ctr"/>
                <a:r>
                  <a:rPr lang="en-US" altLang="zh-CN" sz="1400" dirty="0"/>
                  <a:t>label2: 0.5</a:t>
                </a:r>
              </a:p>
              <a:p>
                <a:pPr algn="ctr"/>
                <a:r>
                  <a:rPr lang="en-US" altLang="zh-CN" sz="1400" dirty="0"/>
                  <a:t>...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3051BE-4064-4491-B6D3-A439623A713B}"/>
                  </a:ext>
                </a:extLst>
              </p:cNvPr>
              <p:cNvSpPr txBox="1"/>
              <p:nvPr/>
            </p:nvSpPr>
            <p:spPr>
              <a:xfrm>
                <a:off x="9711" y="6536"/>
                <a:ext cx="7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/>
                  <a:t>n</a:t>
                </a:r>
                <a:r>
                  <a:rPr lang="en-US" altLang="zh-CN" baseline="-25000" dirty="0" err="1"/>
                  <a:t>k</a:t>
                </a:r>
                <a:endParaRPr lang="en-US" altLang="zh-CN" baseline="-25000" dirty="0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92E9FC6-E8A7-4836-8A5D-C5FFF7139C61}"/>
                </a:ext>
              </a:extLst>
            </p:cNvPr>
            <p:cNvSpPr txBox="1"/>
            <p:nvPr/>
          </p:nvSpPr>
          <p:spPr>
            <a:xfrm>
              <a:off x="5544" y="9627"/>
              <a:ext cx="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/>
                <a:t>A</a:t>
              </a:r>
              <a:endParaRPr lang="en-US" altLang="zh-CN" baseline="-2500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39F8B05-2F82-4FEF-B971-FEB924FB1428}"/>
                </a:ext>
              </a:extLst>
            </p:cNvPr>
            <p:cNvSpPr txBox="1"/>
            <p:nvPr/>
          </p:nvSpPr>
          <p:spPr>
            <a:xfrm>
              <a:off x="5920" y="6536"/>
              <a:ext cx="118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/>
                <a:t>...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8621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863090" y="1948815"/>
            <a:ext cx="1840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文件列表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5206365" y="2621915"/>
            <a:ext cx="6888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Step1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初始化每个节点属于各个标签的权值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Step2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多轮计算某个角色在各标签下的权值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Step3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：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权值稳定后，选取权值最高值为该角色标签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2486660"/>
            <a:ext cx="3365500" cy="2578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2825" y="1948815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标签传播算法步骤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1432" y="659541"/>
            <a:ext cx="524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基于人物关系图的</a:t>
            </a:r>
            <a:r>
              <a:rPr kumimoji="1" lang="en-US" altLang="zh-CN" sz="2800" dirty="0">
                <a:solidFill>
                  <a:schemeClr val="bg1"/>
                </a:solidFill>
              </a:rPr>
              <a:t>PageRank</a:t>
            </a:r>
            <a:r>
              <a:rPr kumimoji="1" lang="zh-CN" altLang="en-US" sz="2800" dirty="0">
                <a:solidFill>
                  <a:schemeClr val="bg1"/>
                </a:solidFill>
              </a:rPr>
              <a:t>计算</a:t>
            </a:r>
          </a:p>
        </p:txBody>
      </p:sp>
      <p:sp>
        <p:nvSpPr>
          <p:cNvPr id="4" name="右箭头 3"/>
          <p:cNvSpPr/>
          <p:nvPr/>
        </p:nvSpPr>
        <p:spPr>
          <a:xfrm rot="5400000">
            <a:off x="5751830" y="2861310"/>
            <a:ext cx="6889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4055" y="1449705"/>
            <a:ext cx="5999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胡斐 </a:t>
            </a:r>
            <a:r>
              <a:rPr lang="en-US" altLang="zh-CN"/>
              <a:t>0:10000,1:0,...,12:0</a:t>
            </a:r>
          </a:p>
          <a:p>
            <a:pPr algn="ctr"/>
            <a:r>
              <a:rPr lang="zh-CN" altLang="en-US"/>
              <a:t>狄云 </a:t>
            </a:r>
            <a:r>
              <a:rPr lang="en-US" altLang="zh-CN"/>
              <a:t>0:0,1:10000,...,12:0</a:t>
            </a:r>
          </a:p>
          <a:p>
            <a:pPr algn="ctr"/>
            <a:r>
              <a:rPr lang="zh-CN" altLang="en-US"/>
              <a:t>戚芳 </a:t>
            </a:r>
            <a:r>
              <a:rPr lang="en-US" altLang="zh-CN"/>
              <a:t>0:0,1:0,..,12:0</a:t>
            </a:r>
          </a:p>
        </p:txBody>
      </p:sp>
      <p:sp>
        <p:nvSpPr>
          <p:cNvPr id="7" name="右箭头 6"/>
          <p:cNvSpPr/>
          <p:nvPr/>
        </p:nvSpPr>
        <p:spPr>
          <a:xfrm rot="5400000">
            <a:off x="5751830" y="4749800"/>
            <a:ext cx="688975" cy="263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49445" y="5386705"/>
            <a:ext cx="35693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胡斐</a:t>
            </a:r>
          </a:p>
          <a:p>
            <a:pPr algn="ctr"/>
            <a:r>
              <a:rPr lang="en-US" altLang="zh-CN"/>
              <a:t>1 </a:t>
            </a:r>
            <a:r>
              <a:rPr lang="zh-CN" altLang="en-US"/>
              <a:t>狄云</a:t>
            </a:r>
          </a:p>
          <a:p>
            <a:pPr algn="ctr"/>
            <a:r>
              <a:rPr lang="en-US" altLang="zh-CN"/>
              <a:t>1 </a:t>
            </a:r>
            <a:r>
              <a:rPr lang="zh-CN" altLang="en-US"/>
              <a:t>戚芳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8830" y="4580890"/>
            <a:ext cx="1292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多次循环直到稳定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92850" y="4697730"/>
            <a:ext cx="172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按标签排序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92850" y="280924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任务</a:t>
            </a:r>
            <a:r>
              <a:rPr lang="en-US" altLang="zh-CN"/>
              <a:t>3</a:t>
            </a:r>
            <a:r>
              <a:rPr lang="zh-CN" altLang="en-US"/>
              <a:t>输出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34055" y="3396615"/>
            <a:ext cx="59994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胡斐 </a:t>
            </a:r>
            <a:r>
              <a:rPr lang="en-US" altLang="zh-CN"/>
              <a:t>0:10000,1:0,...,12:0</a:t>
            </a:r>
          </a:p>
          <a:p>
            <a:pPr algn="ctr"/>
            <a:r>
              <a:rPr lang="zh-CN" altLang="en-US"/>
              <a:t>狄云 </a:t>
            </a:r>
            <a:r>
              <a:rPr lang="en-US" altLang="zh-CN"/>
              <a:t>0:0,1:10000,...,12:0</a:t>
            </a:r>
          </a:p>
          <a:p>
            <a:pPr algn="ctr"/>
            <a:r>
              <a:rPr lang="zh-CN" altLang="en-US"/>
              <a:t>戚芳 </a:t>
            </a:r>
            <a:r>
              <a:rPr lang="en-US" altLang="zh-CN"/>
              <a:t>0:50,1:1000,..,12:100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7732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1839595" y="169989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初始角色标签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6746" y="1699895"/>
            <a:ext cx="5905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GraphBuilder_Mapper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将初始角色的权值设为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10000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，其余角色所有标签权值均设为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4505" y="4672330"/>
            <a:ext cx="4416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标签传播的结构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LabelPropagationBean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5163185"/>
            <a:ext cx="2356485" cy="1022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880" y="2242185"/>
            <a:ext cx="804545" cy="2373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30" y="4584794"/>
            <a:ext cx="4573270" cy="1355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1135" y="2632804"/>
            <a:ext cx="4264660" cy="14427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86830" y="5062949"/>
            <a:ext cx="4419600" cy="182880"/>
          </a:xfrm>
          <a:prstGeom prst="rect">
            <a:avLst/>
          </a:prstGeom>
          <a:noFill/>
          <a:ln w="38100">
            <a:solidFill>
              <a:srgbClr val="FF0000">
                <a:alpha val="96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7732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39865" y="1699895"/>
            <a:ext cx="41967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LabelPropagationlter_Partitioner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9325" y="1699895"/>
            <a:ext cx="3921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LabelPropagationlter_Mapper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" y="2098675"/>
            <a:ext cx="4480560" cy="433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00" y="2374900"/>
            <a:ext cx="6278880" cy="7543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39865" y="3675380"/>
            <a:ext cx="43821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LabelPropagationlter_Comparator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865" y="4358005"/>
            <a:ext cx="4373880" cy="1165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1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7732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15435" y="1617345"/>
            <a:ext cx="39611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LabelPropagationlter_Reducer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990" y="2016125"/>
            <a:ext cx="625602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7732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04590" y="2190115"/>
            <a:ext cx="4782820" cy="43027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3910" y="1681480"/>
            <a:ext cx="2964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LabelViewer_Mapper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147" y="66462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1885" y="2221865"/>
            <a:ext cx="2348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结果部分截图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45" y="2939415"/>
            <a:ext cx="1391285" cy="2997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130" y="2940050"/>
            <a:ext cx="1202690" cy="299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8947" y="695101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在人物关系图上的标签传播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342515" y="6278880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标签大小由度决定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5" y="1518920"/>
            <a:ext cx="4946400" cy="4759799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977265" y="1519555"/>
            <a:ext cx="4944745" cy="475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10780" y="6278880"/>
            <a:ext cx="30372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标签大小由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决定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58C4B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6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65475" y="4257040"/>
            <a:ext cx="5521325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分析结果整理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7" grpId="0" bldLvl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7947" y="70462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分析结果整理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853055" y="1609090"/>
            <a:ext cx="681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值使用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DecFloatWritable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进行从大到小排序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2153920"/>
            <a:ext cx="6911340" cy="51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60" y="3400425"/>
            <a:ext cx="2011680" cy="3037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2405" y="2938145"/>
            <a:ext cx="41871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PageRank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从大到小部分结果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7947" y="70462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分析结果整理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2032635" y="1628140"/>
            <a:ext cx="8126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LabelViewer_Mapper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代码最后利用框架排序将相同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id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排序到一起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1615" y="3004185"/>
            <a:ext cx="4126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中相同标签一起输出部分结果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20" y="2202180"/>
            <a:ext cx="5902325" cy="54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20" y="3524250"/>
            <a:ext cx="1202690" cy="299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85525" y="2767651"/>
            <a:ext cx="522033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/>
          <a:srcRect t="20800" r="52969"/>
          <a:stretch>
            <a:fillRect/>
          </a:stretch>
        </p:blipFill>
        <p:spPr>
          <a:xfrm>
            <a:off x="-1" y="4114800"/>
            <a:ext cx="6255327" cy="2743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91085" y="2907986"/>
            <a:ext cx="26098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7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5747" y="67668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数据预处理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6595" y="2854325"/>
            <a:ext cx="28219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狄云</a:t>
            </a:r>
            <a:r>
              <a:rPr lang="zh-CN" altLang="en-US"/>
              <a:t>和</a:t>
            </a:r>
            <a:r>
              <a:rPr lang="zh-CN" altLang="en-US" b="1"/>
              <a:t>戚芳</a:t>
            </a:r>
            <a:r>
              <a:rPr lang="zh-CN" altLang="en-US"/>
              <a:t>一走到万家大宅之前，瞧见那高墙朱门、挂灯结彩的气派，心中都是暗自嘀咕。</a:t>
            </a:r>
            <a:r>
              <a:rPr lang="zh-CN" altLang="en-US" b="1"/>
              <a:t>戚芳</a:t>
            </a:r>
            <a:r>
              <a:rPr lang="zh-CN" altLang="en-US"/>
              <a:t>紧紧拉住了父亲的衣袖。</a:t>
            </a:r>
            <a:r>
              <a:rPr lang="zh-CN" altLang="en-US" b="1"/>
              <a:t>戚长发</a:t>
            </a:r>
            <a:r>
              <a:rPr lang="zh-CN" altLang="en-US"/>
              <a:t>正待向门公询问，忽见</a:t>
            </a:r>
            <a:r>
              <a:rPr lang="zh-CN" altLang="en-US" b="1"/>
              <a:t>卜垣</a:t>
            </a:r>
            <a:r>
              <a:rPr lang="zh-CN" altLang="en-US"/>
              <a:t>从门里出来，心中一喜，叫道：“卜贤侄，我来啦。”</a:t>
            </a:r>
          </a:p>
        </p:txBody>
      </p:sp>
      <p:sp>
        <p:nvSpPr>
          <p:cNvPr id="4" name="右箭头 3"/>
          <p:cNvSpPr/>
          <p:nvPr/>
        </p:nvSpPr>
        <p:spPr>
          <a:xfrm>
            <a:off x="5115560" y="3761740"/>
            <a:ext cx="1708150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185660" y="3823335"/>
            <a:ext cx="30581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狄云 戚芳 戚芳 戚长发 卜垣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543550" y="3393440"/>
            <a:ext cx="680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分词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5260340" y="4424045"/>
            <a:ext cx="1246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人名列表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863090" y="1948815"/>
            <a:ext cx="1840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文件列表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261225" y="1948815"/>
            <a:ext cx="1544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115747" y="658271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数据预处理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905" y="2746375"/>
            <a:ext cx="2769235" cy="704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70" y="2794000"/>
            <a:ext cx="3314700" cy="6096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670" y="3667125"/>
            <a:ext cx="4259580" cy="2346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5747" y="695101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数据预处理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21885" y="2221865"/>
            <a:ext cx="2348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结果部分截图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0" y="3102610"/>
            <a:ext cx="6461760" cy="136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flipH="1">
            <a:off x="3505199" y="5629274"/>
            <a:ext cx="8755236" cy="1228725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3900488"/>
            <a:ext cx="8340898" cy="2957512"/>
          </a:xfrm>
          <a:prstGeom prst="rtTriangle">
            <a:avLst/>
          </a:prstGeom>
          <a:solidFill>
            <a:srgbClr val="DDE9E8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489796" y="0"/>
            <a:ext cx="7702204" cy="15087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4993964" y="2151402"/>
            <a:ext cx="1864408" cy="1864510"/>
          </a:xfrm>
          <a:prstGeom prst="ellipse">
            <a:avLst/>
          </a:prstGeom>
          <a:solidFill>
            <a:srgbClr val="067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2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04113" y="4230052"/>
            <a:ext cx="2444111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/>
            <a:r>
              <a:rPr lang="zh-CN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人物同现统计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7947" y="66906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人物同现统计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7945" y="3696335"/>
            <a:ext cx="3077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狄云 戚芳 戚芳 戚长发 卜垣</a:t>
            </a:r>
          </a:p>
          <a:p>
            <a:r>
              <a:rPr lang="zh-CN" altLang="en-US"/>
              <a:t>戚芳 卜垣 卜垣</a:t>
            </a:r>
          </a:p>
        </p:txBody>
      </p:sp>
      <p:sp>
        <p:nvSpPr>
          <p:cNvPr id="4" name="右箭头 3"/>
          <p:cNvSpPr/>
          <p:nvPr/>
        </p:nvSpPr>
        <p:spPr>
          <a:xfrm>
            <a:off x="5115560" y="3761740"/>
            <a:ext cx="1708150" cy="491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21575" y="2383790"/>
            <a:ext cx="29940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&lt;狄云，戚芳&gt; 1 </a:t>
            </a:r>
          </a:p>
          <a:p>
            <a:r>
              <a:rPr lang="zh-CN" altLang="en-US"/>
              <a:t>&lt;狄云，戚长发&gt; 1 </a:t>
            </a:r>
          </a:p>
          <a:p>
            <a:r>
              <a:rPr lang="zh-CN" altLang="en-US"/>
              <a:t>&lt;狄云，卜垣&gt; 1 </a:t>
            </a:r>
          </a:p>
          <a:p>
            <a:r>
              <a:rPr lang="zh-CN" altLang="en-US"/>
              <a:t>&lt;戚芳，狄云 &gt; 1 </a:t>
            </a:r>
          </a:p>
          <a:p>
            <a:r>
              <a:rPr lang="zh-CN" altLang="en-US"/>
              <a:t>&lt;戚芳，戚长发 &gt; 1 </a:t>
            </a:r>
          </a:p>
          <a:p>
            <a:r>
              <a:rPr lang="zh-CN" altLang="en-US"/>
              <a:t>&lt;戚芳，卜垣 &gt; 2 </a:t>
            </a:r>
          </a:p>
          <a:p>
            <a:r>
              <a:rPr lang="zh-CN" altLang="en-US"/>
              <a:t>&lt;戚长发，狄云 &gt; 1 </a:t>
            </a:r>
          </a:p>
          <a:p>
            <a:r>
              <a:rPr lang="zh-CN" altLang="en-US"/>
              <a:t>&lt;戚长发，戚芳 &gt; 1 </a:t>
            </a:r>
          </a:p>
          <a:p>
            <a:r>
              <a:rPr lang="zh-CN" altLang="en-US"/>
              <a:t>&lt;戚长发，卜垣 &gt; 1 </a:t>
            </a:r>
          </a:p>
          <a:p>
            <a:r>
              <a:rPr lang="zh-CN" altLang="en-US"/>
              <a:t>&lt;卜垣，狄云&gt; 1 </a:t>
            </a:r>
          </a:p>
          <a:p>
            <a:r>
              <a:rPr lang="zh-CN" altLang="en-US"/>
              <a:t>&lt;卜垣，戚芳&gt; 2 </a:t>
            </a:r>
          </a:p>
          <a:p>
            <a:r>
              <a:rPr lang="zh-CN" altLang="en-US"/>
              <a:t>&lt;卜垣，戚长发&gt;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7947" y="676686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人物同现统计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863090" y="1948815"/>
            <a:ext cx="1840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任务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文件列表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2644775"/>
            <a:ext cx="3103245" cy="1175385"/>
          </a:xfrm>
          <a:prstGeom prst="rect">
            <a:avLst/>
          </a:prstGeom>
        </p:spPr>
      </p:pic>
      <p:sp>
        <p:nvSpPr>
          <p:cNvPr id="113" name="文本框 112"/>
          <p:cNvSpPr txBox="1"/>
          <p:nvPr/>
        </p:nvSpPr>
        <p:spPr>
          <a:xfrm>
            <a:off x="7261225" y="1948815"/>
            <a:ext cx="1544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Mapper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pic>
        <p:nvPicPr>
          <p:cNvPr id="114" name="图片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10" y="4917440"/>
            <a:ext cx="3299460" cy="1394460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1991360" y="4344035"/>
            <a:ext cx="1584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Reducer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细节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9173757" y="523240"/>
            <a:ext cx="2801073" cy="828885"/>
            <a:chOff x="480" y="7343"/>
            <a:chExt cx="8122" cy="2236"/>
          </a:xfrm>
        </p:grpSpPr>
        <p:sp>
          <p:nvSpPr>
            <p:cNvPr id="116" name="云形标注 115"/>
            <p:cNvSpPr/>
            <p:nvPr/>
          </p:nvSpPr>
          <p:spPr>
            <a:xfrm>
              <a:off x="692" y="7343"/>
              <a:ext cx="7910" cy="2236"/>
            </a:xfrm>
            <a:prstGeom prst="cloudCallou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480" y="8032"/>
              <a:ext cx="7985" cy="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/>
                <a:t>Combiner</a:t>
              </a:r>
              <a:r>
                <a:rPr lang="zh-CN" altLang="en-US" sz="1000"/>
                <a:t>和</a:t>
              </a:r>
              <a:r>
                <a:rPr lang="en-US" altLang="zh-CN" sz="1000"/>
                <a:t>Reducer</a:t>
              </a:r>
              <a:r>
                <a:rPr lang="zh-CN" altLang="en-US" sz="1000"/>
                <a:t>代码相同但起到优化作用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0" y="2448560"/>
            <a:ext cx="5227320" cy="386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边形创意工作总结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530,&quot;width&quot;:47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32,&quot;width&quot;:6816}"/>
</p:tagLst>
</file>

<file path=ppt/theme/theme1.xml><?xml version="1.0" encoding="utf-8"?>
<a:theme xmlns:a="http://schemas.openxmlformats.org/drawingml/2006/main" name="第一PPT，www.1ppt.com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5B0D2"/>
      </a:accent1>
      <a:accent2>
        <a:srgbClr val="047ABA"/>
      </a:accent2>
      <a:accent3>
        <a:srgbClr val="58C4B8"/>
      </a:accent3>
      <a:accent4>
        <a:srgbClr val="15B0B8"/>
      </a:accent4>
      <a:accent5>
        <a:srgbClr val="077FBF"/>
      </a:accent5>
      <a:accent6>
        <a:srgbClr val="70AD47"/>
      </a:accent6>
      <a:hlink>
        <a:srgbClr val="6DC2CC"/>
      </a:hlink>
      <a:folHlink>
        <a:srgbClr val="7BC8DB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1326</Words>
  <Application>Microsoft Office PowerPoint</Application>
  <PresentationFormat>宽屏</PresentationFormat>
  <Paragraphs>242</Paragraphs>
  <Slides>38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DengXian</vt:lpstr>
      <vt:lpstr>DengXian</vt:lpstr>
      <vt:lpstr>DengXian Light</vt:lpstr>
      <vt:lpstr>微软雅黑</vt:lpstr>
      <vt:lpstr>Arial</vt:lpstr>
      <vt:lpstr>Calibri</vt:lpstr>
      <vt:lpstr>第一PPT，www.1ppt.com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越 山</cp:lastModifiedBy>
  <cp:revision>98</cp:revision>
  <dcterms:created xsi:type="dcterms:W3CDTF">2017-10-13T08:07:00Z</dcterms:created>
  <dcterms:modified xsi:type="dcterms:W3CDTF">2020-07-20T08:56:24Z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