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embeddedFontLst>
    <p:embeddedFont>
      <p:font typeface="Source Serif Pr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8" roundtripDataSignature="AMtx7mhi+mTx+Rrb0oi9dX3lEkFrPqBo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SourceSerifPro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SourceSerifPro-italic.fntdata"/><Relationship Id="rId23" Type="http://schemas.openxmlformats.org/officeDocument/2006/relationships/slide" Target="slides/slide18.xml"/><Relationship Id="rId45" Type="http://schemas.openxmlformats.org/officeDocument/2006/relationships/font" Target="fonts/SourceSerif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SourceSerifPr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78443258b_2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78443258b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7611730ed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7611730e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77a4ca17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77a4ca1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7611730ed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7611730e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78443258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7844325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808d0de20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808d0de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808d0de20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808d0de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7611730ed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7611730e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what we see when we numerically integrate the metabolic energy expenditure over the entire simulation time for all 6 trials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7611730ed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7611730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what we see when we simply average the total metabolics over the simulation time for all 6 trials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77a4ca170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77a4ca1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what we see when we extract the maximum of the total metabolics over the simulation time for all 6 trials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77a4ca170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77a4ca17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MEER for all 6 trials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986693ec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986693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77a4ca170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77a4ca17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MEER for θ = 105° and R = 0.8196 m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808d0de20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808d0de2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MEER for θ = 105° and R = 0.8196 m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77a4ca170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77a4ca17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Normalized active force capacity for all muscles for all 6 trials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77a4ca170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77a4ca17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Active force capacity for vastus intermedius for R = 0.8196 m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77a4ca170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77a4ca17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Active force capacity for vastus intermedius for R = 0.8396 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986693ec7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986693ec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Active force capacity for vastus intermedius for R = 0.8396 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77a4ca170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77a4ca17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Active force capacity for vastus intermedius for all 6 trials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808d0de20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808d0de2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Active force capacity for all muscles for single trial θ = 105°, R = 0.8196 m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808d0de20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808d0de2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Active force capacity for all muscles for single trial θ = 105°, R = 0.8196 m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808d0de20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808d0de2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 e r f e c t i o 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Figure Methods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986693ec7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986693ec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986693ec7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986693ec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8d8c4d6a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8d8c4d6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8d8c4d6a1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c8d8c4d6a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8d8c4d6a1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8d8c4d6a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8d8c4d6a1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8d8c4d6a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c8d8c4d6a1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c8d8c4d6a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8d8c4d6a1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8d8c4d6a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8d8c4d6a1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8d8c4d6a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7844325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Figure Methods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c78443258b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75766f9d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75766f9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75766f9df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75766f9d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7611730e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7611730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7611730ed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7611730e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7611730ed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7611730e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c78443258b_2_24"/>
          <p:cNvPicPr preferRelativeResize="0"/>
          <p:nvPr/>
        </p:nvPicPr>
        <p:blipFill rotWithShape="1">
          <a:blip r:embed="rId3">
            <a:alphaModFix/>
          </a:blip>
          <a:srcRect b="9338" l="0" r="0" t="0"/>
          <a:stretch/>
        </p:blipFill>
        <p:spPr>
          <a:xfrm>
            <a:off x="2717050" y="1091200"/>
            <a:ext cx="6757900" cy="378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gc78443258b_2_24"/>
          <p:cNvCxnSpPr/>
          <p:nvPr/>
        </p:nvCxnSpPr>
        <p:spPr>
          <a:xfrm>
            <a:off x="5731538" y="3780275"/>
            <a:ext cx="3678600" cy="267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gc78443258b_2_24"/>
          <p:cNvSpPr/>
          <p:nvPr/>
        </p:nvSpPr>
        <p:spPr>
          <a:xfrm>
            <a:off x="4635895" y="2329179"/>
            <a:ext cx="2547600" cy="2737200"/>
          </a:xfrm>
          <a:prstGeom prst="arc">
            <a:avLst>
              <a:gd fmla="val 14806504" name="adj1"/>
              <a:gd fmla="val 0" name="adj2"/>
            </a:avLst>
          </a:prstGeom>
          <a:noFill/>
          <a:ln cap="flat" cmpd="sng" w="76200">
            <a:solidFill>
              <a:srgbClr val="33CCFF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gc78443258b_2_24"/>
          <p:cNvCxnSpPr/>
          <p:nvPr/>
        </p:nvCxnSpPr>
        <p:spPr>
          <a:xfrm rot="10800000">
            <a:off x="4944957" y="1333853"/>
            <a:ext cx="763500" cy="2475000"/>
          </a:xfrm>
          <a:prstGeom prst="straightConnector1">
            <a:avLst/>
          </a:prstGeom>
          <a:noFill/>
          <a:ln cap="flat" cmpd="sng" w="76200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8" name="Google Shape;88;gc78443258b_2_24"/>
          <p:cNvSpPr txBox="1"/>
          <p:nvPr/>
        </p:nvSpPr>
        <p:spPr>
          <a:xfrm>
            <a:off x="4492389" y="1364774"/>
            <a:ext cx="463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800"/>
          </a:p>
        </p:txBody>
      </p:sp>
      <p:sp>
        <p:nvSpPr>
          <p:cNvPr id="89" name="Google Shape;89;gc78443258b_2_24"/>
          <p:cNvSpPr txBox="1"/>
          <p:nvPr/>
        </p:nvSpPr>
        <p:spPr>
          <a:xfrm>
            <a:off x="7055666" y="2483272"/>
            <a:ext cx="457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rgbClr val="33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 b="1" i="1" sz="4400">
              <a:solidFill>
                <a:srgbClr val="33CC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c7611730ed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0988" y="0"/>
            <a:ext cx="796997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c7611730ed_0_50"/>
          <p:cNvSpPr txBox="1"/>
          <p:nvPr/>
        </p:nvSpPr>
        <p:spPr>
          <a:xfrm>
            <a:off x="3112215" y="3165260"/>
            <a:ext cx="16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rgbClr val="E06666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a</a:t>
            </a:r>
            <a:r>
              <a:rPr baseline="-25000" lang="en-US" sz="4000">
                <a:solidFill>
                  <a:srgbClr val="E06666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bifemlh</a:t>
            </a:r>
            <a:endParaRPr baseline="-25000" sz="4000">
              <a:solidFill>
                <a:srgbClr val="E06666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cxnSp>
        <p:nvCxnSpPr>
          <p:cNvPr id="190" name="Google Shape;190;gc7611730ed_0_50"/>
          <p:cNvCxnSpPr/>
          <p:nvPr/>
        </p:nvCxnSpPr>
        <p:spPr>
          <a:xfrm flipH="1" rot="10800000">
            <a:off x="3838110" y="2638477"/>
            <a:ext cx="1066200" cy="8514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" name="Google Shape;191;gc7611730ed_0_50"/>
          <p:cNvCxnSpPr/>
          <p:nvPr/>
        </p:nvCxnSpPr>
        <p:spPr>
          <a:xfrm flipH="1">
            <a:off x="6898152" y="1596170"/>
            <a:ext cx="1170300" cy="4266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2" name="Google Shape;192;gc7611730ed_0_50"/>
          <p:cNvSpPr txBox="1"/>
          <p:nvPr/>
        </p:nvSpPr>
        <p:spPr>
          <a:xfrm>
            <a:off x="7965700" y="774771"/>
            <a:ext cx="211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rgbClr val="E06666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a</a:t>
            </a:r>
            <a:r>
              <a:rPr baseline="-25000" lang="en-US" sz="4000">
                <a:solidFill>
                  <a:srgbClr val="E06666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vas_int</a:t>
            </a:r>
            <a:endParaRPr i="1" sz="4000">
              <a:solidFill>
                <a:srgbClr val="E06666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pic>
        <p:nvPicPr>
          <p:cNvPr id="193" name="Google Shape;193;gc7611730ed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988" y="5473103"/>
            <a:ext cx="1846528" cy="138486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c7611730ed_0_50"/>
          <p:cNvSpPr txBox="1"/>
          <p:nvPr/>
        </p:nvSpPr>
        <p:spPr>
          <a:xfrm>
            <a:off x="2111009" y="5149000"/>
            <a:ext cx="544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-US" sz="4000">
                <a:solidFill>
                  <a:srgbClr val="E06666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a</a:t>
            </a:r>
            <a:r>
              <a:rPr baseline="-25000" i="1" lang="en-US" sz="4000">
                <a:solidFill>
                  <a:srgbClr val="E06666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muscle</a:t>
            </a:r>
            <a:r>
              <a:rPr i="1" lang="en-US" sz="4000">
                <a:solidFill>
                  <a:srgbClr val="E06666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 ∈ [0, 1]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c77a4ca17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13" y="0"/>
            <a:ext cx="10075787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gc77a4ca170_0_0"/>
          <p:cNvCxnSpPr/>
          <p:nvPr/>
        </p:nvCxnSpPr>
        <p:spPr>
          <a:xfrm>
            <a:off x="6285775" y="2191250"/>
            <a:ext cx="587100" cy="1360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1" name="Google Shape;201;gc77a4ca170_0_0"/>
          <p:cNvCxnSpPr/>
          <p:nvPr/>
        </p:nvCxnSpPr>
        <p:spPr>
          <a:xfrm>
            <a:off x="5698675" y="2663725"/>
            <a:ext cx="587100" cy="1360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gc77a4ca170_0_0"/>
          <p:cNvSpPr txBox="1"/>
          <p:nvPr/>
        </p:nvSpPr>
        <p:spPr>
          <a:xfrm>
            <a:off x="6872875" y="2471150"/>
            <a:ext cx="2257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aseline="-25000"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pedal-on-foot</a:t>
            </a:r>
            <a:endParaRPr baseline="-25000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c77a4ca170_0_0"/>
          <p:cNvSpPr txBox="1"/>
          <p:nvPr/>
        </p:nvSpPr>
        <p:spPr>
          <a:xfrm>
            <a:off x="3517525" y="3028800"/>
            <a:ext cx="2257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aseline="-25000"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foot-on-pedal</a:t>
            </a:r>
            <a:endParaRPr baseline="-25000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c77a4ca170_0_0"/>
          <p:cNvSpPr/>
          <p:nvPr/>
        </p:nvSpPr>
        <p:spPr>
          <a:xfrm>
            <a:off x="5181163" y="3914375"/>
            <a:ext cx="753900" cy="1093200"/>
          </a:xfrm>
          <a:prstGeom prst="arc">
            <a:avLst>
              <a:gd fmla="val 709160" name="adj1"/>
              <a:gd fmla="val 18796897" name="adj2"/>
            </a:avLst>
          </a:prstGeom>
          <a:noFill/>
          <a:ln cap="flat" cmpd="sng" w="76200">
            <a:solidFill>
              <a:srgbClr val="33CCFF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Google Shape;205;gc77a4ca170_0_0"/>
          <p:cNvCxnSpPr/>
          <p:nvPr/>
        </p:nvCxnSpPr>
        <p:spPr>
          <a:xfrm flipH="1">
            <a:off x="5935063" y="1189075"/>
            <a:ext cx="1388700" cy="924900"/>
          </a:xfrm>
          <a:prstGeom prst="straightConnector1">
            <a:avLst/>
          </a:prstGeom>
          <a:noFill/>
          <a:ln cap="flat" cmpd="sng" w="38100">
            <a:solidFill>
              <a:srgbClr val="33CC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6" name="Google Shape;206;gc77a4ca170_0_0"/>
          <p:cNvSpPr/>
          <p:nvPr/>
        </p:nvSpPr>
        <p:spPr>
          <a:xfrm>
            <a:off x="6608288" y="1078750"/>
            <a:ext cx="753900" cy="1093200"/>
          </a:xfrm>
          <a:prstGeom prst="arc">
            <a:avLst>
              <a:gd fmla="val 11680520" name="adj1"/>
              <a:gd fmla="val 9548724" name="adj2"/>
            </a:avLst>
          </a:prstGeom>
          <a:noFill/>
          <a:ln cap="flat" cmpd="sng" w="76200">
            <a:solidFill>
              <a:srgbClr val="33CCFF"/>
            </a:solidFill>
            <a:prstDash val="solid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gc77a4ca170_0_0"/>
          <p:cNvCxnSpPr/>
          <p:nvPr/>
        </p:nvCxnSpPr>
        <p:spPr>
          <a:xfrm flipH="1">
            <a:off x="5095775" y="3829200"/>
            <a:ext cx="1388700" cy="924900"/>
          </a:xfrm>
          <a:prstGeom prst="straightConnector1">
            <a:avLst/>
          </a:prstGeom>
          <a:noFill/>
          <a:ln cap="flat" cmpd="sng" w="38100">
            <a:solidFill>
              <a:srgbClr val="33CC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8" name="Google Shape;208;gc77a4ca170_0_0"/>
          <p:cNvSpPr txBox="1"/>
          <p:nvPr/>
        </p:nvSpPr>
        <p:spPr>
          <a:xfrm>
            <a:off x="7362200" y="504575"/>
            <a:ext cx="2257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3CC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4000">
                <a:solidFill>
                  <a:srgbClr val="33CC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aseline="-25000" lang="en-US" sz="4000">
                <a:solidFill>
                  <a:srgbClr val="33CCFF"/>
                </a:solidFill>
                <a:latin typeface="Calibri"/>
                <a:ea typeface="Calibri"/>
                <a:cs typeface="Calibri"/>
                <a:sym typeface="Calibri"/>
              </a:rPr>
              <a:t>pedal-on-foot</a:t>
            </a:r>
            <a:endParaRPr baseline="-25000" sz="4000">
              <a:solidFill>
                <a:srgbClr val="33C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c77a4ca170_0_0"/>
          <p:cNvSpPr txBox="1"/>
          <p:nvPr/>
        </p:nvSpPr>
        <p:spPr>
          <a:xfrm>
            <a:off x="5129425" y="509275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3CCFF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aseline="-25000" lang="en-US" sz="4000">
                <a:solidFill>
                  <a:srgbClr val="33CCFF"/>
                </a:solidFill>
                <a:latin typeface="Calibri"/>
                <a:ea typeface="Calibri"/>
                <a:cs typeface="Calibri"/>
                <a:sym typeface="Calibri"/>
              </a:rPr>
              <a:t>foot-on-pedal</a:t>
            </a:r>
            <a:endParaRPr baseline="-25000" sz="4000">
              <a:solidFill>
                <a:srgbClr val="33C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7611730ed_0_62"/>
          <p:cNvSpPr txBox="1"/>
          <p:nvPr/>
        </p:nvSpPr>
        <p:spPr>
          <a:xfrm>
            <a:off x="0" y="2690250"/>
            <a:ext cx="12192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0">
                <a:latin typeface="Times New Roman"/>
                <a:ea typeface="Times New Roman"/>
                <a:cs typeface="Times New Roman"/>
                <a:sym typeface="Times New Roman"/>
              </a:rPr>
              <a:t>J = Σw</a:t>
            </a:r>
            <a:r>
              <a:rPr baseline="-25000" i="1" lang="en-US" sz="60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i="1" lang="en-US" sz="60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US" sz="6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30000" i="1" lang="en-US" sz="6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6000">
                <a:latin typeface="Times New Roman"/>
                <a:ea typeface="Times New Roman"/>
                <a:cs typeface="Times New Roman"/>
                <a:sym typeface="Times New Roman"/>
              </a:rPr>
              <a:t> + Σw</a:t>
            </a:r>
            <a:r>
              <a:rPr baseline="-25000" i="1" lang="en-US" sz="6000"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i="1" lang="en-US" sz="6000">
                <a:latin typeface="Times New Roman"/>
                <a:ea typeface="Times New Roman"/>
                <a:cs typeface="Times New Roman"/>
                <a:sym typeface="Times New Roman"/>
              </a:rPr>
              <a:t>( q’’</a:t>
            </a:r>
            <a:r>
              <a:rPr baseline="-25000" i="1" lang="en-US" sz="6000">
                <a:latin typeface="Times New Roman"/>
                <a:ea typeface="Times New Roman"/>
                <a:cs typeface="Times New Roman"/>
                <a:sym typeface="Times New Roman"/>
              </a:rPr>
              <a:t>j, des</a:t>
            </a:r>
            <a:r>
              <a:rPr i="1" lang="en-US" sz="6000">
                <a:latin typeface="Times New Roman"/>
                <a:ea typeface="Times New Roman"/>
                <a:cs typeface="Times New Roman"/>
                <a:sym typeface="Times New Roman"/>
              </a:rPr>
              <a:t> - q’’</a:t>
            </a:r>
            <a:r>
              <a:rPr baseline="-25000" i="1" lang="en-US" sz="6000">
                <a:latin typeface="Times New Roman"/>
                <a:ea typeface="Times New Roman"/>
                <a:cs typeface="Times New Roman"/>
                <a:sym typeface="Times New Roman"/>
              </a:rPr>
              <a:t>j, CMC </a:t>
            </a:r>
            <a:r>
              <a:rPr i="1" lang="en-US" sz="6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i="1" lang="en-US" sz="6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i="1"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78443258b_1_0"/>
          <p:cNvSpPr txBox="1"/>
          <p:nvPr/>
        </p:nvSpPr>
        <p:spPr>
          <a:xfrm>
            <a:off x="0" y="2690250"/>
            <a:ext cx="12192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30000"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aseline="30000"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[a(t) f </a:t>
            </a:r>
            <a:r>
              <a:rPr baseline="30000"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(ℓ </a:t>
            </a:r>
            <a:r>
              <a:rPr baseline="30000"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(t)) </a:t>
            </a:r>
            <a:r>
              <a:rPr i="1" lang="en-US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baseline="30000" i="1" lang="en-US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i="1" lang="en-US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(𝑣</a:t>
            </a:r>
            <a:r>
              <a:rPr baseline="30000" i="1" lang="en-US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i="1" lang="en-US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(t))</a:t>
            </a:r>
            <a:r>
              <a:rPr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 + f</a:t>
            </a:r>
            <a:r>
              <a:rPr baseline="30000"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 PE</a:t>
            </a:r>
            <a:r>
              <a:rPr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ℓ </a:t>
            </a:r>
            <a:r>
              <a:rPr baseline="30000" i="1" lang="en-US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i="1" lang="en-US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(t))]</a:t>
            </a:r>
            <a:r>
              <a:rPr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808d0de20_0_23"/>
          <p:cNvSpPr txBox="1"/>
          <p:nvPr/>
        </p:nvSpPr>
        <p:spPr>
          <a:xfrm>
            <a:off x="0" y="2690250"/>
            <a:ext cx="12192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A = Σ(w</a:t>
            </a:r>
            <a:r>
              <a:rPr baseline="-25000"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 (q</a:t>
            </a:r>
            <a:r>
              <a:rPr baseline="-25000"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 - q</a:t>
            </a:r>
            <a:r>
              <a:rPr baseline="-25000"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des, i </a:t>
            </a:r>
            <a:r>
              <a:rPr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i="1" sz="4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4700">
                <a:latin typeface="Times New Roman"/>
                <a:ea typeface="Times New Roman"/>
                <a:cs typeface="Times New Roman"/>
                <a:sym typeface="Times New Roman"/>
              </a:rPr>
              <a:t> subject to constraint equations</a:t>
            </a:r>
            <a:r>
              <a:rPr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: G(q)-G</a:t>
            </a:r>
            <a:r>
              <a:rPr baseline="-25000"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i="1" lang="en-US" sz="4700">
                <a:latin typeface="Times New Roman"/>
                <a:ea typeface="Times New Roman"/>
                <a:cs typeface="Times New Roman"/>
                <a:sym typeface="Times New Roman"/>
              </a:rPr>
              <a:t>= 0</a:t>
            </a:r>
            <a:endParaRPr i="1"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c808d0de2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313"/>
            <a:ext cx="12192000" cy="640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c7611730ed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338" y="0"/>
            <a:ext cx="1009731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7611730ed_0_74"/>
          <p:cNvSpPr/>
          <p:nvPr/>
        </p:nvSpPr>
        <p:spPr>
          <a:xfrm>
            <a:off x="1689925" y="215475"/>
            <a:ext cx="7072800" cy="5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gc7611730ed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350" y="0"/>
            <a:ext cx="1009730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c7611730ed_0_74"/>
          <p:cNvPicPr preferRelativeResize="0"/>
          <p:nvPr/>
        </p:nvPicPr>
        <p:blipFill rotWithShape="1">
          <a:blip r:embed="rId4">
            <a:alphaModFix/>
          </a:blip>
          <a:srcRect b="1512" l="0" r="0" t="1512"/>
          <a:stretch/>
        </p:blipFill>
        <p:spPr>
          <a:xfrm>
            <a:off x="1047350" y="0"/>
            <a:ext cx="100972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gc77a4ca17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338" y="0"/>
            <a:ext cx="1009731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c77a4ca170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6238"/>
            <a:ext cx="12191999" cy="5325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c986693ec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030" y="0"/>
            <a:ext cx="79699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c986693ec7_0_0"/>
          <p:cNvSpPr txBox="1"/>
          <p:nvPr/>
        </p:nvSpPr>
        <p:spPr>
          <a:xfrm>
            <a:off x="6569700" y="602025"/>
            <a:ext cx="279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Vastus Intermedius</a:t>
            </a:r>
            <a:endParaRPr sz="26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c986693ec7_0_0"/>
          <p:cNvSpPr txBox="1"/>
          <p:nvPr/>
        </p:nvSpPr>
        <p:spPr>
          <a:xfrm>
            <a:off x="4036850" y="3057100"/>
            <a:ext cx="2263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Biceps Femoris </a:t>
            </a:r>
            <a:endParaRPr sz="26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Long Head (LH)</a:t>
            </a:r>
            <a:endParaRPr sz="26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c986693ec7_0_0"/>
          <p:cNvSpPr txBox="1"/>
          <p:nvPr/>
        </p:nvSpPr>
        <p:spPr>
          <a:xfrm>
            <a:off x="7220575" y="3741625"/>
            <a:ext cx="2472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Biceps Femoris </a:t>
            </a:r>
            <a:endParaRPr sz="26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Short Head (SH)</a:t>
            </a:r>
            <a:endParaRPr sz="26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c986693ec7_0_0"/>
          <p:cNvSpPr txBox="1"/>
          <p:nvPr/>
        </p:nvSpPr>
        <p:spPr>
          <a:xfrm>
            <a:off x="2797700" y="1828175"/>
            <a:ext cx="1479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Gluteus Maximus</a:t>
            </a:r>
            <a:endParaRPr sz="26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gc986693ec7_0_0"/>
          <p:cNvCxnSpPr>
            <a:stCxn id="97" idx="0"/>
          </p:cNvCxnSpPr>
          <p:nvPr/>
        </p:nvCxnSpPr>
        <p:spPr>
          <a:xfrm rot="10800000">
            <a:off x="7302475" y="2620825"/>
            <a:ext cx="1154400" cy="1120800"/>
          </a:xfrm>
          <a:prstGeom prst="straightConnector1">
            <a:avLst/>
          </a:prstGeom>
          <a:noFill/>
          <a:ln cap="flat" cmpd="sng" w="76200">
            <a:solidFill>
              <a:srgbClr val="E066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" name="Google Shape;100;gc986693ec7_0_0"/>
          <p:cNvCxnSpPr>
            <a:stCxn id="95" idx="2"/>
          </p:cNvCxnSpPr>
          <p:nvPr/>
        </p:nvCxnSpPr>
        <p:spPr>
          <a:xfrm flipH="1">
            <a:off x="7517100" y="1187025"/>
            <a:ext cx="448500" cy="961200"/>
          </a:xfrm>
          <a:prstGeom prst="straightConnector1">
            <a:avLst/>
          </a:prstGeom>
          <a:noFill/>
          <a:ln cap="flat" cmpd="sng" w="76200">
            <a:solidFill>
              <a:srgbClr val="E066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gc986693ec7_0_0"/>
          <p:cNvCxnSpPr>
            <a:stCxn id="96" idx="0"/>
          </p:cNvCxnSpPr>
          <p:nvPr/>
        </p:nvCxnSpPr>
        <p:spPr>
          <a:xfrm flipH="1" rot="10800000">
            <a:off x="5168450" y="2434600"/>
            <a:ext cx="1203300" cy="622500"/>
          </a:xfrm>
          <a:prstGeom prst="straightConnector1">
            <a:avLst/>
          </a:prstGeom>
          <a:noFill/>
          <a:ln cap="flat" cmpd="sng" w="76200">
            <a:solidFill>
              <a:srgbClr val="E066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" name="Google Shape;102;gc986693ec7_0_0"/>
          <p:cNvCxnSpPr>
            <a:stCxn id="98" idx="0"/>
          </p:cNvCxnSpPr>
          <p:nvPr/>
        </p:nvCxnSpPr>
        <p:spPr>
          <a:xfrm flipH="1" rot="10800000">
            <a:off x="3537650" y="1475375"/>
            <a:ext cx="1044300" cy="352800"/>
          </a:xfrm>
          <a:prstGeom prst="straightConnector1">
            <a:avLst/>
          </a:prstGeom>
          <a:noFill/>
          <a:ln cap="flat" cmpd="sng" w="76200">
            <a:solidFill>
              <a:srgbClr val="E0666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77a4ca170_0_27"/>
          <p:cNvSpPr/>
          <p:nvPr/>
        </p:nvSpPr>
        <p:spPr>
          <a:xfrm>
            <a:off x="2090825" y="0"/>
            <a:ext cx="7072800" cy="5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gc77a4ca170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00" y="0"/>
            <a:ext cx="1194619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808d0de20_0_32"/>
          <p:cNvSpPr/>
          <p:nvPr/>
        </p:nvSpPr>
        <p:spPr>
          <a:xfrm>
            <a:off x="2090825" y="0"/>
            <a:ext cx="7072800" cy="5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gc808d0de20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13" y="0"/>
            <a:ext cx="11773986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c77a4ca170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7854"/>
            <a:ext cx="12191999" cy="5662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c77a4ca170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06" y="0"/>
            <a:ext cx="1194619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c77a4ca170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06" y="0"/>
            <a:ext cx="1194619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gc986693ec7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913"/>
            <a:ext cx="12192000" cy="6482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gc77a4ca170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50"/>
            <a:ext cx="12191999" cy="681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gc808d0de20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06" y="0"/>
            <a:ext cx="1194619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gc808d0de20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00" y="0"/>
            <a:ext cx="1194619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gc808d0de20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654" y="0"/>
            <a:ext cx="936869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"/>
          <p:cNvGrpSpPr/>
          <p:nvPr/>
        </p:nvGrpSpPr>
        <p:grpSpPr>
          <a:xfrm>
            <a:off x="1635815" y="0"/>
            <a:ext cx="8920369" cy="7885834"/>
            <a:chOff x="1635815" y="0"/>
            <a:chExt cx="8920369" cy="7885834"/>
          </a:xfrm>
        </p:grpSpPr>
        <p:pic>
          <p:nvPicPr>
            <p:cNvPr id="108" name="Google Shape;10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35815" y="0"/>
              <a:ext cx="8920369" cy="6858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1"/>
            <p:cNvCxnSpPr/>
            <p:nvPr/>
          </p:nvCxnSpPr>
          <p:spPr>
            <a:xfrm>
              <a:off x="6572250" y="5600700"/>
              <a:ext cx="3743325" cy="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"/>
            <p:cNvCxnSpPr/>
            <p:nvPr/>
          </p:nvCxnSpPr>
          <p:spPr>
            <a:xfrm>
              <a:off x="6572250" y="5600700"/>
              <a:ext cx="1552575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1" name="Google Shape;111;p1"/>
            <p:cNvSpPr txBox="1"/>
            <p:nvPr/>
          </p:nvSpPr>
          <p:spPr>
            <a:xfrm>
              <a:off x="7682041" y="5572125"/>
              <a:ext cx="450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sz="1800"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4333827" y="3313834"/>
              <a:ext cx="4572000" cy="4572000"/>
            </a:xfrm>
            <a:prstGeom prst="arc">
              <a:avLst>
                <a:gd fmla="val 15389541" name="adj1"/>
                <a:gd fmla="val 0" name="adj2"/>
              </a:avLst>
            </a:prstGeom>
            <a:noFill/>
            <a:ln cap="flat" cmpd="sng" w="38100">
              <a:solidFill>
                <a:srgbClr val="33CCFF"/>
              </a:solidFill>
              <a:prstDash val="solid"/>
              <a:miter lim="800000"/>
              <a:headEnd len="med" w="med" type="triangl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" name="Google Shape;113;p1"/>
            <p:cNvCxnSpPr/>
            <p:nvPr/>
          </p:nvCxnSpPr>
          <p:spPr>
            <a:xfrm rot="10800000">
              <a:off x="6572250" y="4074794"/>
              <a:ext cx="0" cy="1554482"/>
            </a:xfrm>
            <a:prstGeom prst="straightConnector1">
              <a:avLst/>
            </a:prstGeom>
            <a:noFill/>
            <a:ln cap="flat" cmpd="sng" w="38100">
              <a:solidFill>
                <a:srgbClr val="00B05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4" name="Google Shape;114;p1"/>
            <p:cNvSpPr txBox="1"/>
            <p:nvPr/>
          </p:nvSpPr>
          <p:spPr>
            <a:xfrm>
              <a:off x="6710492" y="3711715"/>
              <a:ext cx="450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sz="1800"/>
            </a:p>
          </p:txBody>
        </p:sp>
        <p:cxnSp>
          <p:nvCxnSpPr>
            <p:cNvPr id="115" name="Google Shape;115;p1"/>
            <p:cNvCxnSpPr/>
            <p:nvPr/>
          </p:nvCxnSpPr>
          <p:spPr>
            <a:xfrm rot="10800000">
              <a:off x="5557362" y="1924415"/>
              <a:ext cx="1034474" cy="3707542"/>
            </a:xfrm>
            <a:prstGeom prst="straightConnector1">
              <a:avLst/>
            </a:prstGeom>
            <a:noFill/>
            <a:ln cap="flat" cmpd="sng" w="38100">
              <a:solidFill>
                <a:srgbClr val="FFC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6" name="Google Shape;116;p1"/>
            <p:cNvSpPr txBox="1"/>
            <p:nvPr/>
          </p:nvSpPr>
          <p:spPr>
            <a:xfrm>
              <a:off x="4503839" y="2506649"/>
              <a:ext cx="463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sz="1800"/>
            </a:p>
          </p:txBody>
        </p:sp>
        <p:sp>
          <p:nvSpPr>
            <p:cNvPr id="117" name="Google Shape;117;p1"/>
            <p:cNvSpPr txBox="1"/>
            <p:nvPr/>
          </p:nvSpPr>
          <p:spPr>
            <a:xfrm>
              <a:off x="8246391" y="3235897"/>
              <a:ext cx="4572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4400">
                  <a:solidFill>
                    <a:srgbClr val="33CC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θ</a:t>
              </a:r>
              <a:endParaRPr i="1" sz="4400">
                <a:solidFill>
                  <a:srgbClr val="33CC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8" name="Google Shape;118;p1"/>
            <p:cNvCxnSpPr/>
            <p:nvPr/>
          </p:nvCxnSpPr>
          <p:spPr>
            <a:xfrm rot="10800000">
              <a:off x="4843369" y="2133978"/>
              <a:ext cx="1705800" cy="3495300"/>
            </a:xfrm>
            <a:prstGeom prst="straightConnector1">
              <a:avLst/>
            </a:prstGeom>
            <a:noFill/>
            <a:ln cap="flat" cmpd="sng" w="38100">
              <a:solidFill>
                <a:srgbClr val="FFC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9" name="Google Shape;119;p1"/>
            <p:cNvSpPr txBox="1"/>
            <p:nvPr/>
          </p:nvSpPr>
          <p:spPr>
            <a:xfrm>
              <a:off x="4100181" y="3498925"/>
              <a:ext cx="13536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33CCFF"/>
                  </a:solidFill>
                  <a:latin typeface="Calibri"/>
                  <a:ea typeface="Calibri"/>
                  <a:cs typeface="Calibri"/>
                  <a:sym typeface="Calibri"/>
                </a:rPr>
                <a:t>Δ</a:t>
              </a:r>
              <a:r>
                <a:rPr i="1" lang="en-US" sz="4400">
                  <a:solidFill>
                    <a:srgbClr val="33CC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θ</a:t>
              </a:r>
              <a:endParaRPr i="1" sz="4400">
                <a:solidFill>
                  <a:srgbClr val="33CC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0" name="Google Shape;120;p1"/>
            <p:cNvCxnSpPr/>
            <p:nvPr/>
          </p:nvCxnSpPr>
          <p:spPr>
            <a:xfrm rot="10800000">
              <a:off x="4624400" y="1676904"/>
              <a:ext cx="1929900" cy="3955200"/>
            </a:xfrm>
            <a:prstGeom prst="straightConnector1">
              <a:avLst/>
            </a:prstGeom>
            <a:noFill/>
            <a:ln cap="flat" cmpd="sng" w="38100">
              <a:solidFill>
                <a:srgbClr val="FFC000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1" name="Google Shape;121;p1"/>
            <p:cNvCxnSpPr/>
            <p:nvPr/>
          </p:nvCxnSpPr>
          <p:spPr>
            <a:xfrm flipH="1" rot="10800000">
              <a:off x="4142379" y="2110282"/>
              <a:ext cx="723447" cy="297070"/>
            </a:xfrm>
            <a:prstGeom prst="straightConnector1">
              <a:avLst/>
            </a:prstGeom>
            <a:noFill/>
            <a:ln cap="flat" cmpd="sng" w="38100">
              <a:solidFill>
                <a:srgbClr val="FFC000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1"/>
            <p:cNvCxnSpPr/>
            <p:nvPr/>
          </p:nvCxnSpPr>
          <p:spPr>
            <a:xfrm flipH="1" rot="10800000">
              <a:off x="3926713" y="1676987"/>
              <a:ext cx="779700" cy="320100"/>
            </a:xfrm>
            <a:prstGeom prst="straightConnector1">
              <a:avLst/>
            </a:prstGeom>
            <a:noFill/>
            <a:ln cap="flat" cmpd="sng" w="38100">
              <a:solidFill>
                <a:srgbClr val="FFC000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123" name="Google Shape;123;p1"/>
            <p:cNvSpPr txBox="1"/>
            <p:nvPr/>
          </p:nvSpPr>
          <p:spPr>
            <a:xfrm>
              <a:off x="2882807" y="1904813"/>
              <a:ext cx="11487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ΔR</a:t>
              </a:r>
              <a:endParaRPr sz="1800"/>
            </a:p>
          </p:txBody>
        </p:sp>
        <p:cxnSp>
          <p:nvCxnSpPr>
            <p:cNvPr id="124" name="Google Shape;124;p1"/>
            <p:cNvCxnSpPr/>
            <p:nvPr/>
          </p:nvCxnSpPr>
          <p:spPr>
            <a:xfrm rot="10800000">
              <a:off x="4081275" y="1952950"/>
              <a:ext cx="181800" cy="40560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25" name="Google Shape;125;p1"/>
            <p:cNvSpPr/>
            <p:nvPr/>
          </p:nvSpPr>
          <p:spPr>
            <a:xfrm>
              <a:off x="4333827" y="3313834"/>
              <a:ext cx="4572000" cy="4572000"/>
            </a:xfrm>
            <a:prstGeom prst="arc">
              <a:avLst>
                <a:gd fmla="val 14461426" name="adj1"/>
                <a:gd fmla="val 15269918" name="adj2"/>
              </a:avLst>
            </a:prstGeom>
            <a:noFill/>
            <a:ln cap="flat" cmpd="sng" w="28575">
              <a:solidFill>
                <a:srgbClr val="33CCFF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gc986693ec7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666670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gc986693ec7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657837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gc8d8c4d6a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030" y="0"/>
            <a:ext cx="7969945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gc8d8c4d6a1_0_0"/>
          <p:cNvCxnSpPr/>
          <p:nvPr/>
        </p:nvCxnSpPr>
        <p:spPr>
          <a:xfrm flipH="1">
            <a:off x="5131221" y="5917314"/>
            <a:ext cx="1380900" cy="5181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0" name="Google Shape;320;gc8d8c4d6a1_0_0"/>
          <p:cNvCxnSpPr/>
          <p:nvPr/>
        </p:nvCxnSpPr>
        <p:spPr>
          <a:xfrm flipH="1" rot="10800000">
            <a:off x="6512123" y="4189337"/>
            <a:ext cx="269100" cy="1728000"/>
          </a:xfrm>
          <a:prstGeom prst="straightConnector1">
            <a:avLst/>
          </a:prstGeom>
          <a:noFill/>
          <a:ln cap="flat" cmpd="sng" w="762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1" name="Google Shape;321;gc8d8c4d6a1_0_0"/>
          <p:cNvCxnSpPr/>
          <p:nvPr/>
        </p:nvCxnSpPr>
        <p:spPr>
          <a:xfrm>
            <a:off x="6512115" y="5917335"/>
            <a:ext cx="1469400" cy="687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2" name="Google Shape;322;gc8d8c4d6a1_0_0"/>
          <p:cNvSpPr txBox="1"/>
          <p:nvPr/>
        </p:nvSpPr>
        <p:spPr>
          <a:xfrm>
            <a:off x="7981515" y="5876070"/>
            <a:ext cx="282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/>
          </a:p>
        </p:txBody>
      </p:sp>
      <p:sp>
        <p:nvSpPr>
          <p:cNvPr id="323" name="Google Shape;323;gc8d8c4d6a1_0_0"/>
          <p:cNvSpPr txBox="1"/>
          <p:nvPr/>
        </p:nvSpPr>
        <p:spPr>
          <a:xfrm>
            <a:off x="6967167" y="3872079"/>
            <a:ext cx="282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700">
              <a:solidFill>
                <a:srgbClr val="00B050"/>
              </a:solidFill>
            </a:endParaRPr>
          </a:p>
        </p:txBody>
      </p:sp>
      <p:sp>
        <p:nvSpPr>
          <p:cNvPr id="324" name="Google Shape;324;gc8d8c4d6a1_0_0"/>
          <p:cNvSpPr txBox="1"/>
          <p:nvPr/>
        </p:nvSpPr>
        <p:spPr>
          <a:xfrm>
            <a:off x="4776321" y="5715423"/>
            <a:ext cx="282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325" name="Google Shape;325;gc8d8c4d6a1_0_0"/>
          <p:cNvSpPr txBox="1"/>
          <p:nvPr/>
        </p:nvSpPr>
        <p:spPr>
          <a:xfrm>
            <a:off x="2277414" y="2848475"/>
            <a:ext cx="3456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(Global) Ground Coordinate Frame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gc8d8c4d6a1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030" y="0"/>
            <a:ext cx="7969945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gc8d8c4d6a1_0_18"/>
          <p:cNvCxnSpPr/>
          <p:nvPr/>
        </p:nvCxnSpPr>
        <p:spPr>
          <a:xfrm flipH="1">
            <a:off x="5131221" y="5917314"/>
            <a:ext cx="1380900" cy="518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2" name="Google Shape;332;gc8d8c4d6a1_0_18"/>
          <p:cNvSpPr txBox="1"/>
          <p:nvPr/>
        </p:nvSpPr>
        <p:spPr>
          <a:xfrm>
            <a:off x="2111014" y="3876975"/>
            <a:ext cx="34569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Crank Angle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DOF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c8d8c4d6a1_0_18"/>
          <p:cNvSpPr/>
          <p:nvPr/>
        </p:nvSpPr>
        <p:spPr>
          <a:xfrm>
            <a:off x="5719038" y="5460000"/>
            <a:ext cx="753900" cy="1093200"/>
          </a:xfrm>
          <a:prstGeom prst="arc">
            <a:avLst>
              <a:gd fmla="val 709160" name="adj1"/>
              <a:gd fmla="val 18796897" name="adj2"/>
            </a:avLst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gc8d8c4d6a1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030" y="0"/>
            <a:ext cx="7969945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gc8d8c4d6a1_0_30"/>
          <p:cNvCxnSpPr/>
          <p:nvPr/>
        </p:nvCxnSpPr>
        <p:spPr>
          <a:xfrm flipH="1">
            <a:off x="4212421" y="1209439"/>
            <a:ext cx="1095600" cy="8676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0" name="Google Shape;340;gc8d8c4d6a1_0_30"/>
          <p:cNvCxnSpPr/>
          <p:nvPr/>
        </p:nvCxnSpPr>
        <p:spPr>
          <a:xfrm flipH="1" rot="10800000">
            <a:off x="5344323" y="40362"/>
            <a:ext cx="173100" cy="1169100"/>
          </a:xfrm>
          <a:prstGeom prst="straightConnector1">
            <a:avLst/>
          </a:prstGeom>
          <a:noFill/>
          <a:ln cap="flat" cmpd="sng" w="762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1" name="Google Shape;341;gc8d8c4d6a1_0_30"/>
          <p:cNvCxnSpPr>
            <a:endCxn id="342" idx="1"/>
          </p:cNvCxnSpPr>
          <p:nvPr/>
        </p:nvCxnSpPr>
        <p:spPr>
          <a:xfrm>
            <a:off x="5326315" y="1209445"/>
            <a:ext cx="1487400" cy="343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3" name="Google Shape;343;gc8d8c4d6a1_0_30"/>
          <p:cNvSpPr txBox="1"/>
          <p:nvPr/>
        </p:nvSpPr>
        <p:spPr>
          <a:xfrm>
            <a:off x="2111014" y="3787300"/>
            <a:ext cx="345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Pelvis DOF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344" name="Google Shape;344;gc8d8c4d6a1_0_30"/>
          <p:cNvSpPr/>
          <p:nvPr/>
        </p:nvSpPr>
        <p:spPr>
          <a:xfrm rot="-1684637">
            <a:off x="4796170" y="1087306"/>
            <a:ext cx="421959" cy="931288"/>
          </a:xfrm>
          <a:prstGeom prst="arc">
            <a:avLst>
              <a:gd fmla="val 709160" name="adj1"/>
              <a:gd fmla="val 18796897" name="adj2"/>
            </a:avLst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c8d8c4d6a1_0_30"/>
          <p:cNvSpPr/>
          <p:nvPr/>
        </p:nvSpPr>
        <p:spPr>
          <a:xfrm rot="976199">
            <a:off x="5769814" y="915501"/>
            <a:ext cx="421896" cy="931404"/>
          </a:xfrm>
          <a:prstGeom prst="arc">
            <a:avLst>
              <a:gd fmla="val 709160" name="adj1"/>
              <a:gd fmla="val 18796897" name="adj2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c8d8c4d6a1_0_30"/>
          <p:cNvSpPr/>
          <p:nvPr/>
        </p:nvSpPr>
        <p:spPr>
          <a:xfrm rot="-4591016">
            <a:off x="5151170" y="388699"/>
            <a:ext cx="422032" cy="931380"/>
          </a:xfrm>
          <a:prstGeom prst="arc">
            <a:avLst>
              <a:gd fmla="val 709160" name="adj1"/>
              <a:gd fmla="val 18796897" name="adj2"/>
            </a:avLst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gc8d8c4d6a1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030" y="0"/>
            <a:ext cx="7969945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gc8d8c4d6a1_0_44"/>
          <p:cNvCxnSpPr/>
          <p:nvPr/>
        </p:nvCxnSpPr>
        <p:spPr>
          <a:xfrm flipH="1">
            <a:off x="3831421" y="1895239"/>
            <a:ext cx="1095600" cy="867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" name="Google Shape;353;gc8d8c4d6a1_0_44"/>
          <p:cNvCxnSpPr/>
          <p:nvPr/>
        </p:nvCxnSpPr>
        <p:spPr>
          <a:xfrm flipH="1" rot="10800000">
            <a:off x="4963323" y="726162"/>
            <a:ext cx="173100" cy="1169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4" name="Google Shape;354;gc8d8c4d6a1_0_44"/>
          <p:cNvCxnSpPr/>
          <p:nvPr/>
        </p:nvCxnSpPr>
        <p:spPr>
          <a:xfrm>
            <a:off x="4945315" y="1895245"/>
            <a:ext cx="1487400" cy="343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5" name="Google Shape;355;gc8d8c4d6a1_0_44"/>
          <p:cNvSpPr/>
          <p:nvPr/>
        </p:nvSpPr>
        <p:spPr>
          <a:xfrm rot="-1684637">
            <a:off x="4415170" y="1773106"/>
            <a:ext cx="421959" cy="931288"/>
          </a:xfrm>
          <a:prstGeom prst="arc">
            <a:avLst>
              <a:gd fmla="val 709160" name="adj1"/>
              <a:gd fmla="val 18796897" name="adj2"/>
            </a:avLst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c8d8c4d6a1_0_44"/>
          <p:cNvSpPr/>
          <p:nvPr/>
        </p:nvSpPr>
        <p:spPr>
          <a:xfrm rot="976199">
            <a:off x="5388814" y="1601301"/>
            <a:ext cx="421896" cy="931404"/>
          </a:xfrm>
          <a:prstGeom prst="arc">
            <a:avLst>
              <a:gd fmla="val 709160" name="adj1"/>
              <a:gd fmla="val 18796897" name="adj2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c8d8c4d6a1_0_44"/>
          <p:cNvSpPr/>
          <p:nvPr/>
        </p:nvSpPr>
        <p:spPr>
          <a:xfrm rot="-4591016">
            <a:off x="4770170" y="1074499"/>
            <a:ext cx="422032" cy="931380"/>
          </a:xfrm>
          <a:prstGeom prst="arc">
            <a:avLst>
              <a:gd fmla="val 709160" name="adj1"/>
              <a:gd fmla="val 18796897" name="adj2"/>
            </a:avLst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c8d8c4d6a1_0_44"/>
          <p:cNvSpPr txBox="1"/>
          <p:nvPr/>
        </p:nvSpPr>
        <p:spPr>
          <a:xfrm>
            <a:off x="2111014" y="3787300"/>
            <a:ext cx="345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Hip </a:t>
            </a:r>
            <a:r>
              <a:rPr lang="en-US" sz="4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DOF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gc8d8c4d6a1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030" y="0"/>
            <a:ext cx="7969945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gc8d8c4d6a1_0_58"/>
          <p:cNvCxnSpPr/>
          <p:nvPr/>
        </p:nvCxnSpPr>
        <p:spPr>
          <a:xfrm flipH="1">
            <a:off x="6436421" y="2803164"/>
            <a:ext cx="1380900" cy="518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5" name="Google Shape;365;gc8d8c4d6a1_0_58"/>
          <p:cNvSpPr txBox="1"/>
          <p:nvPr/>
        </p:nvSpPr>
        <p:spPr>
          <a:xfrm>
            <a:off x="2111014" y="3876975"/>
            <a:ext cx="34569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Knee</a:t>
            </a: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Angle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DOF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c8d8c4d6a1_0_58"/>
          <p:cNvSpPr/>
          <p:nvPr/>
        </p:nvSpPr>
        <p:spPr>
          <a:xfrm>
            <a:off x="7024238" y="2345850"/>
            <a:ext cx="753900" cy="1093200"/>
          </a:xfrm>
          <a:prstGeom prst="arc">
            <a:avLst>
              <a:gd fmla="val 709160" name="adj1"/>
              <a:gd fmla="val 18796897" name="adj2"/>
            </a:avLst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gc8d8c4d6a1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030" y="0"/>
            <a:ext cx="7969945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" name="Google Shape;372;gc8d8c4d6a1_0_65"/>
          <p:cNvCxnSpPr/>
          <p:nvPr/>
        </p:nvCxnSpPr>
        <p:spPr>
          <a:xfrm flipH="1">
            <a:off x="4753421" y="4600664"/>
            <a:ext cx="1380900" cy="518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3" name="Google Shape;373;gc8d8c4d6a1_0_65"/>
          <p:cNvSpPr txBox="1"/>
          <p:nvPr/>
        </p:nvSpPr>
        <p:spPr>
          <a:xfrm>
            <a:off x="2111014" y="3876975"/>
            <a:ext cx="34569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Ankle </a:t>
            </a: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Angle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DOF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c8d8c4d6a1_0_65"/>
          <p:cNvSpPr/>
          <p:nvPr/>
        </p:nvSpPr>
        <p:spPr>
          <a:xfrm>
            <a:off x="5341238" y="4143350"/>
            <a:ext cx="753900" cy="1093200"/>
          </a:xfrm>
          <a:prstGeom prst="arc">
            <a:avLst>
              <a:gd fmla="val 709160" name="adj1"/>
              <a:gd fmla="val 18796897" name="adj2"/>
            </a:avLst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gc8d8c4d6a1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030" y="0"/>
            <a:ext cx="7969945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gc8d8c4d6a1_0_72"/>
          <p:cNvCxnSpPr/>
          <p:nvPr/>
        </p:nvCxnSpPr>
        <p:spPr>
          <a:xfrm flipH="1">
            <a:off x="5222346" y="5127314"/>
            <a:ext cx="1380900" cy="518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1" name="Google Shape;381;gc8d8c4d6a1_0_72"/>
          <p:cNvSpPr txBox="1"/>
          <p:nvPr/>
        </p:nvSpPr>
        <p:spPr>
          <a:xfrm>
            <a:off x="2111014" y="3876975"/>
            <a:ext cx="34569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MTP </a:t>
            </a: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Angle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DOF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c8d8c4d6a1_0_72"/>
          <p:cNvSpPr/>
          <p:nvPr/>
        </p:nvSpPr>
        <p:spPr>
          <a:xfrm>
            <a:off x="5810163" y="4670000"/>
            <a:ext cx="753900" cy="1093200"/>
          </a:xfrm>
          <a:prstGeom prst="arc">
            <a:avLst>
              <a:gd fmla="val 709160" name="adj1"/>
              <a:gd fmla="val 18796897" name="adj2"/>
            </a:avLst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c78443258b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5815" y="0"/>
            <a:ext cx="8920367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gc78443258b_2_0"/>
          <p:cNvCxnSpPr/>
          <p:nvPr/>
        </p:nvCxnSpPr>
        <p:spPr>
          <a:xfrm>
            <a:off x="6572250" y="5600700"/>
            <a:ext cx="3743400" cy="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gc78443258b_2_0"/>
          <p:cNvCxnSpPr/>
          <p:nvPr/>
        </p:nvCxnSpPr>
        <p:spPr>
          <a:xfrm>
            <a:off x="6572250" y="5600700"/>
            <a:ext cx="15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gc78443258b_2_0"/>
          <p:cNvSpPr txBox="1"/>
          <p:nvPr/>
        </p:nvSpPr>
        <p:spPr>
          <a:xfrm>
            <a:off x="7682041" y="5572125"/>
            <a:ext cx="450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/>
          </a:p>
        </p:txBody>
      </p:sp>
      <p:sp>
        <p:nvSpPr>
          <p:cNvPr id="134" name="Google Shape;134;gc78443258b_2_0"/>
          <p:cNvSpPr/>
          <p:nvPr/>
        </p:nvSpPr>
        <p:spPr>
          <a:xfrm>
            <a:off x="4333827" y="3313834"/>
            <a:ext cx="4572000" cy="4572000"/>
          </a:xfrm>
          <a:prstGeom prst="arc">
            <a:avLst>
              <a:gd fmla="val 14667744" name="adj1"/>
              <a:gd fmla="val 0" name="adj2"/>
            </a:avLst>
          </a:prstGeom>
          <a:noFill/>
          <a:ln cap="flat" cmpd="sng" w="38100">
            <a:solidFill>
              <a:srgbClr val="33CCFF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gc78443258b_2_0"/>
          <p:cNvCxnSpPr/>
          <p:nvPr/>
        </p:nvCxnSpPr>
        <p:spPr>
          <a:xfrm rot="10800000">
            <a:off x="6572250" y="4074676"/>
            <a:ext cx="0" cy="1554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" name="Google Shape;136;gc78443258b_2_0"/>
          <p:cNvSpPr txBox="1"/>
          <p:nvPr/>
        </p:nvSpPr>
        <p:spPr>
          <a:xfrm>
            <a:off x="6710492" y="3711715"/>
            <a:ext cx="450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/>
          </a:p>
        </p:txBody>
      </p:sp>
      <p:sp>
        <p:nvSpPr>
          <p:cNvPr id="137" name="Google Shape;137;gc78443258b_2_0"/>
          <p:cNvSpPr txBox="1"/>
          <p:nvPr/>
        </p:nvSpPr>
        <p:spPr>
          <a:xfrm>
            <a:off x="4503839" y="2506649"/>
            <a:ext cx="463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800"/>
          </a:p>
        </p:txBody>
      </p:sp>
      <p:sp>
        <p:nvSpPr>
          <p:cNvPr id="138" name="Google Shape;138;gc78443258b_2_0"/>
          <p:cNvSpPr txBox="1"/>
          <p:nvPr/>
        </p:nvSpPr>
        <p:spPr>
          <a:xfrm>
            <a:off x="8246391" y="3235897"/>
            <a:ext cx="457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solidFill>
                  <a:srgbClr val="33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 i="1" sz="4400">
              <a:solidFill>
                <a:srgbClr val="33CC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9" name="Google Shape;139;gc78443258b_2_0"/>
          <p:cNvCxnSpPr/>
          <p:nvPr/>
        </p:nvCxnSpPr>
        <p:spPr>
          <a:xfrm rot="10800000">
            <a:off x="4624400" y="1676904"/>
            <a:ext cx="1929900" cy="39552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75766f9df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c75766f9df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gc75766f9d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196" y="0"/>
            <a:ext cx="1018761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c75766f9df_1_0"/>
          <p:cNvSpPr/>
          <p:nvPr/>
        </p:nvSpPr>
        <p:spPr>
          <a:xfrm>
            <a:off x="4781188" y="3454625"/>
            <a:ext cx="753900" cy="1093200"/>
          </a:xfrm>
          <a:prstGeom prst="arc">
            <a:avLst>
              <a:gd fmla="val 709160" name="adj1"/>
              <a:gd fmla="val 18796897" name="adj2"/>
            </a:avLst>
          </a:prstGeom>
          <a:noFill/>
          <a:ln cap="flat" cmpd="sng" w="76200">
            <a:solidFill>
              <a:srgbClr val="33CCFF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gc75766f9df_1_0"/>
          <p:cNvCxnSpPr/>
          <p:nvPr/>
        </p:nvCxnSpPr>
        <p:spPr>
          <a:xfrm flipH="1">
            <a:off x="3605025" y="3688900"/>
            <a:ext cx="2204700" cy="827400"/>
          </a:xfrm>
          <a:prstGeom prst="straightConnector1">
            <a:avLst/>
          </a:prstGeom>
          <a:noFill/>
          <a:ln cap="flat" cmpd="sng" w="76200">
            <a:solidFill>
              <a:srgbClr val="3C78D8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49" name="Google Shape;149;gc75766f9df_1_0"/>
          <p:cNvCxnSpPr/>
          <p:nvPr/>
        </p:nvCxnSpPr>
        <p:spPr>
          <a:xfrm flipH="1" rot="10800000">
            <a:off x="6337775" y="521200"/>
            <a:ext cx="429600" cy="2758800"/>
          </a:xfrm>
          <a:prstGeom prst="straightConnector1">
            <a:avLst/>
          </a:prstGeom>
          <a:noFill/>
          <a:ln cap="flat" cmpd="sng" w="762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" name="Google Shape;150;gc75766f9df_1_0"/>
          <p:cNvCxnSpPr/>
          <p:nvPr/>
        </p:nvCxnSpPr>
        <p:spPr>
          <a:xfrm>
            <a:off x="6767375" y="3835825"/>
            <a:ext cx="2346300" cy="1096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1" name="Google Shape;151;gc75766f9df_1_0"/>
          <p:cNvSpPr txBox="1"/>
          <p:nvPr/>
        </p:nvSpPr>
        <p:spPr>
          <a:xfrm>
            <a:off x="9018666" y="4101600"/>
            <a:ext cx="450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/>
          </a:p>
        </p:txBody>
      </p:sp>
      <p:sp>
        <p:nvSpPr>
          <p:cNvPr id="152" name="Google Shape;152;gc75766f9df_1_0"/>
          <p:cNvSpPr txBox="1"/>
          <p:nvPr/>
        </p:nvSpPr>
        <p:spPr>
          <a:xfrm>
            <a:off x="7036891" y="844525"/>
            <a:ext cx="450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700">
              <a:solidFill>
                <a:srgbClr val="00B050"/>
              </a:solidFill>
            </a:endParaRPr>
          </a:p>
        </p:txBody>
      </p:sp>
      <p:sp>
        <p:nvSpPr>
          <p:cNvPr id="153" name="Google Shape;153;gc75766f9df_1_0"/>
          <p:cNvSpPr txBox="1"/>
          <p:nvPr/>
        </p:nvSpPr>
        <p:spPr>
          <a:xfrm>
            <a:off x="3051066" y="4224625"/>
            <a:ext cx="450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154" name="Google Shape;154;gc75766f9df_1_0"/>
          <p:cNvSpPr txBox="1"/>
          <p:nvPr/>
        </p:nvSpPr>
        <p:spPr>
          <a:xfrm>
            <a:off x="4239216" y="3044250"/>
            <a:ext cx="450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solidFill>
                  <a:srgbClr val="33CCFF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endParaRPr i="1" sz="1800">
              <a:solidFill>
                <a:srgbClr val="33CC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c75766f9df_1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193" y="0"/>
            <a:ext cx="10187606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c75766f9df_1_19"/>
          <p:cNvSpPr/>
          <p:nvPr/>
        </p:nvSpPr>
        <p:spPr>
          <a:xfrm>
            <a:off x="5797650" y="5059000"/>
            <a:ext cx="914400" cy="914400"/>
          </a:xfrm>
          <a:prstGeom prst="arc">
            <a:avLst>
              <a:gd fmla="val 21467686" name="adj1"/>
              <a:gd fmla="val 17826621" name="adj2"/>
            </a:avLst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c75766f9df_1_19"/>
          <p:cNvSpPr txBox="1"/>
          <p:nvPr/>
        </p:nvSpPr>
        <p:spPr>
          <a:xfrm>
            <a:off x="6877254" y="5219200"/>
            <a:ext cx="4237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rgbClr val="00CF5E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5100">
                <a:solidFill>
                  <a:srgbClr val="00CF5E"/>
                </a:solidFill>
                <a:latin typeface="Calibri"/>
                <a:ea typeface="Calibri"/>
                <a:cs typeface="Calibri"/>
                <a:sym typeface="Calibri"/>
              </a:rPr>
              <a:t> prescribed function</a:t>
            </a:r>
            <a:endParaRPr baseline="-25000" sz="2500">
              <a:solidFill>
                <a:srgbClr val="00CF5E"/>
              </a:solidFill>
            </a:endParaRPr>
          </a:p>
        </p:txBody>
      </p:sp>
      <p:sp>
        <p:nvSpPr>
          <p:cNvPr id="162" name="Google Shape;162;gc75766f9df_1_19"/>
          <p:cNvSpPr txBox="1"/>
          <p:nvPr/>
        </p:nvSpPr>
        <p:spPr>
          <a:xfrm>
            <a:off x="1560454" y="4027300"/>
            <a:ext cx="4237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rgbClr val="00CF5E"/>
                </a:solidFill>
                <a:latin typeface="Calibri"/>
                <a:ea typeface="Calibri"/>
                <a:cs typeface="Calibri"/>
                <a:sym typeface="Calibri"/>
              </a:rPr>
              <a:t>ω</a:t>
            </a:r>
            <a:r>
              <a:rPr baseline="-25000" lang="en-US" sz="5100">
                <a:solidFill>
                  <a:srgbClr val="00CF5E"/>
                </a:solidFill>
                <a:latin typeface="Calibri"/>
                <a:ea typeface="Calibri"/>
                <a:cs typeface="Calibri"/>
                <a:sym typeface="Calibri"/>
              </a:rPr>
              <a:t>crank</a:t>
            </a:r>
            <a:r>
              <a:rPr lang="en-US" sz="5100">
                <a:solidFill>
                  <a:srgbClr val="00CF5E"/>
                </a:solidFill>
                <a:latin typeface="Calibri"/>
                <a:ea typeface="Calibri"/>
                <a:cs typeface="Calibri"/>
                <a:sym typeface="Calibri"/>
              </a:rPr>
              <a:t> = 80 rpm</a:t>
            </a:r>
            <a:endParaRPr sz="2500">
              <a:solidFill>
                <a:srgbClr val="00CF5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7611730ed_0_0"/>
          <p:cNvSpPr txBox="1"/>
          <p:nvPr/>
        </p:nvSpPr>
        <p:spPr>
          <a:xfrm>
            <a:off x="2017678" y="4600998"/>
            <a:ext cx="463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CF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</a:t>
            </a:r>
            <a:r>
              <a:rPr baseline="-25000" lang="en-US" sz="4000">
                <a:solidFill>
                  <a:srgbClr val="00CF5E"/>
                </a:solidFill>
                <a:latin typeface="Calibri"/>
                <a:ea typeface="Calibri"/>
                <a:cs typeface="Calibri"/>
                <a:sym typeface="Calibri"/>
              </a:rPr>
              <a:t>crank</a:t>
            </a:r>
            <a:r>
              <a:rPr lang="en-US" sz="4000">
                <a:solidFill>
                  <a:srgbClr val="00CF5E"/>
                </a:solidFill>
                <a:latin typeface="Calibri"/>
                <a:ea typeface="Calibri"/>
                <a:cs typeface="Calibri"/>
                <a:sym typeface="Calibri"/>
              </a:rPr>
              <a:t> = 80 RPM</a:t>
            </a:r>
            <a:endParaRPr sz="4000">
              <a:solidFill>
                <a:srgbClr val="00CF5E"/>
              </a:solidFill>
            </a:endParaRPr>
          </a:p>
        </p:txBody>
      </p:sp>
      <p:sp>
        <p:nvSpPr>
          <p:cNvPr id="168" name="Google Shape;168;gc7611730ed_0_0"/>
          <p:cNvSpPr/>
          <p:nvPr/>
        </p:nvSpPr>
        <p:spPr>
          <a:xfrm>
            <a:off x="5653665" y="5308998"/>
            <a:ext cx="884700" cy="835200"/>
          </a:xfrm>
          <a:prstGeom prst="arc">
            <a:avLst>
              <a:gd fmla="val 10154816" name="adj1"/>
              <a:gd fmla="val 7588657" name="adj2"/>
            </a:avLst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gc7611730e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500" y="0"/>
            <a:ext cx="8443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c7611730ed_0_0"/>
          <p:cNvSpPr/>
          <p:nvPr/>
        </p:nvSpPr>
        <p:spPr>
          <a:xfrm>
            <a:off x="6538375" y="2857950"/>
            <a:ext cx="753900" cy="955800"/>
          </a:xfrm>
          <a:prstGeom prst="arc">
            <a:avLst>
              <a:gd fmla="val 13879427" name="adj1"/>
              <a:gd fmla="val 4318869" name="adj2"/>
            </a:avLst>
          </a:prstGeom>
          <a:noFill/>
          <a:ln cap="flat" cmpd="sng" w="38100">
            <a:solidFill>
              <a:srgbClr val="33CCFF"/>
            </a:solidFill>
            <a:prstDash val="solid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CCFF"/>
              </a:solidFill>
            </a:endParaRPr>
          </a:p>
        </p:txBody>
      </p:sp>
      <p:sp>
        <p:nvSpPr>
          <p:cNvPr id="171" name="Google Shape;171;gc7611730ed_0_0"/>
          <p:cNvSpPr txBox="1"/>
          <p:nvPr/>
        </p:nvSpPr>
        <p:spPr>
          <a:xfrm>
            <a:off x="7291103" y="3044250"/>
            <a:ext cx="290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solidFill>
                  <a:srgbClr val="33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4400">
                <a:solidFill>
                  <a:srgbClr val="33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joint angle</a:t>
            </a:r>
            <a:r>
              <a:rPr i="1" lang="en-US" sz="4400">
                <a:solidFill>
                  <a:srgbClr val="33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endParaRPr i="1" sz="1800">
              <a:solidFill>
                <a:srgbClr val="33CC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2" name="Google Shape;172;gc7611730ed_0_0"/>
          <p:cNvCxnSpPr/>
          <p:nvPr/>
        </p:nvCxnSpPr>
        <p:spPr>
          <a:xfrm rot="10800000">
            <a:off x="3980850" y="2005175"/>
            <a:ext cx="2362200" cy="17610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miter lim="800000"/>
            <a:headEnd len="sm" w="sm" type="triangle"/>
            <a:tailEnd len="med" w="med" type="triangle"/>
          </a:ln>
        </p:spPr>
      </p:cxnSp>
      <p:sp>
        <p:nvSpPr>
          <p:cNvPr id="173" name="Google Shape;173;gc7611730ed_0_0"/>
          <p:cNvSpPr txBox="1"/>
          <p:nvPr/>
        </p:nvSpPr>
        <p:spPr>
          <a:xfrm>
            <a:off x="2504025" y="2857950"/>
            <a:ext cx="425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aseline="-25000" lang="en-US" sz="4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fiber length</a:t>
            </a:r>
            <a:r>
              <a:rPr i="1" lang="en-US" sz="4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endParaRPr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c7611730ed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888" y="0"/>
            <a:ext cx="848223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c7611730ed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074" y="0"/>
            <a:ext cx="842585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2021-03-13T08:20:45Z</dcterms:created>
  <dc:creator>David Gonzalez</dc:creator>
</cp:coreProperties>
</file>