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831C30-7791-4858-B16D-54CD56CDF921}">
  <a:tblStyle styleId="{2C831C30-7791-4858-B16D-54CD56CDF9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Send Justin model + tables w/ ref frame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656f844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656f844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656f844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656f844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56f844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56f844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gauge on a crank - power crank</a:t>
            </a:r>
            <a:endParaRPr/>
          </a:p>
          <a:p>
            <a:pPr indent="0" lvl="0" marL="0" rtl="0" algn="l">
              <a:spcBef>
                <a:spcPts val="0"/>
              </a:spcBef>
              <a:spcAft>
                <a:spcPts val="0"/>
              </a:spcAft>
              <a:buNone/>
            </a:pPr>
            <a:r>
              <a:rPr lang="en"/>
              <a:t>Professional versions output 200Hz</a:t>
            </a:r>
            <a:endParaRPr/>
          </a:p>
          <a:p>
            <a:pPr indent="0" lvl="0" marL="0" rtl="0" algn="l">
              <a:spcBef>
                <a:spcPts val="0"/>
              </a:spcBef>
              <a:spcAft>
                <a:spcPts val="0"/>
              </a:spcAft>
              <a:buNone/>
            </a:pPr>
            <a:r>
              <a:rPr lang="en"/>
              <a:t>Literature is probably a better source than Specialized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56f844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656f844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656f844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656f844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2700" rtl="0" algn="l">
              <a:lnSpc>
                <a:spcPct val="140000"/>
              </a:lnSpc>
              <a:spcBef>
                <a:spcPts val="0"/>
              </a:spcBef>
              <a:spcAft>
                <a:spcPts val="0"/>
              </a:spcAft>
              <a:buNone/>
            </a:pPr>
            <a:r>
              <a:rPr lang="en" sz="1500">
                <a:solidFill>
                  <a:srgbClr val="333333"/>
                </a:solidFill>
                <a:highlight>
                  <a:srgbClr val="FBFBF9"/>
                </a:highlight>
              </a:rPr>
              <a:t>From me329 website: The bicycle is the most energy efficient mode of human transportation. Even with that distinction, there is room for improvement. Significant work has been done to quantify metabolic efficiency changes resulting from relative human to bicycle fit changes. This type of testing works well for final validation but is time prohibitive to scan large design spaces or optimize across populations rather than individuals. As we search for optimal solutions it is critical to leverage simulation techniques to quickly quantify improvements for individuals and populations.</a:t>
            </a:r>
            <a:endParaRPr sz="1500">
              <a:solidFill>
                <a:srgbClr val="333333"/>
              </a:solidFill>
              <a:highlight>
                <a:srgbClr val="FBFBF9"/>
              </a:highlight>
            </a:endParaRPr>
          </a:p>
          <a:p>
            <a:pPr indent="0" lvl="0" marL="12700" rtl="0" algn="l">
              <a:lnSpc>
                <a:spcPct val="140000"/>
              </a:lnSpc>
              <a:spcBef>
                <a:spcPts val="3300"/>
              </a:spcBef>
              <a:spcAft>
                <a:spcPts val="0"/>
              </a:spcAft>
              <a:buNone/>
            </a:pPr>
            <a:r>
              <a:t/>
            </a:r>
            <a:endParaRPr sz="1500">
              <a:solidFill>
                <a:srgbClr val="333333"/>
              </a:solidFill>
              <a:highlight>
                <a:srgbClr val="FBFBF9"/>
              </a:highlight>
            </a:endParaRPr>
          </a:p>
          <a:p>
            <a:pPr indent="0" lvl="0" marL="0" rtl="0" algn="l">
              <a:lnSpc>
                <a:spcPct val="140000"/>
              </a:lnSpc>
              <a:spcBef>
                <a:spcPts val="3300"/>
              </a:spcBef>
              <a:spcAft>
                <a:spcPts val="3300"/>
              </a:spcAft>
              <a:buNone/>
            </a:pPr>
            <a:r>
              <a:rPr lang="en" sz="1500">
                <a:solidFill>
                  <a:srgbClr val="333333"/>
                </a:solidFill>
                <a:highlight>
                  <a:srgbClr val="FBFBF9"/>
                </a:highlight>
              </a:rPr>
              <a:t>From last email: “</a:t>
            </a:r>
            <a:r>
              <a:rPr lang="en">
                <a:solidFill>
                  <a:srgbClr val="201F1E"/>
                </a:solidFill>
                <a:highlight>
                  <a:srgbClr val="FFFFFF"/>
                </a:highlight>
              </a:rPr>
              <a:t>The general idea in this study is that the fit for a rider is rotated about the BB. This keeps all of their joint angles constant but changes how their center of mass, the gravity vector, and the pedals align. See image below for how this fit rotation relates to the effective seat tube angle.”</a:t>
            </a:r>
            <a:endParaRPr sz="1500">
              <a:solidFill>
                <a:srgbClr val="333333"/>
              </a:solidFill>
              <a:highlight>
                <a:srgbClr val="FBFBF9"/>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7c9ec27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7c9ec27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2700" rtl="0" algn="l">
              <a:lnSpc>
                <a:spcPct val="140000"/>
              </a:lnSpc>
              <a:spcBef>
                <a:spcPts val="0"/>
              </a:spcBef>
              <a:spcAft>
                <a:spcPts val="0"/>
              </a:spcAft>
              <a:buNone/>
            </a:pPr>
            <a:r>
              <a:rPr lang="en" sz="1500">
                <a:solidFill>
                  <a:srgbClr val="333333"/>
                </a:solidFill>
                <a:highlight>
                  <a:srgbClr val="FBFBF9"/>
                </a:highlight>
              </a:rPr>
              <a:t>From me329 website: The bicycle is the most energy efficient mode of human transportation. Even with that distinction, there is room for improvement. Significant work has been done to quantify metabolic efficiency changes resulting from relative human to bicycle fit changes. This type of testing works well for final validation but is time prohibitive to scan large design spaces or optimize across populations rather than individuals. As we search for optimal solutions it is critical to leverage simulation techniques to quickly quantify improvements for individuals and populations.</a:t>
            </a:r>
            <a:endParaRPr sz="1500">
              <a:solidFill>
                <a:srgbClr val="333333"/>
              </a:solidFill>
              <a:highlight>
                <a:srgbClr val="FBFBF9"/>
              </a:highlight>
            </a:endParaRPr>
          </a:p>
          <a:p>
            <a:pPr indent="0" lvl="0" marL="12700" rtl="0" algn="l">
              <a:lnSpc>
                <a:spcPct val="140000"/>
              </a:lnSpc>
              <a:spcBef>
                <a:spcPts val="3300"/>
              </a:spcBef>
              <a:spcAft>
                <a:spcPts val="0"/>
              </a:spcAft>
              <a:buNone/>
            </a:pPr>
            <a:r>
              <a:t/>
            </a:r>
            <a:endParaRPr sz="1500">
              <a:solidFill>
                <a:srgbClr val="333333"/>
              </a:solidFill>
              <a:highlight>
                <a:srgbClr val="FBFBF9"/>
              </a:highlight>
            </a:endParaRPr>
          </a:p>
          <a:p>
            <a:pPr indent="0" lvl="0" marL="0" rtl="0" algn="l">
              <a:lnSpc>
                <a:spcPct val="140000"/>
              </a:lnSpc>
              <a:spcBef>
                <a:spcPts val="3300"/>
              </a:spcBef>
              <a:spcAft>
                <a:spcPts val="3300"/>
              </a:spcAft>
              <a:buNone/>
            </a:pPr>
            <a:r>
              <a:rPr lang="en" sz="1500">
                <a:solidFill>
                  <a:srgbClr val="333333"/>
                </a:solidFill>
                <a:highlight>
                  <a:srgbClr val="FBFBF9"/>
                </a:highlight>
              </a:rPr>
              <a:t>From last email: “</a:t>
            </a:r>
            <a:r>
              <a:rPr lang="en">
                <a:solidFill>
                  <a:srgbClr val="201F1E"/>
                </a:solidFill>
                <a:highlight>
                  <a:srgbClr val="FFFFFF"/>
                </a:highlight>
              </a:rPr>
              <a:t>The general idea in this study is that the fit for a rider is rotated about the BB. This keeps all of their joint angles constant but changes how their center of mass, the gravity vector, and the pedals align. See image below for how this fit rotation relates to the effective seat tube angle.”</a:t>
            </a:r>
            <a:endParaRPr sz="1500">
              <a:solidFill>
                <a:srgbClr val="333333"/>
              </a:solidFill>
              <a:highlight>
                <a:srgbClr val="FBFBF9"/>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7c9ec273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7c9ec273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7c9ec27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7c9ec27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7c9ec273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7c9ec273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7c9ec273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7c9ec273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double check reference points / conventions on how joint angles are measured in OpenSim vs how they are measured in referenced literature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7c9ec27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7c9ec27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7.png"/><Relationship Id="rId10" Type="http://schemas.openxmlformats.org/officeDocument/2006/relationships/image" Target="../media/image6.png"/><Relationship Id="rId12"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DDlxuU6OllsU6-5Lsm9aPDEq5rJDmTRm/view"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2 Update (R1)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22 January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Obtain realistic external forces through literature (.xml)</a:t>
            </a:r>
            <a:endParaRPr/>
          </a:p>
          <a:p>
            <a:pPr indent="-342900" lvl="0" marL="457200" rtl="0" algn="l">
              <a:lnSpc>
                <a:spcPct val="150000"/>
              </a:lnSpc>
              <a:spcBef>
                <a:spcPts val="0"/>
              </a:spcBef>
              <a:spcAft>
                <a:spcPts val="0"/>
              </a:spcAft>
              <a:buSzPts val="1800"/>
              <a:buAutoNum type="arabicPeriod"/>
            </a:pPr>
            <a:r>
              <a:rPr lang="en"/>
              <a:t>Obtain joint angle data (.mot / .sto) through ME 485 model, confirmed through literature</a:t>
            </a:r>
            <a:endParaRPr/>
          </a:p>
          <a:p>
            <a:pPr indent="-342900" lvl="0" marL="457200" rtl="0" algn="l">
              <a:lnSpc>
                <a:spcPct val="150000"/>
              </a:lnSpc>
              <a:spcBef>
                <a:spcPts val="0"/>
              </a:spcBef>
              <a:spcAft>
                <a:spcPts val="0"/>
              </a:spcAft>
              <a:buSzPts val="1800"/>
              <a:buAutoNum type="arabicPeriod"/>
            </a:pPr>
            <a:r>
              <a:rPr lang="en"/>
              <a:t>Create OpenSim specific files (actuator file (.xml), tracking tasks (.xml), load file)</a:t>
            </a:r>
            <a:endParaRPr/>
          </a:p>
          <a:p>
            <a:pPr indent="-342900" lvl="0" marL="457200" rtl="0" algn="l">
              <a:lnSpc>
                <a:spcPct val="150000"/>
              </a:lnSpc>
              <a:spcBef>
                <a:spcPts val="0"/>
              </a:spcBef>
              <a:spcAft>
                <a:spcPts val="0"/>
              </a:spcAft>
              <a:buSzPts val="1800"/>
              <a:buAutoNum type="arabicPeriod"/>
            </a:pPr>
            <a:r>
              <a:rPr lang="en"/>
              <a:t>Combine both sets of data into static optimization/CMC tool in OpenSim to generate muscle forces </a:t>
            </a:r>
            <a:endParaRPr/>
          </a:p>
          <a:p>
            <a:pPr indent="-342900" lvl="0" marL="457200" rtl="0" algn="l">
              <a:lnSpc>
                <a:spcPct val="150000"/>
              </a:lnSpc>
              <a:spcBef>
                <a:spcPts val="0"/>
              </a:spcBef>
              <a:spcAft>
                <a:spcPts val="0"/>
              </a:spcAft>
              <a:buSzPts val="1800"/>
              <a:buAutoNum type="arabicPeriod"/>
            </a:pPr>
            <a:r>
              <a:rPr lang="en"/>
              <a:t>Continue to meet with OpenSim experts</a:t>
            </a:r>
            <a:endParaRPr/>
          </a:p>
        </p:txBody>
      </p:sp>
      <p:sp>
        <p:nvSpPr>
          <p:cNvPr id="136" name="Google Shape;136;p22"/>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CC</a:t>
            </a:r>
            <a:endParaRPr i="1"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a:t>
            </a:r>
            <a:endParaRPr/>
          </a:p>
        </p:txBody>
      </p:sp>
      <p:graphicFrame>
        <p:nvGraphicFramePr>
          <p:cNvPr id="142" name="Google Shape;142;p23"/>
          <p:cNvGraphicFramePr/>
          <p:nvPr/>
        </p:nvGraphicFramePr>
        <p:xfrm>
          <a:off x="599575" y="1554438"/>
          <a:ext cx="3000000" cy="3000000"/>
        </p:xfrm>
        <a:graphic>
          <a:graphicData uri="http://schemas.openxmlformats.org/drawingml/2006/table">
            <a:tbl>
              <a:tblPr>
                <a:noFill/>
                <a:tableStyleId>{2C831C30-7791-4858-B16D-54CD56CDF921}</a:tableStyleId>
              </a:tblPr>
              <a:tblGrid>
                <a:gridCol w="852875"/>
                <a:gridCol w="852875"/>
                <a:gridCol w="852875"/>
                <a:gridCol w="852875"/>
                <a:gridCol w="852875"/>
                <a:gridCol w="852875"/>
                <a:gridCol w="852875"/>
                <a:gridCol w="852875"/>
                <a:gridCol w="1121825"/>
              </a:tblGrid>
              <a:tr h="381000">
                <a:tc>
                  <a:txBody>
                    <a:bodyPr/>
                    <a:lstStyle/>
                    <a:p>
                      <a:pPr indent="0" lvl="0" marL="0" rtl="0" algn="ctr">
                        <a:spcBef>
                          <a:spcPts val="0"/>
                        </a:spcBef>
                        <a:spcAft>
                          <a:spcPts val="0"/>
                        </a:spcAft>
                        <a:buNone/>
                      </a:pPr>
                      <a:r>
                        <a:rPr b="1" lang="en"/>
                        <a:t>Week 2</a:t>
                      </a:r>
                      <a:endParaRPr b="1"/>
                    </a:p>
                  </a:txBody>
                  <a:tcPr marT="91425" marB="91425" marR="91425" marL="91425"/>
                </a:tc>
                <a:tc>
                  <a:txBody>
                    <a:bodyPr/>
                    <a:lstStyle/>
                    <a:p>
                      <a:pPr indent="0" lvl="0" marL="0" rtl="0" algn="ctr">
                        <a:spcBef>
                          <a:spcPts val="0"/>
                        </a:spcBef>
                        <a:spcAft>
                          <a:spcPts val="0"/>
                        </a:spcAft>
                        <a:buNone/>
                      </a:pPr>
                      <a:r>
                        <a:rPr lang="en"/>
                        <a:t>Week 3</a:t>
                      </a:r>
                      <a:endParaRPr/>
                    </a:p>
                  </a:txBody>
                  <a:tcPr marT="91425" marB="91425" marR="91425" marL="91425"/>
                </a:tc>
                <a:tc>
                  <a:txBody>
                    <a:bodyPr/>
                    <a:lstStyle/>
                    <a:p>
                      <a:pPr indent="0" lvl="0" marL="0" rtl="0" algn="ctr">
                        <a:spcBef>
                          <a:spcPts val="0"/>
                        </a:spcBef>
                        <a:spcAft>
                          <a:spcPts val="0"/>
                        </a:spcAft>
                        <a:buNone/>
                      </a:pPr>
                      <a:r>
                        <a:rPr lang="en"/>
                        <a:t>Week 4</a:t>
                      </a:r>
                      <a:endParaRPr/>
                    </a:p>
                  </a:txBody>
                  <a:tcPr marT="91425" marB="91425" marR="91425" marL="91425"/>
                </a:tc>
                <a:tc>
                  <a:txBody>
                    <a:bodyPr/>
                    <a:lstStyle/>
                    <a:p>
                      <a:pPr indent="0" lvl="0" marL="0" rtl="0" algn="ctr">
                        <a:spcBef>
                          <a:spcPts val="0"/>
                        </a:spcBef>
                        <a:spcAft>
                          <a:spcPts val="0"/>
                        </a:spcAft>
                        <a:buNone/>
                      </a:pPr>
                      <a:r>
                        <a:rPr lang="en"/>
                        <a:t>Week 5</a:t>
                      </a:r>
                      <a:endParaRPr/>
                    </a:p>
                  </a:txBody>
                  <a:tcPr marT="91425" marB="91425" marR="91425" marL="91425"/>
                </a:tc>
                <a:tc>
                  <a:txBody>
                    <a:bodyPr/>
                    <a:lstStyle/>
                    <a:p>
                      <a:pPr indent="0" lvl="0" marL="0" rtl="0" algn="ctr">
                        <a:spcBef>
                          <a:spcPts val="0"/>
                        </a:spcBef>
                        <a:spcAft>
                          <a:spcPts val="0"/>
                        </a:spcAft>
                        <a:buNone/>
                      </a:pPr>
                      <a:r>
                        <a:rPr lang="en"/>
                        <a:t>Week 6</a:t>
                      </a:r>
                      <a:endParaRPr/>
                    </a:p>
                  </a:txBody>
                  <a:tcPr marT="91425" marB="91425" marR="91425" marL="91425"/>
                </a:tc>
                <a:tc>
                  <a:txBody>
                    <a:bodyPr/>
                    <a:lstStyle/>
                    <a:p>
                      <a:pPr indent="0" lvl="0" marL="0" rtl="0" algn="ctr">
                        <a:spcBef>
                          <a:spcPts val="0"/>
                        </a:spcBef>
                        <a:spcAft>
                          <a:spcPts val="0"/>
                        </a:spcAft>
                        <a:buNone/>
                      </a:pPr>
                      <a:r>
                        <a:rPr lang="en"/>
                        <a:t>Week 7</a:t>
                      </a:r>
                      <a:endParaRPr/>
                    </a:p>
                  </a:txBody>
                  <a:tcPr marT="91425" marB="91425" marR="91425" marL="91425"/>
                </a:tc>
                <a:tc>
                  <a:txBody>
                    <a:bodyPr/>
                    <a:lstStyle/>
                    <a:p>
                      <a:pPr indent="0" lvl="0" marL="0" rtl="0" algn="ctr">
                        <a:spcBef>
                          <a:spcPts val="0"/>
                        </a:spcBef>
                        <a:spcAft>
                          <a:spcPts val="0"/>
                        </a:spcAft>
                        <a:buNone/>
                      </a:pPr>
                      <a:r>
                        <a:rPr lang="en"/>
                        <a:t>Week 8</a:t>
                      </a:r>
                      <a:endParaRPr/>
                    </a:p>
                  </a:txBody>
                  <a:tcPr marT="91425" marB="91425" marR="91425" marL="91425"/>
                </a:tc>
                <a:tc>
                  <a:txBody>
                    <a:bodyPr/>
                    <a:lstStyle/>
                    <a:p>
                      <a:pPr indent="0" lvl="0" marL="0" rtl="0" algn="ctr">
                        <a:spcBef>
                          <a:spcPts val="0"/>
                        </a:spcBef>
                        <a:spcAft>
                          <a:spcPts val="0"/>
                        </a:spcAft>
                        <a:buNone/>
                      </a:pPr>
                      <a:r>
                        <a:rPr lang="en"/>
                        <a:t>Week 9</a:t>
                      </a:r>
                      <a:endParaRPr/>
                    </a:p>
                  </a:txBody>
                  <a:tcPr marT="91425" marB="91425" marR="91425" marL="91425"/>
                </a:tc>
                <a:tc>
                  <a:txBody>
                    <a:bodyPr/>
                    <a:lstStyle/>
                    <a:p>
                      <a:pPr indent="0" lvl="0" marL="0" rtl="0" algn="ctr">
                        <a:spcBef>
                          <a:spcPts val="0"/>
                        </a:spcBef>
                        <a:spcAft>
                          <a:spcPts val="0"/>
                        </a:spcAft>
                        <a:buNone/>
                      </a:pPr>
                      <a:r>
                        <a:rPr lang="en"/>
                        <a:t>Week 10</a:t>
                      </a:r>
                      <a:endParaRPr/>
                    </a:p>
                  </a:txBody>
                  <a:tcPr marT="91425" marB="91425" marR="91425" marL="91425"/>
                </a:tc>
              </a:tr>
              <a:tr h="189575">
                <a:tc>
                  <a:txBody>
                    <a:bodyPr/>
                    <a:lstStyle/>
                    <a:p>
                      <a:pPr indent="0" lvl="0" marL="0" rtl="0" algn="ctr">
                        <a:spcBef>
                          <a:spcPts val="0"/>
                        </a:spcBef>
                        <a:spcAft>
                          <a:spcPts val="0"/>
                        </a:spcAft>
                        <a:buNone/>
                      </a:pPr>
                      <a:r>
                        <a:rPr b="1" lang="en" sz="1000"/>
                        <a:t>1/22</a:t>
                      </a:r>
                      <a:endParaRPr b="1" sz="1000"/>
                    </a:p>
                  </a:txBody>
                  <a:tcPr marT="0" marB="0" marR="91425" marL="91425"/>
                </a:tc>
                <a:tc>
                  <a:txBody>
                    <a:bodyPr/>
                    <a:lstStyle/>
                    <a:p>
                      <a:pPr indent="0" lvl="0" marL="0" rtl="0" algn="ctr">
                        <a:spcBef>
                          <a:spcPts val="0"/>
                        </a:spcBef>
                        <a:spcAft>
                          <a:spcPts val="0"/>
                        </a:spcAft>
                        <a:buNone/>
                      </a:pPr>
                      <a:r>
                        <a:rPr lang="en" sz="1000"/>
                        <a:t>1/29</a:t>
                      </a:r>
                      <a:endParaRPr sz="1000"/>
                    </a:p>
                  </a:txBody>
                  <a:tcPr marT="0" marB="0" marR="91425" marL="91425"/>
                </a:tc>
                <a:tc>
                  <a:txBody>
                    <a:bodyPr/>
                    <a:lstStyle/>
                    <a:p>
                      <a:pPr indent="0" lvl="0" marL="0" rtl="0" algn="ctr">
                        <a:spcBef>
                          <a:spcPts val="0"/>
                        </a:spcBef>
                        <a:spcAft>
                          <a:spcPts val="0"/>
                        </a:spcAft>
                        <a:buNone/>
                      </a:pPr>
                      <a:r>
                        <a:rPr lang="en" sz="1000"/>
                        <a:t>2/5</a:t>
                      </a:r>
                      <a:endParaRPr sz="1000"/>
                    </a:p>
                  </a:txBody>
                  <a:tcPr marT="0" marB="0" marR="91425" marL="91425"/>
                </a:tc>
                <a:tc>
                  <a:txBody>
                    <a:bodyPr/>
                    <a:lstStyle/>
                    <a:p>
                      <a:pPr indent="0" lvl="0" marL="0" rtl="0" algn="ctr">
                        <a:spcBef>
                          <a:spcPts val="0"/>
                        </a:spcBef>
                        <a:spcAft>
                          <a:spcPts val="0"/>
                        </a:spcAft>
                        <a:buNone/>
                      </a:pPr>
                      <a:r>
                        <a:rPr lang="en" sz="1000"/>
                        <a:t>2/12</a:t>
                      </a:r>
                      <a:endParaRPr sz="1000"/>
                    </a:p>
                  </a:txBody>
                  <a:tcPr marT="0" marB="0" marR="91425" marL="91425"/>
                </a:tc>
                <a:tc>
                  <a:txBody>
                    <a:bodyPr/>
                    <a:lstStyle/>
                    <a:p>
                      <a:pPr indent="0" lvl="0" marL="0" rtl="0" algn="ctr">
                        <a:spcBef>
                          <a:spcPts val="0"/>
                        </a:spcBef>
                        <a:spcAft>
                          <a:spcPts val="0"/>
                        </a:spcAft>
                        <a:buNone/>
                      </a:pPr>
                      <a:r>
                        <a:rPr lang="en" sz="1000"/>
                        <a:t>2/19</a:t>
                      </a:r>
                      <a:endParaRPr sz="1000"/>
                    </a:p>
                  </a:txBody>
                  <a:tcPr marT="0" marB="0" marR="91425" marL="91425"/>
                </a:tc>
                <a:tc>
                  <a:txBody>
                    <a:bodyPr/>
                    <a:lstStyle/>
                    <a:p>
                      <a:pPr indent="0" lvl="0" marL="0" rtl="0" algn="ctr">
                        <a:spcBef>
                          <a:spcPts val="0"/>
                        </a:spcBef>
                        <a:spcAft>
                          <a:spcPts val="0"/>
                        </a:spcAft>
                        <a:buNone/>
                      </a:pPr>
                      <a:r>
                        <a:rPr lang="en" sz="1000"/>
                        <a:t>2/26</a:t>
                      </a:r>
                      <a:endParaRPr sz="1000"/>
                    </a:p>
                  </a:txBody>
                  <a:tcPr marT="0" marB="0" marR="91425" marL="91425"/>
                </a:tc>
                <a:tc>
                  <a:txBody>
                    <a:bodyPr/>
                    <a:lstStyle/>
                    <a:p>
                      <a:pPr indent="0" lvl="0" marL="0" rtl="0" algn="ctr">
                        <a:spcBef>
                          <a:spcPts val="0"/>
                        </a:spcBef>
                        <a:spcAft>
                          <a:spcPts val="0"/>
                        </a:spcAft>
                        <a:buNone/>
                      </a:pPr>
                      <a:r>
                        <a:rPr lang="en" sz="1000"/>
                        <a:t>3/5</a:t>
                      </a:r>
                      <a:endParaRPr sz="1000"/>
                    </a:p>
                  </a:txBody>
                  <a:tcPr marT="0" marB="0" marR="91425" marL="91425"/>
                </a:tc>
                <a:tc>
                  <a:txBody>
                    <a:bodyPr/>
                    <a:lstStyle/>
                    <a:p>
                      <a:pPr indent="0" lvl="0" marL="0" rtl="0" algn="ctr">
                        <a:spcBef>
                          <a:spcPts val="0"/>
                        </a:spcBef>
                        <a:spcAft>
                          <a:spcPts val="0"/>
                        </a:spcAft>
                        <a:buNone/>
                      </a:pPr>
                      <a:r>
                        <a:rPr lang="en" sz="1000"/>
                        <a:t>3/12</a:t>
                      </a:r>
                      <a:endParaRPr sz="1000"/>
                    </a:p>
                  </a:txBody>
                  <a:tcPr marT="0" marB="0" marR="91425" marL="91425"/>
                </a:tc>
                <a:tc>
                  <a:txBody>
                    <a:bodyPr/>
                    <a:lstStyle/>
                    <a:p>
                      <a:pPr indent="0" lvl="0" marL="0" rtl="0" algn="ctr">
                        <a:spcBef>
                          <a:spcPts val="0"/>
                        </a:spcBef>
                        <a:spcAft>
                          <a:spcPts val="0"/>
                        </a:spcAft>
                        <a:buNone/>
                      </a:pPr>
                      <a:r>
                        <a:rPr lang="en" sz="1000"/>
                        <a:t>3/19</a:t>
                      </a:r>
                      <a:endParaRPr sz="1000"/>
                    </a:p>
                  </a:txBody>
                  <a:tcPr marT="0" marB="0" marR="91425" marL="91425"/>
                </a:tc>
              </a:tr>
              <a:tr h="381000">
                <a:tc gridSpan="2">
                  <a:txBody>
                    <a:bodyPr/>
                    <a:lstStyle/>
                    <a:p>
                      <a:pPr indent="0" lvl="0" marL="0" rtl="0" algn="ctr">
                        <a:spcBef>
                          <a:spcPts val="0"/>
                        </a:spcBef>
                        <a:spcAft>
                          <a:spcPts val="0"/>
                        </a:spcAft>
                        <a:buNone/>
                      </a:pPr>
                      <a:r>
                        <a:rPr lang="en" sz="1100"/>
                        <a:t>External forces</a:t>
                      </a:r>
                      <a:endParaRPr sz="1100"/>
                    </a:p>
                  </a:txBody>
                  <a:tcPr marT="91425" marB="91425" marR="91425" marL="91425"/>
                </a:tc>
                <a:tc hMerge="1"/>
                <a:tc>
                  <a:txBody>
                    <a:bodyPr/>
                    <a:lstStyle/>
                    <a:p>
                      <a:pPr indent="0" lvl="0" marL="0" rtl="0" algn="l">
                        <a:spcBef>
                          <a:spcPts val="0"/>
                        </a:spcBef>
                        <a:spcAft>
                          <a:spcPts val="0"/>
                        </a:spcAft>
                        <a:buNone/>
                      </a:pPr>
                      <a:r>
                        <a:t/>
                      </a:r>
                      <a:endParaRPr/>
                    </a:p>
                  </a:txBody>
                  <a:tcPr marT="91425" marB="91425" marR="91425" marL="91425"/>
                </a:tc>
                <a:tc gridSpan="2" rowSpan="3">
                  <a:txBody>
                    <a:bodyPr/>
                    <a:lstStyle/>
                    <a:p>
                      <a:pPr indent="0" lvl="0" marL="0" rtl="0" algn="ctr">
                        <a:spcBef>
                          <a:spcPts val="0"/>
                        </a:spcBef>
                        <a:spcAft>
                          <a:spcPts val="0"/>
                        </a:spcAft>
                        <a:buNone/>
                      </a:pPr>
                      <a:r>
                        <a:rPr lang="en" sz="1100"/>
                        <a:t>Compute muscle forces through CMC</a:t>
                      </a:r>
                      <a:endParaRPr sz="1100"/>
                    </a:p>
                  </a:txBody>
                  <a:tcPr marT="91425" marB="91425" marR="91425" marL="91425" anchor="ctr"/>
                </a:tc>
                <a:tc rowSpan="3"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gridSpan="2">
                  <a:txBody>
                    <a:bodyPr/>
                    <a:lstStyle/>
                    <a:p>
                      <a:pPr indent="0" lvl="0" marL="0" rtl="0" algn="ctr">
                        <a:spcBef>
                          <a:spcPts val="0"/>
                        </a:spcBef>
                        <a:spcAft>
                          <a:spcPts val="0"/>
                        </a:spcAft>
                        <a:buNone/>
                      </a:pPr>
                      <a:r>
                        <a:rPr lang="en" sz="1100"/>
                        <a:t>Joint angles</a:t>
                      </a:r>
                      <a:endParaRPr sz="1100"/>
                    </a:p>
                  </a:txBody>
                  <a:tcPr marT="91425" marB="91425" marR="91425" marL="91425"/>
                </a:tc>
                <a:tc hMerge="1"/>
                <a:tc>
                  <a:txBody>
                    <a:bodyPr/>
                    <a:lstStyle/>
                    <a:p>
                      <a:pPr indent="0" lvl="0" marL="0" rtl="0" algn="l">
                        <a:spcBef>
                          <a:spcPts val="0"/>
                        </a:spcBef>
                        <a:spcAft>
                          <a:spcPts val="0"/>
                        </a:spcAft>
                        <a:buNone/>
                      </a:pPr>
                      <a:r>
                        <a:t/>
                      </a:r>
                      <a:endParaRPr/>
                    </a:p>
                  </a:txBody>
                  <a:tcPr marT="91425" marB="91425" marR="91425" marL="91425"/>
                </a:tc>
                <a:tc gridSpan="2" vMerge="1"/>
                <a:tc hMerge="1" v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gridSpan="3">
                  <a:txBody>
                    <a:bodyPr/>
                    <a:lstStyle/>
                    <a:p>
                      <a:pPr indent="0" lvl="0" marL="0" rtl="0" algn="ctr">
                        <a:spcBef>
                          <a:spcPts val="0"/>
                        </a:spcBef>
                        <a:spcAft>
                          <a:spcPts val="0"/>
                        </a:spcAft>
                        <a:buNone/>
                      </a:pPr>
                      <a:r>
                        <a:rPr lang="en" sz="1100"/>
                        <a:t>Create OpenSim files</a:t>
                      </a:r>
                      <a:endParaRPr sz="1100"/>
                    </a:p>
                  </a:txBody>
                  <a:tcPr marT="91425" marB="91425" marR="91425" marL="91425"/>
                </a:tc>
                <a:tc hMerge="1"/>
                <a:tc hMerge="1"/>
                <a:tc gridSpan="2" vMerge="1"/>
                <a:tc hMerge="1" v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gridSpan="9">
                  <a:txBody>
                    <a:bodyPr/>
                    <a:lstStyle/>
                    <a:p>
                      <a:pPr indent="0" lvl="0" marL="0" rtl="0" algn="ctr">
                        <a:spcBef>
                          <a:spcPts val="0"/>
                        </a:spcBef>
                        <a:spcAft>
                          <a:spcPts val="0"/>
                        </a:spcAft>
                        <a:buNone/>
                      </a:pPr>
                      <a:r>
                        <a:rPr lang="en" sz="1100"/>
                        <a:t>Meet with OpenSim Experts</a:t>
                      </a:r>
                      <a:endParaRPr sz="1100"/>
                    </a:p>
                  </a:txBody>
                  <a:tcPr marT="91425" marB="91425" marR="91425" marL="91425"/>
                </a:tc>
                <a:tc hMerge="1"/>
                <a:tc hMerge="1"/>
                <a:tc hMerge="1"/>
                <a:tc hMerge="1"/>
                <a:tc hMerge="1"/>
                <a:tc hMerge="1"/>
                <a:tc hMerge="1"/>
                <a:tc hMerge="1"/>
              </a:tr>
            </a:tbl>
          </a:graphicData>
        </a:graphic>
      </p:graphicFrame>
      <p:sp>
        <p:nvSpPr>
          <p:cNvPr id="143" name="Google Shape;143;p23"/>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CC</a:t>
            </a:r>
            <a:endParaRPr i="1"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Questions/Asks</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Specialized have any pedal force data/force profile over crank angle?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0" name="Google Shape;150;p24"/>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all</a:t>
            </a:r>
            <a:endParaRPr i="1"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Gathering</a:t>
            </a:r>
            <a:endParaRPr/>
          </a:p>
        </p:txBody>
      </p:sp>
      <p:sp>
        <p:nvSpPr>
          <p:cNvPr id="61" name="Google Shape;61;p14"/>
          <p:cNvSpPr txBox="1"/>
          <p:nvPr>
            <p:ph idx="1" type="body"/>
          </p:nvPr>
        </p:nvSpPr>
        <p:spPr>
          <a:xfrm>
            <a:off x="311700" y="118610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Literature Review</a:t>
            </a:r>
            <a:endParaRPr/>
          </a:p>
          <a:p>
            <a:pPr indent="-317500" lvl="1" marL="914400" rtl="0" algn="l">
              <a:spcBef>
                <a:spcPts val="0"/>
              </a:spcBef>
              <a:spcAft>
                <a:spcPts val="0"/>
              </a:spcAft>
              <a:buSzPts val="1400"/>
              <a:buChar char="○"/>
            </a:pPr>
            <a:r>
              <a:rPr lang="en"/>
              <a:t>Metabolic Consumption in movement</a:t>
            </a:r>
            <a:endParaRPr/>
          </a:p>
          <a:p>
            <a:pPr indent="-317500" lvl="1" marL="914400" rtl="0" algn="l">
              <a:spcBef>
                <a:spcPts val="0"/>
              </a:spcBef>
              <a:spcAft>
                <a:spcPts val="0"/>
              </a:spcAft>
              <a:buSzPts val="1400"/>
              <a:buChar char="○"/>
            </a:pPr>
            <a:r>
              <a:rPr lang="en"/>
              <a:t>Bike Biomechanics</a:t>
            </a:r>
            <a:endParaRPr/>
          </a:p>
          <a:p>
            <a:pPr indent="-317500" lvl="1" marL="914400" rtl="0" algn="l">
              <a:spcBef>
                <a:spcPts val="0"/>
              </a:spcBef>
              <a:spcAft>
                <a:spcPts val="0"/>
              </a:spcAft>
              <a:buSzPts val="1400"/>
              <a:buChar char="○"/>
            </a:pPr>
            <a:r>
              <a:rPr lang="en"/>
              <a:t>Biological/ Biomechanics</a:t>
            </a:r>
            <a:endParaRPr/>
          </a:p>
          <a:p>
            <a:pPr indent="-317500" lvl="1" marL="914400" rtl="0" algn="l">
              <a:spcBef>
                <a:spcPts val="0"/>
              </a:spcBef>
              <a:spcAft>
                <a:spcPts val="0"/>
              </a:spcAft>
              <a:buSzPts val="1400"/>
              <a:buChar char="○"/>
            </a:pPr>
            <a:r>
              <a:rPr lang="en"/>
              <a:t>OpenSim (papers, resources)</a:t>
            </a:r>
            <a:endParaRPr/>
          </a:p>
          <a:p>
            <a:pPr indent="-317500" lvl="1" marL="914400" rtl="0" algn="l">
              <a:spcBef>
                <a:spcPts val="0"/>
              </a:spcBef>
              <a:spcAft>
                <a:spcPts val="0"/>
              </a:spcAft>
              <a:buSzPts val="1400"/>
              <a:buChar char="○"/>
            </a:pPr>
            <a:r>
              <a:rPr lang="en"/>
              <a:t>Parameter Tracker</a:t>
            </a:r>
            <a:endParaRPr/>
          </a:p>
          <a:p>
            <a:pPr indent="-342900" lvl="0" marL="457200" rtl="0" algn="l">
              <a:spcBef>
                <a:spcPts val="0"/>
              </a:spcBef>
              <a:spcAft>
                <a:spcPts val="0"/>
              </a:spcAft>
              <a:buSzPts val="1800"/>
              <a:buChar char="●"/>
            </a:pPr>
            <a:r>
              <a:rPr lang="en"/>
              <a:t>Consulted OpenSim experts</a:t>
            </a:r>
            <a:endParaRPr/>
          </a:p>
          <a:p>
            <a:pPr indent="-317500" lvl="1" marL="914400" rtl="0" algn="l">
              <a:spcBef>
                <a:spcPts val="0"/>
              </a:spcBef>
              <a:spcAft>
                <a:spcPts val="0"/>
              </a:spcAft>
              <a:buSzPts val="1400"/>
              <a:buChar char="○"/>
            </a:pPr>
            <a:r>
              <a:rPr lang="en"/>
              <a:t>Scott Delp</a:t>
            </a:r>
            <a:endParaRPr/>
          </a:p>
          <a:p>
            <a:pPr indent="-317500" lvl="1" marL="914400" rtl="0" algn="l">
              <a:spcBef>
                <a:spcPts val="0"/>
              </a:spcBef>
              <a:spcAft>
                <a:spcPts val="0"/>
              </a:spcAft>
              <a:buSzPts val="1400"/>
              <a:buChar char="○"/>
            </a:pPr>
            <a:r>
              <a:rPr lang="en"/>
              <a:t>Carmichael Ong</a:t>
            </a:r>
            <a:endParaRPr/>
          </a:p>
          <a:p>
            <a:pPr indent="-317500" lvl="1" marL="914400" rtl="0" algn="l">
              <a:spcBef>
                <a:spcPts val="0"/>
              </a:spcBef>
              <a:spcAft>
                <a:spcPts val="0"/>
              </a:spcAft>
              <a:buSzPts val="1400"/>
              <a:buChar char="○"/>
            </a:pPr>
            <a:r>
              <a:rPr lang="en"/>
              <a:t>Ajay Seth</a:t>
            </a:r>
            <a:endParaRPr/>
          </a:p>
          <a:p>
            <a:pPr indent="0" lvl="0" marL="0" rtl="0" algn="l">
              <a:spcBef>
                <a:spcPts val="1600"/>
              </a:spcBef>
              <a:spcAft>
                <a:spcPts val="1600"/>
              </a:spcAft>
              <a:buNone/>
            </a:pPr>
            <a:r>
              <a:t/>
            </a:r>
            <a:endParaRPr i="1"/>
          </a:p>
        </p:txBody>
      </p:sp>
      <p:pic>
        <p:nvPicPr>
          <p:cNvPr id="62" name="Google Shape;62;p14"/>
          <p:cNvPicPr preferRelativeResize="0"/>
          <p:nvPr/>
        </p:nvPicPr>
        <p:blipFill>
          <a:blip r:embed="rId3">
            <a:alphaModFix/>
          </a:blip>
          <a:stretch>
            <a:fillRect/>
          </a:stretch>
        </p:blipFill>
        <p:spPr>
          <a:xfrm>
            <a:off x="4382050" y="466513"/>
            <a:ext cx="1685925" cy="2238375"/>
          </a:xfrm>
          <a:prstGeom prst="rect">
            <a:avLst/>
          </a:prstGeom>
          <a:noFill/>
          <a:ln cap="flat" cmpd="sng" w="28575">
            <a:solidFill>
              <a:schemeClr val="dk2"/>
            </a:solidFill>
            <a:prstDash val="solid"/>
            <a:round/>
            <a:headEnd len="sm" w="sm" type="none"/>
            <a:tailEnd len="sm" w="sm" type="none"/>
          </a:ln>
        </p:spPr>
      </p:pic>
      <p:pic>
        <p:nvPicPr>
          <p:cNvPr id="63" name="Google Shape;63;p14"/>
          <p:cNvPicPr preferRelativeResize="0"/>
          <p:nvPr/>
        </p:nvPicPr>
        <p:blipFill>
          <a:blip r:embed="rId4">
            <a:alphaModFix/>
          </a:blip>
          <a:stretch>
            <a:fillRect/>
          </a:stretch>
        </p:blipFill>
        <p:spPr>
          <a:xfrm>
            <a:off x="4640650" y="679563"/>
            <a:ext cx="1558050" cy="2098775"/>
          </a:xfrm>
          <a:prstGeom prst="rect">
            <a:avLst/>
          </a:prstGeom>
          <a:noFill/>
          <a:ln cap="flat" cmpd="sng" w="28575">
            <a:solidFill>
              <a:schemeClr val="dk2"/>
            </a:solidFill>
            <a:prstDash val="solid"/>
            <a:round/>
            <a:headEnd len="sm" w="sm" type="none"/>
            <a:tailEnd len="sm" w="sm" type="none"/>
          </a:ln>
        </p:spPr>
      </p:pic>
      <p:pic>
        <p:nvPicPr>
          <p:cNvPr id="64" name="Google Shape;64;p14"/>
          <p:cNvPicPr preferRelativeResize="0"/>
          <p:nvPr/>
        </p:nvPicPr>
        <p:blipFill>
          <a:blip r:embed="rId5">
            <a:alphaModFix/>
          </a:blip>
          <a:stretch>
            <a:fillRect/>
          </a:stretch>
        </p:blipFill>
        <p:spPr>
          <a:xfrm>
            <a:off x="4856913" y="843588"/>
            <a:ext cx="1503525" cy="1992937"/>
          </a:xfrm>
          <a:prstGeom prst="rect">
            <a:avLst/>
          </a:prstGeom>
          <a:noFill/>
          <a:ln cap="flat" cmpd="sng" w="28575">
            <a:solidFill>
              <a:schemeClr val="dk2"/>
            </a:solidFill>
            <a:prstDash val="solid"/>
            <a:round/>
            <a:headEnd len="sm" w="sm" type="none"/>
            <a:tailEnd len="sm" w="sm" type="none"/>
          </a:ln>
        </p:spPr>
      </p:pic>
      <p:pic>
        <p:nvPicPr>
          <p:cNvPr id="65" name="Google Shape;65;p14"/>
          <p:cNvPicPr preferRelativeResize="0"/>
          <p:nvPr/>
        </p:nvPicPr>
        <p:blipFill>
          <a:blip r:embed="rId6">
            <a:alphaModFix/>
          </a:blip>
          <a:stretch>
            <a:fillRect/>
          </a:stretch>
        </p:blipFill>
        <p:spPr>
          <a:xfrm>
            <a:off x="5058975" y="1006288"/>
            <a:ext cx="1623925" cy="2182625"/>
          </a:xfrm>
          <a:prstGeom prst="rect">
            <a:avLst/>
          </a:prstGeom>
          <a:noFill/>
          <a:ln cap="flat" cmpd="sng" w="28575">
            <a:solidFill>
              <a:schemeClr val="dk2"/>
            </a:solidFill>
            <a:prstDash val="solid"/>
            <a:round/>
            <a:headEnd len="sm" w="sm" type="none"/>
            <a:tailEnd len="sm" w="sm" type="none"/>
          </a:ln>
        </p:spPr>
      </p:pic>
      <p:pic>
        <p:nvPicPr>
          <p:cNvPr id="66" name="Google Shape;66;p14"/>
          <p:cNvPicPr preferRelativeResize="0"/>
          <p:nvPr/>
        </p:nvPicPr>
        <p:blipFill>
          <a:blip r:embed="rId7">
            <a:alphaModFix/>
          </a:blip>
          <a:stretch>
            <a:fillRect/>
          </a:stretch>
        </p:blipFill>
        <p:spPr>
          <a:xfrm>
            <a:off x="5299575" y="1287537"/>
            <a:ext cx="1730875" cy="2145254"/>
          </a:xfrm>
          <a:prstGeom prst="rect">
            <a:avLst/>
          </a:prstGeom>
          <a:noFill/>
          <a:ln cap="flat" cmpd="sng" w="28575">
            <a:solidFill>
              <a:schemeClr val="dk2"/>
            </a:solidFill>
            <a:prstDash val="solid"/>
            <a:round/>
            <a:headEnd len="sm" w="sm" type="none"/>
            <a:tailEnd len="sm" w="sm" type="none"/>
          </a:ln>
        </p:spPr>
      </p:pic>
      <p:pic>
        <p:nvPicPr>
          <p:cNvPr id="67" name="Google Shape;67;p14"/>
          <p:cNvPicPr preferRelativeResize="0"/>
          <p:nvPr/>
        </p:nvPicPr>
        <p:blipFill>
          <a:blip r:embed="rId8">
            <a:alphaModFix/>
          </a:blip>
          <a:stretch>
            <a:fillRect/>
          </a:stretch>
        </p:blipFill>
        <p:spPr>
          <a:xfrm>
            <a:off x="5615024" y="1490362"/>
            <a:ext cx="1641825" cy="2300525"/>
          </a:xfrm>
          <a:prstGeom prst="rect">
            <a:avLst/>
          </a:prstGeom>
          <a:noFill/>
          <a:ln cap="flat" cmpd="sng" w="28575">
            <a:solidFill>
              <a:schemeClr val="dk2"/>
            </a:solidFill>
            <a:prstDash val="solid"/>
            <a:round/>
            <a:headEnd len="sm" w="sm" type="none"/>
            <a:tailEnd len="sm" w="sm" type="none"/>
          </a:ln>
        </p:spPr>
      </p:pic>
      <p:pic>
        <p:nvPicPr>
          <p:cNvPr id="68" name="Google Shape;68;p14"/>
          <p:cNvPicPr preferRelativeResize="0"/>
          <p:nvPr/>
        </p:nvPicPr>
        <p:blipFill>
          <a:blip r:embed="rId9">
            <a:alphaModFix/>
          </a:blip>
          <a:stretch>
            <a:fillRect/>
          </a:stretch>
        </p:blipFill>
        <p:spPr>
          <a:xfrm>
            <a:off x="5898244" y="1793117"/>
            <a:ext cx="1623925" cy="2234715"/>
          </a:xfrm>
          <a:prstGeom prst="rect">
            <a:avLst/>
          </a:prstGeom>
          <a:noFill/>
          <a:ln cap="flat" cmpd="sng" w="28575">
            <a:solidFill>
              <a:schemeClr val="dk2"/>
            </a:solidFill>
            <a:prstDash val="solid"/>
            <a:round/>
            <a:headEnd len="sm" w="sm" type="none"/>
            <a:tailEnd len="sm" w="sm" type="none"/>
          </a:ln>
        </p:spPr>
      </p:pic>
      <p:pic>
        <p:nvPicPr>
          <p:cNvPr id="69" name="Google Shape;69;p14"/>
          <p:cNvPicPr preferRelativeResize="0"/>
          <p:nvPr/>
        </p:nvPicPr>
        <p:blipFill>
          <a:blip r:embed="rId10">
            <a:alphaModFix/>
          </a:blip>
          <a:stretch>
            <a:fillRect/>
          </a:stretch>
        </p:blipFill>
        <p:spPr>
          <a:xfrm>
            <a:off x="6161482" y="2119613"/>
            <a:ext cx="1695387" cy="2300526"/>
          </a:xfrm>
          <a:prstGeom prst="rect">
            <a:avLst/>
          </a:prstGeom>
          <a:noFill/>
          <a:ln cap="flat" cmpd="sng" w="28575">
            <a:solidFill>
              <a:schemeClr val="dk2"/>
            </a:solidFill>
            <a:prstDash val="solid"/>
            <a:round/>
            <a:headEnd len="sm" w="sm" type="none"/>
            <a:tailEnd len="sm" w="sm" type="none"/>
          </a:ln>
        </p:spPr>
      </p:pic>
      <p:pic>
        <p:nvPicPr>
          <p:cNvPr id="70" name="Google Shape;70;p14"/>
          <p:cNvPicPr preferRelativeResize="0"/>
          <p:nvPr/>
        </p:nvPicPr>
        <p:blipFill rotWithShape="1">
          <a:blip r:embed="rId11">
            <a:alphaModFix/>
          </a:blip>
          <a:srcRect b="16205" l="0" r="0" t="0"/>
          <a:stretch/>
        </p:blipFill>
        <p:spPr>
          <a:xfrm>
            <a:off x="6394075" y="2575462"/>
            <a:ext cx="1730875" cy="2025325"/>
          </a:xfrm>
          <a:prstGeom prst="rect">
            <a:avLst/>
          </a:prstGeom>
          <a:noFill/>
          <a:ln cap="flat" cmpd="sng" w="28575">
            <a:solidFill>
              <a:schemeClr val="dk2"/>
            </a:solidFill>
            <a:prstDash val="solid"/>
            <a:round/>
            <a:headEnd len="sm" w="sm" type="none"/>
            <a:tailEnd len="sm" w="sm" type="none"/>
          </a:ln>
        </p:spPr>
      </p:pic>
      <p:pic>
        <p:nvPicPr>
          <p:cNvPr id="71" name="Google Shape;71;p14"/>
          <p:cNvPicPr preferRelativeResize="0"/>
          <p:nvPr/>
        </p:nvPicPr>
        <p:blipFill rotWithShape="1">
          <a:blip r:embed="rId12">
            <a:alphaModFix/>
          </a:blip>
          <a:srcRect b="0" l="0" r="20445" t="0"/>
          <a:stretch/>
        </p:blipFill>
        <p:spPr>
          <a:xfrm>
            <a:off x="6675725" y="3112726"/>
            <a:ext cx="2262200" cy="1273250"/>
          </a:xfrm>
          <a:prstGeom prst="rect">
            <a:avLst/>
          </a:prstGeom>
          <a:noFill/>
          <a:ln cap="flat" cmpd="sng" w="28575">
            <a:solidFill>
              <a:schemeClr val="dk2"/>
            </a:solidFill>
            <a:prstDash val="solid"/>
            <a:round/>
            <a:headEnd len="sm" w="sm" type="none"/>
            <a:tailEnd len="sm" w="sm" type="none"/>
          </a:ln>
        </p:spPr>
      </p:pic>
      <p:sp>
        <p:nvSpPr>
          <p:cNvPr id="72" name="Google Shape;72;p14"/>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CEC</a:t>
            </a:r>
            <a:endParaRPr i="1"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Restatement</a:t>
            </a:r>
            <a:endParaRPr/>
          </a:p>
        </p:txBody>
      </p:sp>
      <p:sp>
        <p:nvSpPr>
          <p:cNvPr id="78" name="Google Shape;78;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To create/propose a well-documented, proof of concept model and simulation workflow that calculates metabolic efficiency using biomechanics/OpenSim toolboxes</a:t>
            </a:r>
            <a:endParaRPr/>
          </a:p>
          <a:p>
            <a:pPr indent="0" lvl="0" marL="0" rtl="0" algn="l">
              <a:spcBef>
                <a:spcPts val="1600"/>
              </a:spcBef>
              <a:spcAft>
                <a:spcPts val="1600"/>
              </a:spcAft>
              <a:buNone/>
            </a:pPr>
            <a:r>
              <a:t/>
            </a:r>
            <a:endParaRPr/>
          </a:p>
        </p:txBody>
      </p:sp>
      <p:sp>
        <p:nvSpPr>
          <p:cNvPr id="79" name="Google Shape;79;p15"/>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CEC</a:t>
            </a:r>
            <a:endParaRPr i="1"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Constraints</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OpenSim models require subject-specific motion capture (kinematics) and force capture (kinetics) for each individualized model to produce results with good fidelity</a:t>
            </a:r>
            <a:endParaRPr/>
          </a:p>
          <a:p>
            <a:pPr indent="-317500" lvl="1" marL="914400" rtl="0" algn="l">
              <a:spcBef>
                <a:spcPts val="0"/>
              </a:spcBef>
              <a:spcAft>
                <a:spcPts val="0"/>
              </a:spcAft>
              <a:buSzPts val="1400"/>
              <a:buChar char="○"/>
            </a:pPr>
            <a:r>
              <a:rPr lang="en"/>
              <a:t>Process takes 2+ years (based on conversation with Stanford OpenSim expert)</a:t>
            </a:r>
            <a:endParaRPr/>
          </a:p>
          <a:p>
            <a:pPr indent="-342900" lvl="0" marL="457200" rtl="0" algn="l">
              <a:spcBef>
                <a:spcPts val="0"/>
              </a:spcBef>
              <a:spcAft>
                <a:spcPts val="0"/>
              </a:spcAft>
              <a:buSzPts val="1800"/>
              <a:buChar char="●"/>
            </a:pPr>
            <a:r>
              <a:rPr lang="en"/>
              <a:t>Varying position (x,y) of saddle height requires entirely re-captured model, built from the ground up with original kinematics &amp; kinetics in order to calculate metabolic output</a:t>
            </a:r>
            <a:endParaRPr/>
          </a:p>
          <a:p>
            <a:pPr indent="-342900" lvl="0" marL="457200" rtl="0" algn="l">
              <a:spcBef>
                <a:spcPts val="0"/>
              </a:spcBef>
              <a:spcAft>
                <a:spcPts val="0"/>
              </a:spcAft>
              <a:buSzPts val="1800"/>
              <a:buChar char="●"/>
            </a:pPr>
            <a:r>
              <a:rPr lang="en"/>
              <a:t>In summary, </a:t>
            </a:r>
            <a:r>
              <a:rPr b="1" i="1" lang="en"/>
              <a:t>OpenSim is inherently different from other simulation software </a:t>
            </a:r>
            <a:r>
              <a:rPr lang="en"/>
              <a:t>(such as ANSYS) where it is simple to run a several iterations while altering a few parameters.</a:t>
            </a:r>
            <a:endParaRPr/>
          </a:p>
          <a:p>
            <a:pPr indent="-317500" lvl="1" marL="914400" rtl="0" algn="l">
              <a:spcBef>
                <a:spcPts val="0"/>
              </a:spcBef>
              <a:spcAft>
                <a:spcPts val="0"/>
              </a:spcAft>
              <a:buSzPts val="1400"/>
              <a:buChar char="○"/>
            </a:pPr>
            <a:r>
              <a:rPr lang="en"/>
              <a:t>Optimization loops are </a:t>
            </a:r>
            <a:r>
              <a:rPr lang="en" u="sng"/>
              <a:t>not</a:t>
            </a:r>
            <a:r>
              <a:rPr lang="en"/>
              <a:t> </a:t>
            </a:r>
            <a:r>
              <a:rPr lang="en"/>
              <a:t>possible with OpenSim</a:t>
            </a:r>
            <a:endParaRPr/>
          </a:p>
        </p:txBody>
      </p:sp>
      <p:sp>
        <p:nvSpPr>
          <p:cNvPr id="86" name="Google Shape;86;p16"/>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CC</a:t>
            </a:r>
            <a:endParaRPr i="1"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on previous ME 485 Model</a:t>
            </a:r>
            <a:endParaRPr/>
          </a:p>
        </p:txBody>
      </p:sp>
      <p:sp>
        <p:nvSpPr>
          <p:cNvPr id="92" name="Google Shape;92;p17"/>
          <p:cNvSpPr txBox="1"/>
          <p:nvPr>
            <p:ph idx="1" type="body"/>
          </p:nvPr>
        </p:nvSpPr>
        <p:spPr>
          <a:xfrm>
            <a:off x="311700" y="1152475"/>
            <a:ext cx="257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(2018) Stanford students created this one legged simple pedaling model.</a:t>
            </a:r>
            <a:endParaRPr/>
          </a:p>
          <a:p>
            <a:pPr indent="0" lvl="0" marL="0" rtl="0" algn="l">
              <a:spcBef>
                <a:spcPts val="1600"/>
              </a:spcBef>
              <a:spcAft>
                <a:spcPts val="1600"/>
              </a:spcAft>
              <a:buNone/>
            </a:pPr>
            <a:r>
              <a:rPr lang="en"/>
              <a:t>We can use this as a springboard to start developing more realistic cadence and forces</a:t>
            </a:r>
            <a:endParaRPr/>
          </a:p>
        </p:txBody>
      </p:sp>
      <p:pic>
        <p:nvPicPr>
          <p:cNvPr id="93" name="Google Shape;93;p17" title="simple-joint-angles.mp4">
            <a:hlinkClick r:id="rId3"/>
          </p:cNvPr>
          <p:cNvPicPr preferRelativeResize="0"/>
          <p:nvPr/>
        </p:nvPicPr>
        <p:blipFill>
          <a:blip r:embed="rId4">
            <a:alphaModFix/>
          </a:blip>
          <a:stretch>
            <a:fillRect/>
          </a:stretch>
        </p:blipFill>
        <p:spPr>
          <a:xfrm>
            <a:off x="2890342" y="1152475"/>
            <a:ext cx="5941956" cy="3416400"/>
          </a:xfrm>
          <a:prstGeom prst="rect">
            <a:avLst/>
          </a:prstGeom>
          <a:noFill/>
          <a:ln>
            <a:noFill/>
          </a:ln>
        </p:spPr>
      </p:pic>
      <p:sp>
        <p:nvSpPr>
          <p:cNvPr id="94" name="Google Shape;94;p17"/>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DG</a:t>
            </a:r>
            <a:endParaRPr i="1"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a:t>
            </a:r>
            <a:r>
              <a:rPr lang="en"/>
              <a:t>ME 485 Model</a:t>
            </a:r>
            <a:endParaRPr/>
          </a:p>
        </p:txBody>
      </p:sp>
      <p:sp>
        <p:nvSpPr>
          <p:cNvPr id="100" name="Google Shape;100;p18"/>
          <p:cNvSpPr txBox="1"/>
          <p:nvPr>
            <p:ph idx="1" type="body"/>
          </p:nvPr>
        </p:nvSpPr>
        <p:spPr>
          <a:xfrm>
            <a:off x="311700" y="1152475"/>
            <a:ext cx="31674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Pedal constrained to foot → Unrealistic reaction forces</a:t>
            </a:r>
            <a:endParaRPr sz="1700"/>
          </a:p>
          <a:p>
            <a:pPr indent="-336550" lvl="0" marL="457200" rtl="0" algn="l">
              <a:spcBef>
                <a:spcPts val="0"/>
              </a:spcBef>
              <a:spcAft>
                <a:spcPts val="0"/>
              </a:spcAft>
              <a:buSzPts val="1700"/>
              <a:buChar char="●"/>
            </a:pPr>
            <a:r>
              <a:rPr lang="en" sz="1700"/>
              <a:t>Position &amp; dynamics inconsistent with literature</a:t>
            </a:r>
            <a:endParaRPr sz="1700"/>
          </a:p>
          <a:p>
            <a:pPr indent="-336550" lvl="0" marL="457200" rtl="0" algn="l">
              <a:spcBef>
                <a:spcPts val="0"/>
              </a:spcBef>
              <a:spcAft>
                <a:spcPts val="0"/>
              </a:spcAft>
              <a:buSzPts val="1700"/>
              <a:buChar char="●"/>
            </a:pPr>
            <a:r>
              <a:rPr lang="en" sz="1700"/>
              <a:t>No motion capture data</a:t>
            </a:r>
            <a:endParaRPr sz="1700"/>
          </a:p>
          <a:p>
            <a:pPr indent="-336550" lvl="0" marL="457200" rtl="0" algn="l">
              <a:spcBef>
                <a:spcPts val="0"/>
              </a:spcBef>
              <a:spcAft>
                <a:spcPts val="0"/>
              </a:spcAft>
              <a:buSzPts val="1700"/>
              <a:buChar char="●"/>
            </a:pPr>
            <a:r>
              <a:rPr lang="en" sz="1700"/>
              <a:t>No ground reaction </a:t>
            </a:r>
            <a:r>
              <a:rPr lang="en" sz="1700"/>
              <a:t>force </a:t>
            </a:r>
            <a:r>
              <a:rPr lang="en" sz="1700"/>
              <a:t>(GRF) at pedals</a:t>
            </a:r>
            <a:endParaRPr sz="1700"/>
          </a:p>
          <a:p>
            <a:pPr indent="-336550" lvl="0" marL="457200" rtl="0" algn="l">
              <a:spcBef>
                <a:spcPts val="0"/>
              </a:spcBef>
              <a:spcAft>
                <a:spcPts val="0"/>
              </a:spcAft>
              <a:buSzPts val="1700"/>
              <a:buChar char="●"/>
            </a:pPr>
            <a:r>
              <a:rPr lang="en" sz="1700"/>
              <a:t>Only one set of Forward Dynamics input files</a:t>
            </a:r>
            <a:endParaRPr sz="1700"/>
          </a:p>
          <a:p>
            <a:pPr indent="-336550" lvl="0" marL="457200" rtl="0" algn="l">
              <a:spcBef>
                <a:spcPts val="0"/>
              </a:spcBef>
              <a:spcAft>
                <a:spcPts val="0"/>
              </a:spcAft>
              <a:buSzPts val="1700"/>
              <a:buChar char="●"/>
            </a:pPr>
            <a:r>
              <a:rPr lang="en" sz="1700"/>
              <a:t>Little documentation</a:t>
            </a:r>
            <a:endParaRPr sz="1700"/>
          </a:p>
        </p:txBody>
      </p:sp>
      <p:pic>
        <p:nvPicPr>
          <p:cNvPr id="101" name="Google Shape;101;p18"/>
          <p:cNvPicPr preferRelativeResize="0"/>
          <p:nvPr/>
        </p:nvPicPr>
        <p:blipFill>
          <a:blip r:embed="rId3">
            <a:alphaModFix/>
          </a:blip>
          <a:stretch>
            <a:fillRect/>
          </a:stretch>
        </p:blipFill>
        <p:spPr>
          <a:xfrm>
            <a:off x="3629225" y="1606775"/>
            <a:ext cx="5203225" cy="2196000"/>
          </a:xfrm>
          <a:prstGeom prst="rect">
            <a:avLst/>
          </a:prstGeom>
          <a:noFill/>
          <a:ln cap="flat" cmpd="sng" w="28575">
            <a:solidFill>
              <a:schemeClr val="dk2"/>
            </a:solidFill>
            <a:prstDash val="solid"/>
            <a:round/>
            <a:headEnd len="sm" w="sm" type="none"/>
            <a:tailEnd len="sm" w="sm" type="none"/>
          </a:ln>
        </p:spPr>
      </p:pic>
      <p:sp>
        <p:nvSpPr>
          <p:cNvPr id="102" name="Google Shape;102;p18"/>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CEC</a:t>
            </a:r>
            <a:endParaRPr i="1"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461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rPr>
              <a:t>External Forces on Model</a:t>
            </a:r>
            <a:endParaRPr>
              <a:solidFill>
                <a:srgbClr val="333333"/>
              </a:solidFill>
            </a:endParaRPr>
          </a:p>
        </p:txBody>
      </p:sp>
      <p:sp>
        <p:nvSpPr>
          <p:cNvPr id="108" name="Google Shape;108;p19"/>
          <p:cNvSpPr txBox="1"/>
          <p:nvPr>
            <p:ph idx="1" type="body"/>
          </p:nvPr>
        </p:nvSpPr>
        <p:spPr>
          <a:xfrm>
            <a:off x="311700" y="1152475"/>
            <a:ext cx="4048500" cy="23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lang="en">
                <a:solidFill>
                  <a:srgbClr val="333333"/>
                </a:solidFill>
              </a:rPr>
              <a:t>Assuming pelvis is constrained in X and Y at the saddle height.</a:t>
            </a:r>
            <a:endParaRPr>
              <a:solidFill>
                <a:srgbClr val="333333"/>
              </a:solidFill>
            </a:endParaRPr>
          </a:p>
          <a:p>
            <a:pPr indent="-342900" lvl="0" marL="457200" rtl="0" algn="l">
              <a:spcBef>
                <a:spcPts val="0"/>
              </a:spcBef>
              <a:spcAft>
                <a:spcPts val="0"/>
              </a:spcAft>
              <a:buClr>
                <a:srgbClr val="333333"/>
              </a:buClr>
              <a:buSzPts val="1800"/>
              <a:buChar char="●"/>
            </a:pPr>
            <a:r>
              <a:rPr lang="en">
                <a:solidFill>
                  <a:srgbClr val="333333"/>
                </a:solidFill>
              </a:rPr>
              <a:t>The current ME 485 model has the foot physically constrained at the pedal.</a:t>
            </a:r>
            <a:endParaRPr>
              <a:solidFill>
                <a:srgbClr val="333333"/>
              </a:solidFill>
            </a:endParaRPr>
          </a:p>
          <a:p>
            <a:pPr indent="-342900" lvl="0" marL="457200" rtl="0" algn="l">
              <a:spcBef>
                <a:spcPts val="0"/>
              </a:spcBef>
              <a:spcAft>
                <a:spcPts val="0"/>
              </a:spcAft>
              <a:buClr>
                <a:srgbClr val="333333"/>
              </a:buClr>
              <a:buSzPts val="1800"/>
              <a:buChar char="●"/>
            </a:pPr>
            <a:r>
              <a:rPr lang="en">
                <a:solidFill>
                  <a:srgbClr val="333333"/>
                </a:solidFill>
              </a:rPr>
              <a:t>We are working to develop a robust force profile at the pedal that is representative of experimental data</a:t>
            </a:r>
            <a:r>
              <a:rPr lang="en">
                <a:solidFill>
                  <a:srgbClr val="333333"/>
                </a:solidFill>
              </a:rPr>
              <a:t>.</a:t>
            </a:r>
            <a:endParaRPr>
              <a:solidFill>
                <a:srgbClr val="333333"/>
              </a:solidFill>
            </a:endParaRPr>
          </a:p>
        </p:txBody>
      </p:sp>
      <p:pic>
        <p:nvPicPr>
          <p:cNvPr id="109" name="Google Shape;109;p19"/>
          <p:cNvPicPr preferRelativeResize="0"/>
          <p:nvPr/>
        </p:nvPicPr>
        <p:blipFill>
          <a:blip r:embed="rId3">
            <a:alphaModFix/>
          </a:blip>
          <a:stretch>
            <a:fillRect/>
          </a:stretch>
        </p:blipFill>
        <p:spPr>
          <a:xfrm>
            <a:off x="5263075" y="60950"/>
            <a:ext cx="2741750" cy="2839675"/>
          </a:xfrm>
          <a:prstGeom prst="rect">
            <a:avLst/>
          </a:prstGeom>
          <a:noFill/>
          <a:ln>
            <a:noFill/>
          </a:ln>
        </p:spPr>
      </p:pic>
      <p:pic>
        <p:nvPicPr>
          <p:cNvPr id="110" name="Google Shape;110;p19"/>
          <p:cNvPicPr preferRelativeResize="0"/>
          <p:nvPr/>
        </p:nvPicPr>
        <p:blipFill>
          <a:blip r:embed="rId4">
            <a:alphaModFix/>
          </a:blip>
          <a:stretch>
            <a:fillRect/>
          </a:stretch>
        </p:blipFill>
        <p:spPr>
          <a:xfrm>
            <a:off x="4435601" y="3002551"/>
            <a:ext cx="4396699" cy="2140950"/>
          </a:xfrm>
          <a:prstGeom prst="rect">
            <a:avLst/>
          </a:prstGeom>
          <a:noFill/>
          <a:ln>
            <a:noFill/>
          </a:ln>
        </p:spPr>
      </p:pic>
      <p:sp>
        <p:nvSpPr>
          <p:cNvPr id="111" name="Google Shape;111;p19"/>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SR</a:t>
            </a:r>
            <a:endParaRPr i="1" sz="800"/>
          </a:p>
        </p:txBody>
      </p:sp>
      <p:sp>
        <p:nvSpPr>
          <p:cNvPr id="112" name="Google Shape;112;p19"/>
          <p:cNvSpPr txBox="1"/>
          <p:nvPr/>
        </p:nvSpPr>
        <p:spPr>
          <a:xfrm>
            <a:off x="3250500" y="4774200"/>
            <a:ext cx="110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999999"/>
                </a:solidFill>
              </a:rPr>
              <a:t>Soden (1979)</a:t>
            </a:r>
            <a:endParaRPr i="1" sz="1200">
              <a:solidFill>
                <a:srgbClr val="999999"/>
              </a:solidFill>
            </a:endParaRPr>
          </a:p>
        </p:txBody>
      </p:sp>
      <p:sp>
        <p:nvSpPr>
          <p:cNvPr id="113" name="Google Shape;113;p19"/>
          <p:cNvSpPr txBox="1"/>
          <p:nvPr/>
        </p:nvSpPr>
        <p:spPr>
          <a:xfrm>
            <a:off x="7414500" y="0"/>
            <a:ext cx="141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999999"/>
                </a:solidFill>
              </a:rPr>
              <a:t>Yamashita</a:t>
            </a:r>
            <a:r>
              <a:rPr i="1" lang="en" sz="1200">
                <a:solidFill>
                  <a:srgbClr val="999999"/>
                </a:solidFill>
              </a:rPr>
              <a:t> (2013)</a:t>
            </a:r>
            <a:endParaRPr i="1" sz="12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Joint Angles</a:t>
            </a:r>
            <a:endParaRPr/>
          </a:p>
        </p:txBody>
      </p:sp>
      <p:pic>
        <p:nvPicPr>
          <p:cNvPr id="119" name="Google Shape;119;p20"/>
          <p:cNvPicPr preferRelativeResize="0"/>
          <p:nvPr/>
        </p:nvPicPr>
        <p:blipFill>
          <a:blip r:embed="rId3">
            <a:alphaModFix/>
          </a:blip>
          <a:stretch>
            <a:fillRect/>
          </a:stretch>
        </p:blipFill>
        <p:spPr>
          <a:xfrm>
            <a:off x="613150" y="1170125"/>
            <a:ext cx="3127851" cy="3472750"/>
          </a:xfrm>
          <a:prstGeom prst="rect">
            <a:avLst/>
          </a:prstGeom>
          <a:noFill/>
          <a:ln>
            <a:noFill/>
          </a:ln>
        </p:spPr>
      </p:pic>
      <p:sp>
        <p:nvSpPr>
          <p:cNvPr id="120" name="Google Shape;120;p20"/>
          <p:cNvSpPr txBox="1"/>
          <p:nvPr/>
        </p:nvSpPr>
        <p:spPr>
          <a:xfrm>
            <a:off x="3944475" y="1093925"/>
            <a:ext cx="46746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Char char="●"/>
            </a:pPr>
            <a:r>
              <a:rPr lang="en" sz="2000">
                <a:solidFill>
                  <a:schemeClr val="dk2"/>
                </a:solidFill>
              </a:rPr>
              <a:t>Joint angles are traditionally measured via 3D motion capture</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Joint angle data from the ME 485 model can be extracted through MATLAB (</a:t>
            </a:r>
            <a:r>
              <a:rPr lang="en" sz="2000">
                <a:solidFill>
                  <a:schemeClr val="dk2"/>
                </a:solidFill>
              </a:rPr>
              <a:t>we will use data from literature to confirm accuracy)</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After obtaining hip, knee, and ankle angles vs. crank angle, we can </a:t>
            </a:r>
            <a:r>
              <a:rPr lang="en" sz="2000">
                <a:solidFill>
                  <a:schemeClr val="dk2"/>
                </a:solidFill>
              </a:rPr>
              <a:t>use the values in the next steps to calculate muscle forces</a:t>
            </a:r>
            <a:endParaRPr sz="2000">
              <a:solidFill>
                <a:schemeClr val="dk2"/>
              </a:solidFill>
            </a:endParaRPr>
          </a:p>
        </p:txBody>
      </p:sp>
      <p:sp>
        <p:nvSpPr>
          <p:cNvPr id="121" name="Google Shape;121;p20"/>
          <p:cNvSpPr txBox="1"/>
          <p:nvPr/>
        </p:nvSpPr>
        <p:spPr>
          <a:xfrm>
            <a:off x="649950" y="4594400"/>
            <a:ext cx="164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999999"/>
                </a:solidFill>
              </a:rPr>
              <a:t>Bini (2010)</a:t>
            </a:r>
            <a:endParaRPr i="1" sz="1200">
              <a:solidFill>
                <a:srgbClr val="999999"/>
              </a:solidFill>
            </a:endParaRPr>
          </a:p>
        </p:txBody>
      </p:sp>
      <p:sp>
        <p:nvSpPr>
          <p:cNvPr id="122" name="Google Shape;122;p20"/>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SR</a:t>
            </a:r>
            <a:endParaRPr i="1"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Proposal</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Basic </a:t>
            </a:r>
            <a:r>
              <a:rPr lang="en"/>
              <a:t>ME 485 Model</a:t>
            </a:r>
            <a:endParaRPr/>
          </a:p>
          <a:p>
            <a:pPr indent="0" lvl="0" marL="914400" rtl="0" algn="l">
              <a:spcBef>
                <a:spcPts val="1600"/>
              </a:spcBef>
              <a:spcAft>
                <a:spcPts val="0"/>
              </a:spcAft>
              <a:buNone/>
            </a:pPr>
            <a:r>
              <a:rPr lang="en"/>
              <a:t> → </a:t>
            </a:r>
            <a:r>
              <a:rPr lang="en"/>
              <a:t>Joint Angles &amp; Ground Reaction Forces</a:t>
            </a:r>
            <a:endParaRPr/>
          </a:p>
          <a:p>
            <a:pPr indent="0" lvl="0" marL="1371600" rtl="0" algn="l">
              <a:spcBef>
                <a:spcPts val="1600"/>
              </a:spcBef>
              <a:spcAft>
                <a:spcPts val="0"/>
              </a:spcAft>
              <a:buNone/>
            </a:pPr>
            <a:r>
              <a:rPr i="1" lang="en" sz="1400">
                <a:solidFill>
                  <a:srgbClr val="999999"/>
                </a:solidFill>
              </a:rPr>
              <a:t>→ Joint Moments (</a:t>
            </a:r>
            <a:r>
              <a:rPr b="1" i="1" lang="en" sz="1400">
                <a:solidFill>
                  <a:srgbClr val="999999"/>
                </a:solidFill>
              </a:rPr>
              <a:t>Forward Dynamics</a:t>
            </a:r>
            <a:r>
              <a:rPr i="1" lang="en" sz="1400">
                <a:solidFill>
                  <a:srgbClr val="999999"/>
                </a:solidFill>
              </a:rPr>
              <a:t>)</a:t>
            </a:r>
            <a:endParaRPr i="1" sz="1400">
              <a:solidFill>
                <a:srgbClr val="999999"/>
              </a:solidFill>
            </a:endParaRPr>
          </a:p>
          <a:p>
            <a:pPr indent="0" lvl="0" marL="1828800" rtl="0" algn="l">
              <a:spcBef>
                <a:spcPts val="1600"/>
              </a:spcBef>
              <a:spcAft>
                <a:spcPts val="0"/>
              </a:spcAft>
              <a:buNone/>
            </a:pPr>
            <a:r>
              <a:rPr i="1" lang="en" sz="1400">
                <a:solidFill>
                  <a:srgbClr val="999999"/>
                </a:solidFill>
              </a:rPr>
              <a:t>→ Metabolic cost (metabolic probes)</a:t>
            </a:r>
            <a:endParaRPr i="1" sz="1400">
              <a:solidFill>
                <a:srgbClr val="999999"/>
              </a:solidFill>
            </a:endParaRPr>
          </a:p>
          <a:p>
            <a:pPr indent="457200" lvl="0" marL="914400" rtl="0" algn="l">
              <a:spcBef>
                <a:spcPts val="1600"/>
              </a:spcBef>
              <a:spcAft>
                <a:spcPts val="0"/>
              </a:spcAft>
              <a:buNone/>
            </a:pPr>
            <a:r>
              <a:rPr lang="en"/>
              <a:t>→ Muscle Forces (</a:t>
            </a:r>
            <a:r>
              <a:rPr b="1" lang="en"/>
              <a:t>static optimization, CMC</a:t>
            </a:r>
            <a:r>
              <a:rPr lang="en"/>
              <a:t>)</a:t>
            </a:r>
            <a:endParaRPr/>
          </a:p>
          <a:p>
            <a:pPr indent="457200" lvl="0" marL="1371600" rtl="0" algn="l">
              <a:spcBef>
                <a:spcPts val="1600"/>
              </a:spcBef>
              <a:spcAft>
                <a:spcPts val="1600"/>
              </a:spcAft>
              <a:buNone/>
            </a:pPr>
            <a:r>
              <a:rPr lang="en"/>
              <a:t>→ Metabolic cost (metabolic probes)</a:t>
            </a:r>
            <a:endParaRPr/>
          </a:p>
        </p:txBody>
      </p:sp>
      <p:sp>
        <p:nvSpPr>
          <p:cNvPr id="129" name="Google Shape;129;p21"/>
          <p:cNvSpPr txBox="1"/>
          <p:nvPr/>
        </p:nvSpPr>
        <p:spPr>
          <a:xfrm>
            <a:off x="29225" y="4835700"/>
            <a:ext cx="4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DG</a:t>
            </a:r>
            <a:endParaRPr i="1"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