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8E5920-308F-4DB8-BE9B-0ED8FB20C3A5}">
  <a:tblStyle styleId="{558E5920-308F-4DB8-BE9B-0ED8FB20C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th.stackexchange.com/questions/770882/why-is-householder-computationally-more-stable-than-modified-gram-schmidt/771271#771271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th.stackexchange.com/questions/770882/why-is-householder-computationally-more-stable-than-modified-gram-schmidt/771271#771271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9c684279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9c684279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c684279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9c684279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c684279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c684279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9c684279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9c684279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LU: L has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: all of its diagonal submatrices of order k </a:t>
            </a:r>
            <a:r>
              <a:rPr lang="en"/>
              <a:t>with k</a:t>
            </a:r>
            <a:r>
              <a:rPr lang="en"/>
              <a:t> = 1, . . . , n are invertible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Cholesky: A is Real, Symm, PD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c684279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9c684279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Givens Rotations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9c684279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9c684279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9c684279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9c684279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orthogonal factor computed by the Householder factorization is generally </a:t>
            </a:r>
            <a:r>
              <a:rPr lang="en" sz="1150" u="sng">
                <a:solidFill>
                  <a:srgbClr val="FF5252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accurate</a:t>
            </a: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than that of the (modified) Gram-Schmidt unless the GS is implemented with reorthogonalization. On the other hand, GS gives the orthogonal factor directly, while Householder provides it in a factored form (essentially as a product of elementary reflections).</a:t>
            </a:r>
            <a:endParaRPr sz="1150">
              <a:solidFill>
                <a:srgbClr val="2427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loss of orthogonality does not need to be a problem for the modified GS, e.g., when solving least squares problem, a careful implementation (without reorthogonalization) can give the solution with the same accuracy as the Householder variant.</a:t>
            </a:r>
            <a:endParaRPr sz="1150">
              <a:solidFill>
                <a:srgbClr val="2427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684279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684279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Why we chose this Project?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Hands on implementation of learnings from numerical analysis course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Linear Variable Differential Transformer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9d65bae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9d65bae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LU Factorization: A=LU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Cholesky Factorization: A=BBT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QR Factorization: A=QR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A is invertible, R is also invertible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R has positive diagonal entries, then the pair (Q,R) is unique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c684279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c684279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c68427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c68427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Gram-Schmidt algorithm is not numerically stable for implementation of QR factorization as it leads to rounding errors when dealing with floating point numbers i.e. orthogonality is lost. Hence, a modified Gram Schmidt algorithm is used which reduces errors.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modified Gram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-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Schmidt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(MGS), we take each vector, and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modify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all forthcoming vectors to be orthogonal to it.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always orthogonalizing against the computed version of w.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9c684279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9c684279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c684279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c684279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parts we parallelized 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Calculating norms of column vectors.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Normalizing vectors (dividing each element by 2-norm)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Calculating inner products / coefficients of q with column vectors at each step.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c684279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c684279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orthogonal factor computed by the Householder factorization is generally </a:t>
            </a:r>
            <a:r>
              <a:rPr lang="en" sz="1150" u="sng">
                <a:solidFill>
                  <a:srgbClr val="FF5252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accurate</a:t>
            </a: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than that of the (modified) Gram-Schmidt unless the GS is implemented with reorthogonalization. On the other hand, GS gives the orthogonal factor directly, while Householder provides it in a factored form (essentially as a product of elementary reflections).</a:t>
            </a:r>
            <a:endParaRPr sz="1150">
              <a:solidFill>
                <a:srgbClr val="2427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loss of orthogonality does not need to be a problem for the modified GS, e.g., when solving least squares problem, a careful implementation (without reorthogonalization) can give the solution with the same accuracy as the Householder variant.</a:t>
            </a:r>
            <a:endParaRPr sz="1150">
              <a:solidFill>
                <a:srgbClr val="2427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9d65bae1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9d65bae1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>
                <a:solidFill>
                  <a:srgbClr val="B7B7B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>
                <a:solidFill>
                  <a:srgbClr val="B7B7B7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>
                <a:solidFill>
                  <a:srgbClr val="B7B7B7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>
                <a:solidFill>
                  <a:srgbClr val="B7B7B7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>
                <a:solidFill>
                  <a:srgbClr val="B7B7B7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>
                <a:solidFill>
                  <a:srgbClr val="B7B7B7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>
                <a:solidFill>
                  <a:srgbClr val="B7B7B7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>
                <a:solidFill>
                  <a:srgbClr val="B7B7B7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260700" y="1017725"/>
            <a:ext cx="86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>
            <a:lvl1pPr lvl="0" rtl="0" algn="l">
              <a:buNone/>
              <a:defRPr>
                <a:solidFill>
                  <a:srgbClr val="B7B7B7"/>
                </a:solidFill>
              </a:defRPr>
            </a:lvl1pPr>
            <a:lvl2pPr lvl="1" rtl="0" algn="l">
              <a:buNone/>
              <a:defRPr>
                <a:solidFill>
                  <a:srgbClr val="B7B7B7"/>
                </a:solidFill>
              </a:defRPr>
            </a:lvl2pPr>
            <a:lvl3pPr lvl="2" rtl="0" algn="l">
              <a:buNone/>
              <a:defRPr>
                <a:solidFill>
                  <a:srgbClr val="B7B7B7"/>
                </a:solidFill>
              </a:defRPr>
            </a:lvl3pPr>
            <a:lvl4pPr lvl="3" rtl="0" algn="l">
              <a:buNone/>
              <a:defRPr>
                <a:solidFill>
                  <a:srgbClr val="B7B7B7"/>
                </a:solidFill>
              </a:defRPr>
            </a:lvl4pPr>
            <a:lvl5pPr lvl="4" rtl="0" algn="l">
              <a:buNone/>
              <a:defRPr>
                <a:solidFill>
                  <a:srgbClr val="B7B7B7"/>
                </a:solidFill>
              </a:defRPr>
            </a:lvl5pPr>
            <a:lvl6pPr lvl="5" rtl="0" algn="l">
              <a:buNone/>
              <a:defRPr>
                <a:solidFill>
                  <a:srgbClr val="B7B7B7"/>
                </a:solidFill>
              </a:defRPr>
            </a:lvl6pPr>
            <a:lvl7pPr lvl="6" rtl="0" algn="l">
              <a:buNone/>
              <a:defRPr>
                <a:solidFill>
                  <a:srgbClr val="B7B7B7"/>
                </a:solidFill>
              </a:defRPr>
            </a:lvl7pPr>
            <a:lvl8pPr lvl="7" rtl="0" algn="l">
              <a:buNone/>
              <a:defRPr>
                <a:solidFill>
                  <a:srgbClr val="B7B7B7"/>
                </a:solidFill>
              </a:defRPr>
            </a:lvl8pPr>
            <a:lvl9pPr lvl="8" rtl="0" algn="l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hyperlink" Target="https://www.math.uci.edu/~ttrogdon/105A/html/Lecture23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hyperlink" Target="https://www.cs.utexas.edu/users/rvdg/books/HQR.pdf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rpubs.com/aaronsc32/qr-decomposition-householder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://www.seas.ucla.edu/~vandenbe/133A/lectures/qr.pdf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of QR Factorization of matrices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877700"/>
            <a:ext cx="47373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ME766 Course Project</a:t>
            </a:r>
            <a:endParaRPr i="1" sz="18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10450" y="3213625"/>
            <a:ext cx="47373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Abhijeet Bodas (190100004)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Hardik Shrivastava (190100053)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Shiven Barbare (190100110)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Study: Householder OpenMP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  <p:pic>
        <p:nvPicPr>
          <p:cNvPr id="155" name="Google Shape;155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70865"/>
            <a:ext cx="4260300" cy="263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50" y="1370865"/>
            <a:ext cx="4260300" cy="263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229925" y="4104075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For number of threads = 16</a:t>
            </a:r>
            <a:endParaRPr i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892275" y="4104075"/>
            <a:ext cx="22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For matrix size n = 1000</a:t>
            </a:r>
            <a:endParaRPr i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739750" y="4436275"/>
            <a:ext cx="2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Time Complexity is </a:t>
            </a:r>
            <a:r>
              <a:rPr b="1" i="1"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O(n</a:t>
            </a:r>
            <a:r>
              <a:rPr b="1" baseline="30000" i="1"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i="1"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i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three members worked in tandem, supporting each other throughout the duration of this project, however a breakdown of the individuals tasks undertaken by each member is as shown below:</a:t>
            </a:r>
            <a:endParaRPr/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952500" y="2644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{558E5920-308F-4DB8-BE9B-0ED8FB20C3A5}</a:tableStyleId>
              </a:tblPr>
              <a:tblGrid>
                <a:gridCol w="2413000"/>
                <a:gridCol w="2413000"/>
                <a:gridCol w="2413000"/>
              </a:tblGrid>
              <a:tr h="16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</a:rPr>
                        <a:t>MGS OpenMP</a:t>
                      </a:r>
                      <a:endParaRPr b="1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</a:rPr>
                        <a:t>MGS CUDA</a:t>
                      </a:r>
                      <a:endParaRPr b="1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</a:rPr>
                        <a:t>Householder OpenMP</a:t>
                      </a:r>
                      <a:endParaRPr b="1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Shiven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Abhijeet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Hardik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1541250" y="2017650"/>
            <a:ext cx="606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!</a:t>
            </a:r>
            <a:endParaRPr sz="60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Factorization approach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Rationale</a:t>
            </a:r>
            <a:r>
              <a:rPr lang="en"/>
              <a:t>: To solve a linear system (square) </a:t>
            </a:r>
            <a:r>
              <a:rPr b="1" lang="en"/>
              <a:t>Ax=b</a:t>
            </a:r>
            <a:r>
              <a:rPr lang="en"/>
              <a:t>, we </a:t>
            </a:r>
            <a:r>
              <a:rPr lang="en"/>
              <a:t>factorize</a:t>
            </a:r>
            <a:r>
              <a:rPr lang="en"/>
              <a:t> </a:t>
            </a:r>
            <a:r>
              <a:rPr b="1" lang="en"/>
              <a:t>A </a:t>
            </a:r>
            <a:r>
              <a:rPr lang="en"/>
              <a:t>as a product </a:t>
            </a:r>
            <a:r>
              <a:rPr b="1" lang="en"/>
              <a:t>A=BC</a:t>
            </a:r>
            <a:r>
              <a:rPr lang="en"/>
              <a:t>, where </a:t>
            </a:r>
            <a:r>
              <a:rPr b="1" lang="en"/>
              <a:t>B </a:t>
            </a:r>
            <a:r>
              <a:rPr lang="en"/>
              <a:t>and </a:t>
            </a:r>
            <a:r>
              <a:rPr b="1" lang="en"/>
              <a:t>C </a:t>
            </a:r>
            <a:r>
              <a:rPr lang="en"/>
              <a:t>are triangular/orthogonal making it easy to solve for </a:t>
            </a:r>
            <a:r>
              <a:rPr b="1" lang="en"/>
              <a:t>x </a:t>
            </a:r>
            <a:r>
              <a:rPr lang="en"/>
              <a:t>using </a:t>
            </a:r>
            <a:r>
              <a:rPr lang="en"/>
              <a:t>simple methods such as back-substitution.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Depending on </a:t>
            </a:r>
            <a:r>
              <a:rPr b="1" lang="en"/>
              <a:t>B </a:t>
            </a:r>
            <a:r>
              <a:rPr lang="en"/>
              <a:t>and </a:t>
            </a:r>
            <a:r>
              <a:rPr b="1" lang="en"/>
              <a:t>C </a:t>
            </a:r>
            <a:r>
              <a:rPr lang="en"/>
              <a:t>the factorization techniques are classified as follows: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 Factorization: </a:t>
            </a:r>
            <a:r>
              <a:rPr b="1" lang="en"/>
              <a:t>A=LU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Cholesky Factorization: </a:t>
            </a:r>
            <a:r>
              <a:rPr b="1" lang="en"/>
              <a:t>A=BB</a:t>
            </a:r>
            <a:r>
              <a:rPr b="1" baseline="30000" lang="en"/>
              <a:t>T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QR Factorization: </a:t>
            </a:r>
            <a:r>
              <a:rPr b="1" lang="en"/>
              <a:t>A=QR</a:t>
            </a:r>
            <a:endParaRPr b="1"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Factorization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A=QR</a:t>
            </a:r>
            <a:endParaRPr b="1"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</a:t>
            </a:r>
            <a:r>
              <a:rPr lang="en"/>
              <a:t>: Orthogonal  </a:t>
            </a:r>
            <a:r>
              <a:rPr b="1" lang="en"/>
              <a:t>R</a:t>
            </a:r>
            <a:r>
              <a:rPr lang="en"/>
              <a:t>: Upper Triangular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is invertible, R is also invertible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 has positive diagonal entries, then the pair (Q,R) is unique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Q. How to determine a suitable (Q,R)?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Two widely used practical algorithms: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Gram-Schmidt process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Householder algorithm</a:t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p26"/>
          <p:cNvCxnSpPr/>
          <p:nvPr/>
        </p:nvCxnSpPr>
        <p:spPr>
          <a:xfrm>
            <a:off x="384725" y="3630875"/>
            <a:ext cx="282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6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</a:t>
            </a:r>
            <a:r>
              <a:rPr lang="en"/>
              <a:t>Gram</a:t>
            </a:r>
            <a:r>
              <a:rPr lang="en"/>
              <a:t>-Schmidt Algorithm (MGS)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The </a:t>
            </a:r>
            <a:r>
              <a:rPr lang="en"/>
              <a:t>Gram</a:t>
            </a:r>
            <a:r>
              <a:rPr lang="en"/>
              <a:t>-Schmidt algorithm is not numerically stable for implementation of QR factorization as it leads to rounding errors when dealing with floating point numbers i.e. orthogonality is lost. Hence, a modified Gram Schmidt algorithm is used to which reduces errors.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GS, we take each vector, one by one, and make it orthogonal to all previous vectors 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MGS, we take each vector, and modify all forthcoming vectors to be orthogonal to it. That is, we orthogonalize each of the vectors in each step based on the previous orthogonalisation.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Mathematically, both these approaches are equivalent.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Householder Transformation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Householder reflection method of QR decomposition works by finding appropriate reflection matrix, Q and multiplying them on the left to the original matrix A, to construct upper triangular matrix 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x is the column vector of A starting from the diagonal entries. F is the Householder reflector.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8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2040400" y="4659925"/>
            <a:ext cx="5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https://rpubs.com/aaronsc32/qr-decomposition-householder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Motivation for choice of project:</a:t>
            </a:r>
            <a:endParaRPr i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 implementation of theoretical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r>
              <a:rPr lang="en"/>
              <a:t> method of solving Linear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u="sng"/>
              <a:t>Applications of Linear Systems:</a:t>
            </a:r>
            <a:endParaRPr i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forecasting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 processing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675" y="2819225"/>
            <a:ext cx="2113400" cy="16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850" y="2819225"/>
            <a:ext cx="3221475" cy="1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Factorization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widely used m</a:t>
            </a:r>
            <a:r>
              <a:rPr lang="en"/>
              <a:t>atrix decomposition techniques include the </a:t>
            </a:r>
            <a:r>
              <a:rPr i="1" lang="en"/>
              <a:t>LU</a:t>
            </a:r>
            <a:r>
              <a:rPr lang="en"/>
              <a:t>, </a:t>
            </a:r>
            <a:r>
              <a:rPr i="1" lang="en"/>
              <a:t>Cholesky</a:t>
            </a:r>
            <a:r>
              <a:rPr lang="en"/>
              <a:t> and </a:t>
            </a:r>
            <a:r>
              <a:rPr i="1" lang="en"/>
              <a:t>QR factorization</a:t>
            </a:r>
            <a:r>
              <a:rPr lang="en"/>
              <a:t>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QR method is used to factorize any matrix into a product of orthogonal (</a:t>
            </a:r>
            <a:r>
              <a:rPr b="1" lang="en"/>
              <a:t>Q</a:t>
            </a:r>
            <a:r>
              <a:rPr lang="en"/>
              <a:t>) and upper triangular (</a:t>
            </a:r>
            <a:r>
              <a:rPr b="1" lang="en"/>
              <a:t>R</a:t>
            </a:r>
            <a:r>
              <a:rPr lang="en"/>
              <a:t>) matrices. In this project, we have made an attempt at parallelizing two popular algorithms for the same: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Gram-Schmidt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Householder algorithm</a:t>
            </a:r>
            <a:endParaRPr i="1" u="sng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398250" y="1017725"/>
            <a:ext cx="2347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System: </a:t>
            </a:r>
            <a:r>
              <a:rPr b="1" lang="en" sz="1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Ax = b</a:t>
            </a:r>
            <a:endParaRPr b="1" sz="18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 A = BC </a:t>
            </a:r>
            <a:endParaRPr b="1" sz="18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</a:t>
            </a:r>
            <a:r>
              <a:rPr lang="en"/>
              <a:t>-Schmidt Algorithm (GS)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Gram</a:t>
            </a:r>
            <a:r>
              <a:rPr i="1" lang="en" u="sng"/>
              <a:t>-Schmidt process</a:t>
            </a:r>
            <a:r>
              <a:rPr lang="en"/>
              <a:t>: Orthonormalization of a set of vectors in an Inner product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A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/>
              <a:t>q</a:t>
            </a:r>
            <a:r>
              <a:rPr b="1" baseline="-25000" lang="en"/>
              <a:t>i </a:t>
            </a:r>
            <a:r>
              <a:rPr lang="en"/>
              <a:t>represent the column vectors of </a:t>
            </a:r>
            <a:r>
              <a:rPr b="1" lang="en"/>
              <a:t>A </a:t>
            </a:r>
            <a:r>
              <a:rPr lang="en"/>
              <a:t>and </a:t>
            </a:r>
            <a:r>
              <a:rPr b="1" lang="en"/>
              <a:t>Q </a:t>
            </a:r>
            <a:r>
              <a:rPr lang="en"/>
              <a:t>respectively and </a:t>
            </a:r>
            <a:r>
              <a:rPr b="1" lang="en"/>
              <a:t>R</a:t>
            </a:r>
            <a:r>
              <a:rPr b="1" baseline="-25000" lang="en"/>
              <a:t>ki</a:t>
            </a:r>
            <a:r>
              <a:rPr b="1" lang="en"/>
              <a:t> </a:t>
            </a:r>
            <a:r>
              <a:rPr lang="en"/>
              <a:t>represents the elements of the matrix </a:t>
            </a:r>
            <a:r>
              <a:rPr b="1" lang="en"/>
              <a:t>R</a:t>
            </a:r>
            <a:r>
              <a:rPr lang="en"/>
              <a:t>, then we have the following relations: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0" y="3079650"/>
            <a:ext cx="2192500" cy="9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675" y="2990100"/>
            <a:ext cx="2901946" cy="11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078400" y="4690675"/>
            <a:ext cx="498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Lecture Slides, MA214, Spring 2021, IIT Bombay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</a:t>
            </a:r>
            <a:r>
              <a:rPr lang="en"/>
              <a:t>Gram</a:t>
            </a:r>
            <a:r>
              <a:rPr lang="en"/>
              <a:t>-</a:t>
            </a:r>
            <a:r>
              <a:rPr lang="en"/>
              <a:t>Schmidt Algorithm (MGS)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322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Gram-Schmidt algorithm is </a:t>
            </a:r>
            <a:r>
              <a:rPr b="1" lang="en"/>
              <a:t>not numerically stable</a:t>
            </a:r>
            <a:r>
              <a:rPr lang="en"/>
              <a:t> for implementation of QR factorization Hence, a modified Gram Schmidt algorithm is used which reduces errors.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comparison of pseudocodes for GS and MGS: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625" y="2736752"/>
            <a:ext cx="2007787" cy="153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716" y="2524800"/>
            <a:ext cx="2007787" cy="174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388465" y="4269541"/>
            <a:ext cx="15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Gram</a:t>
            </a:r>
            <a:r>
              <a:rPr i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-Schmidt </a:t>
            </a:r>
            <a:endParaRPr i="1" sz="12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057726" y="4269541"/>
            <a:ext cx="20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Modified </a:t>
            </a:r>
            <a:r>
              <a:rPr i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Gram</a:t>
            </a:r>
            <a:r>
              <a:rPr i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-Schmidt </a:t>
            </a:r>
            <a:endParaRPr i="1" sz="12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078400" y="4690675"/>
            <a:ext cx="498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sz="8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https://www.math.uci.edu/~ttrogdon/105A/html/Lecture23.html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Study: Modified </a:t>
            </a:r>
            <a:r>
              <a:rPr lang="en"/>
              <a:t>Gram</a:t>
            </a:r>
            <a:r>
              <a:rPr lang="en"/>
              <a:t>-Schmidt (OpenMP)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4400"/>
            <a:ext cx="4212784" cy="26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750" y="1532263"/>
            <a:ext cx="4078550" cy="26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644775" y="4231325"/>
            <a:ext cx="22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Operational Cost  : </a:t>
            </a:r>
            <a:r>
              <a:rPr b="1" i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(n</a:t>
            </a:r>
            <a:r>
              <a:rPr b="1" baseline="30000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2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8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Study: Modified Gram-Schmidt (CUDA)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  <p:pic>
        <p:nvPicPr>
          <p:cNvPr id="123" name="Google Shape;123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400" y="1170125"/>
            <a:ext cx="61599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Householder</a:t>
            </a:r>
            <a:r>
              <a:rPr lang="en"/>
              <a:t> Transformation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3222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algorithm is based on Householder transformations which is a tran</a:t>
            </a:r>
            <a:r>
              <a:rPr lang="en"/>
              <a:t>sformation that reflects a vector about a plane. The goal is to find an </a:t>
            </a:r>
            <a:r>
              <a:rPr lang="en"/>
              <a:t>appropriate reflection matrix, </a:t>
            </a:r>
            <a:r>
              <a:rPr b="1" lang="en"/>
              <a:t>Q </a:t>
            </a:r>
            <a:r>
              <a:rPr lang="en"/>
              <a:t>and multiplying them on the left to the original matrix </a:t>
            </a:r>
            <a:r>
              <a:rPr b="1" lang="en"/>
              <a:t>A</a:t>
            </a:r>
            <a:r>
              <a:rPr lang="en"/>
              <a:t>, to construct upper triangular matrix </a:t>
            </a:r>
            <a:r>
              <a:rPr b="1" lang="en"/>
              <a:t>R</a:t>
            </a:r>
            <a:r>
              <a:rPr lang="en"/>
              <a:t>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25" y="2554125"/>
            <a:ext cx="4154600" cy="19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2278500" y="4410475"/>
            <a:ext cx="506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endParaRPr sz="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https://www.cs.utexas.edu/users/rvdg/books/HQR.pdf</a:t>
            </a:r>
            <a:endParaRPr sz="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https://rpubs.com/aaronsc32/qr-decomposition-householder</a:t>
            </a: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398" y="3050335"/>
            <a:ext cx="1488300" cy="4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9826" y="3050635"/>
            <a:ext cx="1840521" cy="4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4325" y="3699500"/>
            <a:ext cx="1971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3627" y="2401725"/>
            <a:ext cx="2153075" cy="4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Householder </a:t>
            </a:r>
            <a:r>
              <a:rPr lang="en"/>
              <a:t>Triangularization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2" type="sldNum"/>
          </p:nvPr>
        </p:nvSpPr>
        <p:spPr>
          <a:xfrm>
            <a:off x="260700" y="4663225"/>
            <a:ext cx="148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ME766,  Spring 2021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18666" l="0" r="0" t="0"/>
          <a:stretch/>
        </p:blipFill>
        <p:spPr>
          <a:xfrm>
            <a:off x="311700" y="1488700"/>
            <a:ext cx="4505214" cy="259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2089275" y="4706125"/>
            <a:ext cx="56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8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http://www.seas.ucla.edu/~vandenbe/133A/lectures/qr.pdf</a:t>
            </a: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051" y="1488691"/>
            <a:ext cx="3734275" cy="259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