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86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339966"/>
    <a:srgbClr val="00D1CC"/>
    <a:srgbClr val="009999"/>
    <a:srgbClr val="00CCFF"/>
    <a:srgbClr val="00CC99"/>
    <a:srgbClr val="00B0AC"/>
    <a:srgbClr val="19BF50"/>
    <a:srgbClr val="0099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3" autoAdjust="0"/>
    <p:restoredTop sz="94660"/>
  </p:normalViewPr>
  <p:slideViewPr>
    <p:cSldViewPr snapToGrid="0">
      <p:cViewPr varScale="1">
        <p:scale>
          <a:sx n="34" d="100"/>
          <a:sy n="34" d="100"/>
        </p:scale>
        <p:origin x="-984" y="-84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tiff"/><Relationship Id="rId5" Type="http://schemas.openxmlformats.org/officeDocument/2006/relationships/image" Target="../media/image4.tif"/><Relationship Id="rId4" Type="http://schemas.openxmlformats.org/officeDocument/2006/relationships/image" Target="../media/image3.jp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425815" y="5302310"/>
            <a:ext cx="10109300" cy="7701344"/>
            <a:chOff x="16423005" y="5647821"/>
            <a:chExt cx="15173502" cy="11283009"/>
          </a:xfrm>
        </p:grpSpPr>
        <p:grpSp>
          <p:nvGrpSpPr>
            <p:cNvPr id="84" name="그룹 83"/>
            <p:cNvGrpSpPr/>
            <p:nvPr/>
          </p:nvGrpSpPr>
          <p:grpSpPr>
            <a:xfrm>
              <a:off x="16468161" y="5647821"/>
              <a:ext cx="15128346" cy="1828809"/>
              <a:chOff x="327802" y="3180762"/>
              <a:chExt cx="9714154" cy="1487802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solidFill>
                <a:srgbClr val="009999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88" name="Shape 40"/>
              <p:cNvSpPr/>
              <p:nvPr/>
            </p:nvSpPr>
            <p:spPr>
              <a:xfrm>
                <a:off x="327802" y="3180762"/>
                <a:ext cx="9708795" cy="1487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 anchor="ctr">
                <a:spAutoFit/>
              </a:bodyPr>
              <a:lstStyle/>
              <a:p>
                <a:pPr lvl="2"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 smtClean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배경 및 목적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85" name="Shape 57"/>
            <p:cNvSpPr/>
            <p:nvPr/>
          </p:nvSpPr>
          <p:spPr>
            <a:xfrm>
              <a:off x="16423005" y="7165930"/>
              <a:ext cx="15120002" cy="9764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 smtClean="0"/>
                <a:t>최근 몇 년간 화두가 되고 있는 </a:t>
              </a:r>
              <a:r>
                <a:rPr lang="en-US" altLang="ko-KR" sz="4000" dirty="0" smtClean="0"/>
                <a:t>4</a:t>
              </a:r>
              <a:r>
                <a:rPr lang="ko-KR" altLang="en-US" sz="4000" dirty="0" smtClean="0"/>
                <a:t>차 산업혁명은 공간데이터를 기존에 축적한 데이터와 결합하여 활용하는 방식이 주목을 받고있음</a:t>
              </a:r>
              <a:endParaRPr lang="en-US" altLang="ko-KR" sz="4000" dirty="0" smtClean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 smtClean="0"/>
                <a:t>따라서</a:t>
              </a:r>
              <a:r>
                <a:rPr lang="en-US" altLang="ko-KR" sz="4000" dirty="0" smtClean="0"/>
                <a:t> ‘</a:t>
              </a:r>
              <a:r>
                <a:rPr lang="ko-KR" altLang="en-US" sz="4000" dirty="0" smtClean="0"/>
                <a:t>공</a:t>
              </a:r>
              <a:r>
                <a:rPr lang="ko-KR" altLang="en-US" sz="4000" dirty="0"/>
                <a:t>간</a:t>
              </a:r>
              <a:r>
                <a:rPr lang="ko-KR" altLang="en-US" sz="4000" dirty="0" smtClean="0"/>
                <a:t>데이터 빅데이터 처리</a:t>
              </a:r>
              <a:r>
                <a:rPr lang="en-US" altLang="ko-KR" sz="4000" dirty="0" smtClean="0"/>
                <a:t>’ </a:t>
              </a:r>
              <a:r>
                <a:rPr lang="ko-KR" altLang="en-US" sz="4000" dirty="0" smtClean="0"/>
                <a:t>라는 기술이 필요한 상황임</a:t>
              </a: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 smtClean="0"/>
                <a:t>서울시 대중교통 공간데이터를 활용하여 메모리 내 클러스터 컴퓨팅 시스템 아파치 </a:t>
              </a:r>
              <a:r>
                <a:rPr lang="ko-KR" altLang="en-US" sz="4000" smtClean="0"/>
                <a:t>세도나를 사용한 공간 분석 시스템 구축을 </a:t>
              </a:r>
              <a:r>
                <a:rPr lang="ko-KR" altLang="en-US" sz="4000" dirty="0" smtClean="0"/>
                <a:t>보여 주고자 함</a:t>
              </a:r>
              <a:endParaRPr lang="en-US" altLang="ko-KR" sz="40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67964" y="727948"/>
            <a:ext cx="20665399" cy="4557681"/>
          </a:xfrm>
          <a:prstGeom prst="rect">
            <a:avLst/>
          </a:prstGeom>
          <a:solidFill>
            <a:srgbClr val="009999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</p:txBody>
      </p:sp>
      <p:sp>
        <p:nvSpPr>
          <p:cNvPr id="27" name="Shape 27"/>
          <p:cNvSpPr/>
          <p:nvPr/>
        </p:nvSpPr>
        <p:spPr>
          <a:xfrm>
            <a:off x="4006319" y="1187569"/>
            <a:ext cx="13825528" cy="232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75" tIns="25175" rIns="25175" bIns="25175" anchor="ctr">
            <a:spAutoFit/>
          </a:bodyPr>
          <a:lstStyle/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en-US" altLang="ko-KR" sz="6400" b="1" dirty="0" smtClean="0">
                <a:solidFill>
                  <a:schemeClr val="bg1"/>
                </a:solidFill>
              </a:rPr>
              <a:t>Apache Spark Cluster</a:t>
            </a:r>
            <a:r>
              <a:rPr lang="ko-KR" altLang="en-US" sz="6400" b="1" dirty="0" smtClean="0">
                <a:solidFill>
                  <a:schemeClr val="bg1"/>
                </a:solidFill>
              </a:rPr>
              <a:t>를 사용한</a:t>
            </a:r>
            <a:endParaRPr lang="en-US" altLang="ko-KR" sz="6400" b="1" dirty="0" smtClean="0">
              <a:solidFill>
                <a:schemeClr val="bg1"/>
              </a:solidFill>
            </a:endParaRPr>
          </a:p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 dirty="0" smtClean="0">
                <a:solidFill>
                  <a:schemeClr val="bg1"/>
                </a:solidFill>
              </a:rPr>
              <a:t>지리정보 빅데이터 분석</a:t>
            </a:r>
            <a:endParaRPr lang="en-US" altLang="ko-KR" sz="6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16" y="1286002"/>
            <a:ext cx="2709346" cy="27093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5337" y="4457701"/>
            <a:ext cx="98074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600" b="1" dirty="0" smtClean="0">
                <a:solidFill>
                  <a:schemeClr val="bg1"/>
                </a:solidFill>
                <a:latin typeface="+mj-ea"/>
                <a:ea typeface="+mj-ea"/>
              </a:rPr>
              <a:t>20174627 </a:t>
            </a:r>
            <a:r>
              <a:rPr lang="ko-KR" altLang="en-US" sz="4600" b="1" dirty="0" smtClean="0">
                <a:solidFill>
                  <a:schemeClr val="bg1"/>
                </a:solidFill>
                <a:latin typeface="+mj-ea"/>
                <a:ea typeface="+mj-ea"/>
              </a:rPr>
              <a:t>김혜진 </a:t>
            </a:r>
            <a:r>
              <a:rPr lang="en-US" altLang="ko-KR" sz="4600" b="1" dirty="0" smtClean="0">
                <a:solidFill>
                  <a:schemeClr val="bg1"/>
                </a:solidFill>
                <a:latin typeface="+mj-ea"/>
                <a:ea typeface="+mj-ea"/>
              </a:rPr>
              <a:t>20144649 </a:t>
            </a:r>
            <a:r>
              <a:rPr lang="ko-KR" altLang="en-US" sz="4600" b="1" dirty="0" smtClean="0">
                <a:solidFill>
                  <a:schemeClr val="bg1"/>
                </a:solidFill>
                <a:latin typeface="+mj-ea"/>
                <a:ea typeface="+mj-ea"/>
              </a:rPr>
              <a:t>고한설</a:t>
            </a:r>
            <a:endParaRPr lang="ko-KR" altLang="en-US" sz="4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0967" y="31006518"/>
            <a:ext cx="20616231" cy="1087862"/>
            <a:chOff x="617482" y="30653157"/>
            <a:chExt cx="20616231" cy="1087862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1" t="6312" r="6029" b="77086"/>
            <a:stretch/>
          </p:blipFill>
          <p:spPr>
            <a:xfrm>
              <a:off x="617482" y="30653157"/>
              <a:ext cx="20616231" cy="108786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622614" y="30781589"/>
              <a:ext cx="9557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</a:rPr>
                <a:t>                    </a:t>
              </a:r>
              <a:r>
                <a:rPr lang="ko-KR" altLang="en-US" sz="4800" b="1" dirty="0">
                  <a:solidFill>
                    <a:schemeClr val="bg1"/>
                  </a:solidFill>
                </a:rPr>
                <a:t> 제</a:t>
              </a:r>
              <a:r>
                <a:rPr lang="en-US" altLang="ko-KR" sz="4800" b="1" dirty="0">
                  <a:solidFill>
                    <a:schemeClr val="bg1"/>
                  </a:solidFill>
                </a:rPr>
                <a:t>29</a:t>
              </a:r>
              <a:r>
                <a:rPr lang="ko-KR" altLang="en-US" sz="4800" b="1" dirty="0">
                  <a:solidFill>
                    <a:schemeClr val="bg1"/>
                  </a:solidFill>
                </a:rPr>
                <a:t>회 공과대학 </a:t>
              </a:r>
              <a:r>
                <a:rPr lang="ko-KR" altLang="en-US" sz="4800" b="1" dirty="0" err="1">
                  <a:solidFill>
                    <a:schemeClr val="bg1"/>
                  </a:solidFill>
                </a:rPr>
                <a:t>학술제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7920" y="30773240"/>
              <a:ext cx="19367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</a:rPr>
                <a:t>CE-003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200" y="3652057"/>
            <a:ext cx="1270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 smtClean="0">
                <a:solidFill>
                  <a:schemeClr val="bg1"/>
                </a:solidFill>
                <a:latin typeface="+mj-ea"/>
                <a:ea typeface="+mj-ea"/>
              </a:rPr>
              <a:t>컴퓨터공학과  지도교수  이상정 교수</a:t>
            </a:r>
            <a:r>
              <a:rPr lang="ko-KR" altLang="en-US" sz="4600" b="1" dirty="0">
                <a:solidFill>
                  <a:schemeClr val="bg1"/>
                </a:solidFill>
                <a:latin typeface="+mj-ea"/>
                <a:ea typeface="+mj-ea"/>
              </a:rPr>
              <a:t>님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61460" y="13003653"/>
            <a:ext cx="10104381" cy="1248275"/>
            <a:chOff x="327803" y="3215961"/>
            <a:chExt cx="9714153" cy="1487802"/>
          </a:xfrm>
        </p:grpSpPr>
        <p:sp>
          <p:nvSpPr>
            <p:cNvPr id="79" name="직사각형 7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solidFill>
              <a:srgbClr val="009999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80" name="Shape 40"/>
            <p:cNvSpPr/>
            <p:nvPr/>
          </p:nvSpPr>
          <p:spPr>
            <a:xfrm>
              <a:off x="327803" y="3215961"/>
              <a:ext cx="9708795" cy="1487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개요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78" name="Shape 57"/>
          <p:cNvSpPr/>
          <p:nvPr/>
        </p:nvSpPr>
        <p:spPr>
          <a:xfrm>
            <a:off x="479608" y="13899666"/>
            <a:ext cx="10073656" cy="1125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 smtClean="0"/>
              <a:t>시스템 흐름도</a:t>
            </a:r>
            <a:endParaRPr lang="en-US" altLang="ko-KR" sz="40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1187785" y="21941389"/>
            <a:ext cx="10079213" cy="1251301"/>
            <a:chOff x="327803" y="3308518"/>
            <a:chExt cx="9714153" cy="1491410"/>
          </a:xfrm>
        </p:grpSpPr>
        <p:sp>
          <p:nvSpPr>
            <p:cNvPr id="93" name="직사각형 92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solidFill>
              <a:srgbClr val="009999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94" name="Shape 40"/>
            <p:cNvSpPr/>
            <p:nvPr/>
          </p:nvSpPr>
          <p:spPr>
            <a:xfrm>
              <a:off x="327803" y="3312126"/>
              <a:ext cx="9708795" cy="1487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개발 </a:t>
              </a:r>
              <a:r>
                <a:rPr lang="ko-KR" altLang="en-US" sz="4800" b="1" dirty="0" smtClean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결과 및 결론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92" name="Shape 57"/>
          <p:cNvSpPr/>
          <p:nvPr/>
        </p:nvSpPr>
        <p:spPr>
          <a:xfrm>
            <a:off x="11177835" y="29285404"/>
            <a:ext cx="10073655" cy="1740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 smtClean="0"/>
              <a:t>서울시 구 별 대중교통 이용량을 빠르고  보기 쉽게 분석 가능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681A00E-CB0E-44FB-9EBA-A85FA3FDC8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178" y="1312896"/>
            <a:ext cx="2709346" cy="2709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0953862" y="5336791"/>
            <a:ext cx="10159298" cy="1248275"/>
            <a:chOff x="327803" y="3215961"/>
            <a:chExt cx="9714153" cy="1487802"/>
          </a:xfrm>
        </p:grpSpPr>
        <p:sp>
          <p:nvSpPr>
            <p:cNvPr id="39" name="직사각형 3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solidFill>
              <a:srgbClr val="009999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7803" y="3215961"/>
              <a:ext cx="9708795" cy="1487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 smtClean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핵심 </a:t>
              </a: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내용 및 설명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pic>
        <p:nvPicPr>
          <p:cNvPr id="42" name="그림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124" y="14534254"/>
            <a:ext cx="6740292" cy="7305352"/>
          </a:xfrm>
          <a:prstGeom prst="rect">
            <a:avLst/>
          </a:prstGeom>
        </p:spPr>
      </p:pic>
      <p:sp>
        <p:nvSpPr>
          <p:cNvPr id="43" name="Shape 57"/>
          <p:cNvSpPr/>
          <p:nvPr/>
        </p:nvSpPr>
        <p:spPr>
          <a:xfrm>
            <a:off x="10908239" y="6274667"/>
            <a:ext cx="10073656" cy="912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4000" dirty="0" smtClean="0"/>
              <a:t>RDD</a:t>
            </a:r>
            <a:r>
              <a:rPr lang="ko-KR" altLang="en-US" sz="4000" dirty="0" smtClean="0"/>
              <a:t>에 있는 원시 데이터</a:t>
            </a:r>
            <a:r>
              <a:rPr lang="ko-KR" altLang="en-US" sz="4000" dirty="0"/>
              <a:t>는</a:t>
            </a:r>
            <a:r>
              <a:rPr lang="ko-KR" altLang="en-US" sz="4000" dirty="0" smtClean="0"/>
              <a:t> 공간정보를 포함하는 </a:t>
            </a:r>
            <a:r>
              <a:rPr lang="en-US" altLang="ko-KR" sz="4000" dirty="0" smtClean="0"/>
              <a:t>Geometry </a:t>
            </a:r>
            <a:r>
              <a:rPr lang="ko-KR" altLang="en-US" sz="4000" dirty="0" smtClean="0"/>
              <a:t>객체로 변환해주고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지오메트리로 변형된 </a:t>
            </a:r>
            <a:r>
              <a:rPr lang="en-US" altLang="ko-KR" sz="4000" dirty="0" smtClean="0"/>
              <a:t>RDD</a:t>
            </a:r>
            <a:r>
              <a:rPr lang="ko-KR" altLang="en-US" sz="4000" dirty="0" smtClean="0"/>
              <a:t>에 공간인덱스를 구축하여 공간 조인이나 </a:t>
            </a:r>
            <a:r>
              <a:rPr lang="en-US" altLang="ko-KR" sz="4000" dirty="0" smtClean="0"/>
              <a:t>KNN</a:t>
            </a:r>
            <a:r>
              <a:rPr lang="ko-KR" altLang="en-US" sz="4000" dirty="0" smtClean="0"/>
              <a:t>같은 공간 객체 연산을 수행함</a:t>
            </a:r>
            <a:endParaRPr lang="en-US" altLang="ko-KR" sz="4000" dirty="0" smtClean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4000" dirty="0" smtClean="0"/>
              <a:t>Apache Spark Layer </a:t>
            </a:r>
            <a:r>
              <a:rPr lang="ko-KR" altLang="en-US" sz="4000" dirty="0" smtClean="0"/>
              <a:t>에서는 데이터를 영구적으로 읽고 처리 함</a:t>
            </a:r>
            <a:endParaRPr lang="en-US" altLang="ko-KR" sz="4000" dirty="0" smtClean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4000" dirty="0" smtClean="0"/>
              <a:t>Spatial RDD Layer </a:t>
            </a:r>
            <a:r>
              <a:rPr lang="ko-KR" altLang="en-US" sz="4000" dirty="0" smtClean="0"/>
              <a:t>에서는 </a:t>
            </a:r>
            <a:r>
              <a:rPr lang="en-US" altLang="ko-KR" sz="4000" dirty="0" smtClean="0"/>
              <a:t>Spark</a:t>
            </a:r>
            <a:r>
              <a:rPr lang="ko-KR" altLang="en-US" sz="4000" dirty="0" smtClean="0"/>
              <a:t>에서 읽어온 원시 데이터를 공간데이터로 변경하여 각각의 </a:t>
            </a:r>
            <a:r>
              <a:rPr lang="en-US" altLang="ko-KR" sz="4000" dirty="0" smtClean="0"/>
              <a:t>RDD</a:t>
            </a:r>
            <a:r>
              <a:rPr lang="ko-KR" altLang="en-US" sz="4000" dirty="0" smtClean="0"/>
              <a:t>를 생성해 줌</a:t>
            </a:r>
            <a:endParaRPr lang="en-US" altLang="ko-KR" sz="4000" dirty="0" smtClean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4000" dirty="0" smtClean="0"/>
              <a:t>Spatial Query Processing Layer </a:t>
            </a:r>
            <a:r>
              <a:rPr lang="ko-KR" altLang="en-US" sz="4000" dirty="0" smtClean="0"/>
              <a:t>에서는 공간데이터로 변경된 </a:t>
            </a:r>
            <a:r>
              <a:rPr lang="en-US" altLang="ko-KR" sz="4000" dirty="0" smtClean="0"/>
              <a:t>RDD</a:t>
            </a:r>
            <a:r>
              <a:rPr lang="ko-KR" altLang="en-US" sz="4000" dirty="0" smtClean="0"/>
              <a:t>위에 공간 인덱스를 구축함</a:t>
            </a:r>
            <a:endParaRPr lang="en-US" altLang="ko-KR" sz="4000" dirty="0" smtClean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 smtClean="0"/>
          </a:p>
        </p:txBody>
      </p:sp>
      <p:pic>
        <p:nvPicPr>
          <p:cNvPr id="1026" name="Picture 2" descr="C:\Users\82107\Desktop\Picture1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0" y="14749406"/>
            <a:ext cx="9831176" cy="160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Shape 57"/>
          <p:cNvSpPr/>
          <p:nvPr/>
        </p:nvSpPr>
        <p:spPr>
          <a:xfrm>
            <a:off x="502018" y="16042231"/>
            <a:ext cx="10073656" cy="666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 smtClean="0"/>
              <a:t>지리데이터 인덱싱 과정</a:t>
            </a:r>
            <a:endParaRPr lang="en-US" altLang="ko-KR" sz="4000" dirty="0" smtClean="0"/>
          </a:p>
          <a:p>
            <a:pPr marL="571500" indent="-571500" algn="just" rtl="0">
              <a:buFont typeface="Wingdings" pitchFamily="2" charset="2"/>
              <a:buChar char="ü"/>
            </a:pPr>
            <a:r>
              <a:rPr lang="ko-KR" altLang="en-US" sz="4000" dirty="0" smtClean="0"/>
              <a:t>공간데이터를 필요로 하는 </a:t>
            </a:r>
            <a:r>
              <a:rPr lang="en-US" altLang="ko-KR" sz="4000" dirty="0" smtClean="0"/>
              <a:t>SQL </a:t>
            </a:r>
            <a:r>
              <a:rPr lang="ko-KR" altLang="en-US" sz="4000" dirty="0" smtClean="0"/>
              <a:t>쿼리를 받아 하둡 파일 시스템에서 세도나로 공간데이터 전송</a:t>
            </a:r>
            <a:endParaRPr lang="en-US" altLang="ko-KR" sz="4000" dirty="0" smtClean="0"/>
          </a:p>
          <a:p>
            <a:pPr marL="571500" indent="-571500" algn="just" rtl="0">
              <a:buFont typeface="Wingdings" pitchFamily="2" charset="2"/>
              <a:buChar char="ü"/>
            </a:pPr>
            <a:r>
              <a:rPr lang="ko-KR" altLang="en-US" sz="4000" dirty="0" smtClean="0"/>
              <a:t>세도나</a:t>
            </a:r>
            <a:r>
              <a:rPr lang="ko-KR" altLang="en-US" sz="4000" dirty="0"/>
              <a:t>는</a:t>
            </a:r>
            <a:r>
              <a:rPr lang="ko-KR" altLang="en-US" sz="4000" dirty="0" smtClean="0"/>
              <a:t> 이를 경계데이터의 구 단위 기준으로 나누어 테이블을 생성하고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해당 범위에 포함되는 지리데이터를 각각 색인하여 데이터 최적화를 시킴</a:t>
            </a:r>
            <a:endParaRPr lang="en-US" altLang="ko-KR" sz="4000" dirty="0" smtClean="0"/>
          </a:p>
          <a:p>
            <a:pPr marL="571500" indent="-571500" algn="just" rtl="0">
              <a:buFont typeface="Wingdings" pitchFamily="2" charset="2"/>
              <a:buChar char="ü"/>
            </a:pPr>
            <a:r>
              <a:rPr lang="ko-KR" altLang="en-US" sz="4000" dirty="0" smtClean="0"/>
              <a:t>최적화된 공간데이터는 스파크에서 연산 수행에 사용 됨</a:t>
            </a:r>
            <a:endParaRPr lang="en-US" altLang="ko-KR" sz="4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544" y="25807043"/>
            <a:ext cx="10061455" cy="36627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543" y="23000615"/>
            <a:ext cx="10061455" cy="270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 descr="C:\Users\82107\Desktop\Picture10.t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1" y="22503006"/>
            <a:ext cx="9926449" cy="82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71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16987</TotalTime>
  <Words>199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메지니</cp:lastModifiedBy>
  <cp:revision>245</cp:revision>
  <dcterms:modified xsi:type="dcterms:W3CDTF">2020-11-01T20:22:46Z</dcterms:modified>
</cp:coreProperties>
</file>