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61" r:id="rId3"/>
    <p:sldId id="270" r:id="rId4"/>
    <p:sldId id="260" r:id="rId5"/>
    <p:sldId id="271" r:id="rId6"/>
    <p:sldId id="272" r:id="rId7"/>
    <p:sldId id="280" r:id="rId8"/>
    <p:sldId id="281" r:id="rId9"/>
    <p:sldId id="273" r:id="rId10"/>
    <p:sldId id="274" r:id="rId11"/>
    <p:sldId id="275" r:id="rId12"/>
    <p:sldId id="277" r:id="rId13"/>
    <p:sldId id="278" r:id="rId14"/>
    <p:sldId id="282" r:id="rId15"/>
    <p:sldId id="279" r:id="rId16"/>
    <p:sldId id="288" r:id="rId17"/>
    <p:sldId id="286" r:id="rId18"/>
    <p:sldId id="284" r:id="rId19"/>
    <p:sldId id="287" r:id="rId20"/>
    <p:sldId id="265" r:id="rId21"/>
  </p:sldIdLst>
  <p:sldSz cx="9144000" cy="6858000" type="screen4x3"/>
  <p:notesSz cx="6858000" cy="9144000"/>
  <p:embeddedFontLst>
    <p:embeddedFont>
      <p:font typeface="나눔고딕" panose="020B0600000101010101" charset="-127"/>
      <p:regular r:id="rId24"/>
    </p:embeddedFont>
    <p:embeddedFont>
      <p:font typeface="나눔고딕 ExtraBold" panose="020B0600000101010101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">
          <p15:clr>
            <a:srgbClr val="A4A3A4"/>
          </p15:clr>
        </p15:guide>
        <p15:guide id="3" pos="5738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66FF"/>
    <a:srgbClr val="4D4D4D"/>
    <a:srgbClr val="5F5F5F"/>
    <a:srgbClr val="BFBFBF"/>
    <a:srgbClr val="29D9C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6" autoAdjust="0"/>
    <p:restoredTop sz="94660"/>
  </p:normalViewPr>
  <p:slideViewPr>
    <p:cSldViewPr>
      <p:cViewPr varScale="1">
        <p:scale>
          <a:sx n="114" d="100"/>
          <a:sy n="114" d="100"/>
        </p:scale>
        <p:origin x="1794" y="114"/>
      </p:cViewPr>
      <p:guideLst>
        <p:guide orient="horz"/>
        <p:guide pos="22"/>
        <p:guide pos="5738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2" d="100"/>
          <a:sy n="122" d="100"/>
        </p:scale>
        <p:origin x="-20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F66E6-4773-4455-B553-89E442C624F2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1E1A7-8579-4C92-B9D1-86C7A253C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85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416D1-FCA5-433B-B00A-8EACA6124C49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9007F-8A03-436A-B6FE-E913B77C3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29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427608" y="0"/>
            <a:ext cx="1264072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6372200" y="39539"/>
            <a:ext cx="2743200" cy="365125"/>
          </a:xfrm>
        </p:spPr>
        <p:txBody>
          <a:bodyPr/>
          <a:lstStyle/>
          <a:p>
            <a:r>
              <a:rPr lang="en-US" altLang="ko-KR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37312" y="44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03648" y="3501008"/>
            <a:ext cx="6408712" cy="73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03647" y="2492896"/>
            <a:ext cx="6408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Apache Spark Cluster</a:t>
            </a:r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를 사용한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지리정보 빅데이터 분석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16952" y="3807911"/>
            <a:ext cx="301928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컴퓨터공학과</a:t>
            </a:r>
            <a:endParaRPr lang="en-US" altLang="ko-KR" sz="14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지도교수 이상정 교수님</a:t>
            </a:r>
            <a:endParaRPr lang="en-US" altLang="ko-KR" sz="14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20174627 </a:t>
            </a:r>
            <a:r>
              <a:rPr lang="ko-KR" altLang="en-US" sz="14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김혜진 </a:t>
            </a:r>
            <a:endParaRPr lang="en-US" altLang="ko-KR" sz="14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20144649 </a:t>
            </a:r>
            <a:r>
              <a:rPr lang="ko-KR" altLang="en-US" sz="14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고한설</a:t>
            </a:r>
          </a:p>
        </p:txBody>
      </p:sp>
      <p:sp>
        <p:nvSpPr>
          <p:cNvPr id="9" name="직사각형 2"/>
          <p:cNvSpPr/>
          <p:nvPr/>
        </p:nvSpPr>
        <p:spPr>
          <a:xfrm>
            <a:off x="1403647" y="2316189"/>
            <a:ext cx="6408712" cy="73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496" y="647004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CE-003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8304" y="656237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a5341663@naver.com</a:t>
            </a: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348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2540-9602-46A0-9E57-34F7D20680C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8336"/>
            <a:ext cx="1195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8113" y="563920"/>
            <a:ext cx="1195467" cy="331688"/>
            <a:chOff x="429444" y="563920"/>
            <a:chExt cx="1195467" cy="331688"/>
          </a:xfrm>
        </p:grpSpPr>
        <p:sp>
          <p:nvSpPr>
            <p:cNvPr id="4" name="TextBox 3"/>
            <p:cNvSpPr txBox="1"/>
            <p:nvPr/>
          </p:nvSpPr>
          <p:spPr>
            <a:xfrm>
              <a:off x="429444" y="563920"/>
              <a:ext cx="1195467" cy="31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5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작품 설명</a:t>
              </a:r>
            </a:p>
          </p:txBody>
        </p:sp>
        <p:sp>
          <p:nvSpPr>
            <p:cNvPr id="33" name="직사각형 2"/>
            <p:cNvSpPr/>
            <p:nvPr/>
          </p:nvSpPr>
          <p:spPr>
            <a:xfrm>
              <a:off x="504310" y="849889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436943" y="3290208"/>
            <a:ext cx="66549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웹 서버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에서 서울시 대중교통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버스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시간대별 승하차 정보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~9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및 정류장 좌표 데이터와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대한민국을 구 단위로 나눈 경계 좌표 </a:t>
            </a:r>
            <a:r>
              <a:rPr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데이터를 다운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받아 </a:t>
            </a:r>
            <a:r>
              <a:rPr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로컬 파일시스템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을 통해 </a:t>
            </a:r>
            <a:r>
              <a:rPr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하둡 에코시스템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으로 옮겨 준다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500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하둡 에코 시스템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공간 데이터를 처리 및 분석 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500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제플린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을 통해 처리한 데이터를 </a:t>
            </a:r>
            <a:r>
              <a:rPr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시각화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한다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34"/>
          <p:cNvSpPr/>
          <p:nvPr/>
        </p:nvSpPr>
        <p:spPr>
          <a:xfrm>
            <a:off x="1749123" y="1412776"/>
            <a:ext cx="596509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시스템 흐름도</a:t>
            </a:r>
          </a:p>
        </p:txBody>
      </p:sp>
      <p:pic>
        <p:nvPicPr>
          <p:cNvPr id="10" name="Picture 2" descr="C:\Users\82107\Desktop\Picture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11" y="2102441"/>
            <a:ext cx="5789309" cy="103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759" y="6525344"/>
            <a:ext cx="3876194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참고사항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버스 데이터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지리 데이터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 단위 데이터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경계 데이터</a:t>
            </a:r>
          </a:p>
        </p:txBody>
      </p:sp>
    </p:spTree>
    <p:extLst>
      <p:ext uri="{BB962C8B-B14F-4D97-AF65-F5344CB8AC3E}">
        <p14:creationId xmlns:p14="http://schemas.microsoft.com/office/powerpoint/2010/main" val="22743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C:\Users\82107\Desktop\Picture9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7"/>
            <a:ext cx="4119070" cy="360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2540-9602-46A0-9E57-34F7D20680C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8336"/>
            <a:ext cx="1195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8113" y="563920"/>
            <a:ext cx="1195467" cy="331688"/>
            <a:chOff x="429444" y="563920"/>
            <a:chExt cx="1195467" cy="331688"/>
          </a:xfrm>
        </p:grpSpPr>
        <p:sp>
          <p:nvSpPr>
            <p:cNvPr id="4" name="TextBox 3"/>
            <p:cNvSpPr txBox="1"/>
            <p:nvPr/>
          </p:nvSpPr>
          <p:spPr>
            <a:xfrm>
              <a:off x="429444" y="563920"/>
              <a:ext cx="1195467" cy="31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5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작품 설명</a:t>
              </a:r>
            </a:p>
          </p:txBody>
        </p:sp>
        <p:sp>
          <p:nvSpPr>
            <p:cNvPr id="33" name="직사각형 2"/>
            <p:cNvSpPr/>
            <p:nvPr/>
          </p:nvSpPr>
          <p:spPr>
            <a:xfrm>
              <a:off x="504310" y="849889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008939" y="2170359"/>
            <a:ext cx="3672408" cy="2826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하둡 에코 시스템 내부에 위치한 </a:t>
            </a:r>
            <a:r>
              <a:rPr lang="ko-KR" altLang="en-US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하둡 파일 시스템</a:t>
            </a:r>
            <a:r>
              <a:rPr lang="ko-KR" altLang="en-US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공간 데이터</a:t>
            </a:r>
            <a:r>
              <a:rPr lang="ko-KR" altLang="en-US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적재</a:t>
            </a:r>
            <a:r>
              <a:rPr lang="ko-KR" altLang="en-US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되어 있다</a:t>
            </a:r>
            <a:r>
              <a:rPr lang="en-US" altLang="ko-KR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스파크로부터 </a:t>
            </a:r>
            <a:r>
              <a:rPr lang="ko-KR" altLang="en-US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공간 데이터를 필요로 하는 </a:t>
            </a: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쿼리</a:t>
            </a:r>
            <a:r>
              <a:rPr lang="ko-KR" altLang="en-US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를 받게 되면</a:t>
            </a:r>
            <a:r>
              <a:rPr lang="en-US" altLang="ko-KR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하둡 파일 시스템은 </a:t>
            </a:r>
            <a:r>
              <a:rPr lang="ko-KR" altLang="en-US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공간데이터를 스파크로 전송</a:t>
            </a:r>
            <a:r>
              <a:rPr lang="ko-KR" altLang="en-US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해 준다</a:t>
            </a:r>
            <a:r>
              <a:rPr lang="en-US" altLang="ko-KR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공간 데이터를 받은 스파크는 </a:t>
            </a:r>
            <a:r>
              <a:rPr lang="ko-KR" altLang="en-US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실행 된 쿼리문에 대한 구문을 분석</a:t>
            </a:r>
            <a:r>
              <a:rPr lang="ko-KR" altLang="en-US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하여</a:t>
            </a:r>
            <a:r>
              <a:rPr lang="en-US" altLang="ko-KR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공간 데이터를 세도나로 옮긴다</a:t>
            </a:r>
            <a:r>
              <a:rPr lang="en-US" altLang="ko-KR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34"/>
          <p:cNvSpPr/>
          <p:nvPr/>
        </p:nvSpPr>
        <p:spPr>
          <a:xfrm>
            <a:off x="1835696" y="116632"/>
            <a:ext cx="59650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하둡 에코 시스템 </a:t>
            </a:r>
            <a:r>
              <a:rPr lang="en-US" altLang="ko-KR" sz="1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하둡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Hadoop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프레임워크를 이루고 있는 다양한 서브 프레임워크들의 모임이다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Frame 2"/>
          <p:cNvSpPr/>
          <p:nvPr/>
        </p:nvSpPr>
        <p:spPr>
          <a:xfrm>
            <a:off x="557302" y="2197244"/>
            <a:ext cx="1997948" cy="1512168"/>
          </a:xfrm>
          <a:prstGeom prst="frame">
            <a:avLst>
              <a:gd name="adj1" fmla="val 23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555250" y="2774578"/>
            <a:ext cx="384889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535420" y="2398028"/>
            <a:ext cx="1147659" cy="288032"/>
            <a:chOff x="2503477" y="2398028"/>
            <a:chExt cx="1147659" cy="288032"/>
          </a:xfrm>
        </p:grpSpPr>
        <p:sp>
          <p:nvSpPr>
            <p:cNvPr id="12" name="Frame 11"/>
            <p:cNvSpPr/>
            <p:nvPr/>
          </p:nvSpPr>
          <p:spPr>
            <a:xfrm>
              <a:off x="2931056" y="2398028"/>
              <a:ext cx="720080" cy="288032"/>
            </a:xfrm>
            <a:prstGeom prst="fram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 rot="10800000">
              <a:off x="2503477" y="2495951"/>
              <a:ext cx="434453" cy="144017"/>
            </a:xfrm>
            <a:prstGeom prst="rightArrow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Right Arrow 16"/>
          <p:cNvSpPr/>
          <p:nvPr/>
        </p:nvSpPr>
        <p:spPr>
          <a:xfrm rot="5400000">
            <a:off x="3192752" y="2718847"/>
            <a:ext cx="288032" cy="157724"/>
          </a:xfrm>
          <a:prstGeom prst="right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Frame 17"/>
          <p:cNvSpPr/>
          <p:nvPr/>
        </p:nvSpPr>
        <p:spPr>
          <a:xfrm>
            <a:off x="2979399" y="2910855"/>
            <a:ext cx="703680" cy="288032"/>
          </a:xfrm>
          <a:prstGeom prst="frame">
            <a:avLst>
              <a:gd name="adj1" fmla="val 10516"/>
            </a:avLst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3056324" y="3615280"/>
            <a:ext cx="620316" cy="144016"/>
          </a:xfrm>
          <a:prstGeom prst="right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 descr="C:\Users\82107\Desktop\Picture9.tif">
            <a:extLst>
              <a:ext uri="{FF2B5EF4-FFF2-40B4-BE49-F238E27FC236}">
                <a16:creationId xmlns:a16="http://schemas.microsoft.com/office/drawing/2014/main" id="{39259106-838C-493A-981B-B9F5D4924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14" t="63116" r="21219" b="32610"/>
          <a:stretch/>
        </p:blipFill>
        <p:spPr bwMode="auto">
          <a:xfrm>
            <a:off x="3189706" y="2139329"/>
            <a:ext cx="344661" cy="1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708E48B-F018-402B-B985-E37883B38E23}"/>
              </a:ext>
            </a:extLst>
          </p:cNvPr>
          <p:cNvSpPr/>
          <p:nvPr/>
        </p:nvSpPr>
        <p:spPr>
          <a:xfrm>
            <a:off x="3217661" y="2139253"/>
            <a:ext cx="666202" cy="16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CB17E4-B5F2-4EED-87A7-4B800E7EA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630" y="2140667"/>
            <a:ext cx="682989" cy="13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6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C:\Users\82107\Desktop\Picture9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4" y="1772817"/>
            <a:ext cx="4119070" cy="360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2540-9602-46A0-9E57-34F7D20680C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8336"/>
            <a:ext cx="1195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8113" y="563920"/>
            <a:ext cx="1195467" cy="331688"/>
            <a:chOff x="429444" y="563920"/>
            <a:chExt cx="1195467" cy="331688"/>
          </a:xfrm>
        </p:grpSpPr>
        <p:sp>
          <p:nvSpPr>
            <p:cNvPr id="4" name="TextBox 3"/>
            <p:cNvSpPr txBox="1"/>
            <p:nvPr/>
          </p:nvSpPr>
          <p:spPr>
            <a:xfrm>
              <a:off x="429444" y="563920"/>
              <a:ext cx="1195467" cy="31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5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작품 설명</a:t>
              </a:r>
            </a:p>
          </p:txBody>
        </p:sp>
        <p:sp>
          <p:nvSpPr>
            <p:cNvPr id="33" name="직사각형 2"/>
            <p:cNvSpPr/>
            <p:nvPr/>
          </p:nvSpPr>
          <p:spPr>
            <a:xfrm>
              <a:off x="504310" y="849889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076056" y="2145679"/>
            <a:ext cx="3672408" cy="2826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공간 데이터를 받은 세도나는 </a:t>
            </a:r>
            <a:r>
              <a:rPr lang="ko-KR" altLang="en-US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경계별로 파티션을 재구성</a:t>
            </a:r>
            <a:r>
              <a:rPr lang="ko-KR" altLang="en-US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한다</a:t>
            </a:r>
            <a:r>
              <a:rPr lang="en-US" altLang="ko-KR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이의 경우 </a:t>
            </a:r>
            <a:r>
              <a:rPr lang="ko-KR" altLang="en-US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각 경계마다 나타내는 구에 대한 좌표값을 기준</a:t>
            </a:r>
            <a:r>
              <a:rPr lang="ko-KR" altLang="en-US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en-US" altLang="ko-KR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그 범위 안에 포함 되는 지리 데이터를 파티셔닝 함</a:t>
            </a:r>
            <a:endParaRPr lang="en-US" altLang="ko-KR" sz="1200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200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파티션 재구성이 완료된 공간 데이터는 </a:t>
            </a:r>
            <a:r>
              <a:rPr lang="ko-KR" altLang="en-US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인덱싱 작업</a:t>
            </a:r>
            <a:r>
              <a:rPr lang="ko-KR" altLang="en-US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을 통해 </a:t>
            </a:r>
            <a:r>
              <a:rPr lang="ko-KR" altLang="en-US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최적화 과정</a:t>
            </a:r>
            <a:r>
              <a:rPr lang="ko-KR" altLang="en-US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을 거쳐 테이블 형태로 새롭게 구성된다</a:t>
            </a:r>
            <a:r>
              <a:rPr lang="en-US" altLang="ko-KR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34"/>
          <p:cNvSpPr/>
          <p:nvPr/>
        </p:nvSpPr>
        <p:spPr>
          <a:xfrm>
            <a:off x="1835696" y="116632"/>
            <a:ext cx="5965094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아파치 스파크 </a:t>
            </a:r>
            <a:r>
              <a:rPr lang="en-US" altLang="ko-KR" sz="1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범용의 고성능 클러스터 컴퓨팅 시스템으로</a:t>
            </a:r>
            <a:r>
              <a:rPr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빅데이터 분석에 주로 사용되는 엔진이다</a:t>
            </a:r>
            <a:r>
              <a:rPr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547715" y="2774578"/>
            <a:ext cx="384889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rame 11"/>
          <p:cNvSpPr/>
          <p:nvPr/>
        </p:nvSpPr>
        <p:spPr>
          <a:xfrm>
            <a:off x="2962338" y="2398028"/>
            <a:ext cx="713205" cy="288032"/>
          </a:xfrm>
          <a:prstGeom prst="fram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2962339" y="2920380"/>
            <a:ext cx="720080" cy="288032"/>
          </a:xfrm>
          <a:prstGeom prst="fram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3041169" y="3617185"/>
            <a:ext cx="620316" cy="144016"/>
          </a:xfrm>
          <a:prstGeom prst="right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3206134" y="2736694"/>
            <a:ext cx="232490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961069" y="4262616"/>
            <a:ext cx="727700" cy="704955"/>
            <a:chOff x="2936661" y="4262616"/>
            <a:chExt cx="727700" cy="704955"/>
          </a:xfrm>
        </p:grpSpPr>
        <p:sp>
          <p:nvSpPr>
            <p:cNvPr id="20" name="Frame 19"/>
            <p:cNvSpPr/>
            <p:nvPr/>
          </p:nvSpPr>
          <p:spPr>
            <a:xfrm>
              <a:off x="2936661" y="4262616"/>
              <a:ext cx="727700" cy="432048"/>
            </a:xfrm>
            <a:prstGeom prst="frame">
              <a:avLst>
                <a:gd name="adj1" fmla="val 10736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Right Arrow 20"/>
            <p:cNvSpPr/>
            <p:nvPr/>
          </p:nvSpPr>
          <p:spPr>
            <a:xfrm rot="5400000">
              <a:off x="3145851" y="4743444"/>
              <a:ext cx="304239" cy="144016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Frame 21"/>
          <p:cNvSpPr/>
          <p:nvPr/>
        </p:nvSpPr>
        <p:spPr>
          <a:xfrm>
            <a:off x="2961814" y="4951944"/>
            <a:ext cx="1504548" cy="341644"/>
          </a:xfrm>
          <a:prstGeom prst="frame">
            <a:avLst>
              <a:gd name="adj1" fmla="val 1073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>
            <a:off x="549767" y="2204864"/>
            <a:ext cx="1997948" cy="1512168"/>
          </a:xfrm>
          <a:prstGeom prst="frame">
            <a:avLst>
              <a:gd name="adj1" fmla="val 23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2527885" y="2495952"/>
            <a:ext cx="434453" cy="144016"/>
          </a:xfrm>
          <a:prstGeom prst="right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65007" y="3982206"/>
            <a:ext cx="2347772" cy="1352936"/>
            <a:chOff x="540599" y="3982206"/>
            <a:chExt cx="2347772" cy="1352936"/>
          </a:xfrm>
        </p:grpSpPr>
        <p:sp>
          <p:nvSpPr>
            <p:cNvPr id="26" name="Frame 25"/>
            <p:cNvSpPr/>
            <p:nvPr/>
          </p:nvSpPr>
          <p:spPr>
            <a:xfrm>
              <a:off x="540599" y="3982206"/>
              <a:ext cx="1967872" cy="1352936"/>
            </a:xfrm>
            <a:prstGeom prst="frame">
              <a:avLst>
                <a:gd name="adj1" fmla="val 306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/>
            <p:nvPr/>
          </p:nvCxnSpPr>
          <p:spPr>
            <a:xfrm rot="16200000" flipH="1">
              <a:off x="1842603" y="3702242"/>
              <a:ext cx="727701" cy="1363834"/>
            </a:xfrm>
            <a:prstGeom prst="bentConnector4">
              <a:avLst>
                <a:gd name="adj1" fmla="val -28273"/>
                <a:gd name="adj2" fmla="val 86072"/>
              </a:avLst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3" descr="C:\Users\82107\Desktop\Picture9.tif">
            <a:extLst>
              <a:ext uri="{FF2B5EF4-FFF2-40B4-BE49-F238E27FC236}">
                <a16:creationId xmlns:a16="http://schemas.microsoft.com/office/drawing/2014/main" id="{7BEFB55A-9A94-4EA8-8104-225DCED72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14" t="63116" r="21219" b="32610"/>
          <a:stretch/>
        </p:blipFill>
        <p:spPr bwMode="auto">
          <a:xfrm>
            <a:off x="3182171" y="2139329"/>
            <a:ext cx="344661" cy="1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91054DF-47D9-499F-9628-699B21C96BE3}"/>
              </a:ext>
            </a:extLst>
          </p:cNvPr>
          <p:cNvSpPr/>
          <p:nvPr/>
        </p:nvSpPr>
        <p:spPr>
          <a:xfrm>
            <a:off x="3210126" y="2139253"/>
            <a:ext cx="666202" cy="16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59C0D8-743A-44D1-93C3-FF1B20E2C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095" y="2140667"/>
            <a:ext cx="682989" cy="13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6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C:\Users\82107\Desktop\Picture9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16" y="1772817"/>
            <a:ext cx="4119070" cy="360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2540-9602-46A0-9E57-34F7D20680C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8336"/>
            <a:ext cx="1195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8113" y="563920"/>
            <a:ext cx="1195467" cy="331688"/>
            <a:chOff x="429444" y="563920"/>
            <a:chExt cx="1195467" cy="331688"/>
          </a:xfrm>
        </p:grpSpPr>
        <p:sp>
          <p:nvSpPr>
            <p:cNvPr id="4" name="TextBox 3"/>
            <p:cNvSpPr txBox="1"/>
            <p:nvPr/>
          </p:nvSpPr>
          <p:spPr>
            <a:xfrm>
              <a:off x="429444" y="563920"/>
              <a:ext cx="1195467" cy="31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5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작품 설명</a:t>
              </a:r>
            </a:p>
          </p:txBody>
        </p:sp>
        <p:sp>
          <p:nvSpPr>
            <p:cNvPr id="33" name="직사각형 2"/>
            <p:cNvSpPr/>
            <p:nvPr/>
          </p:nvSpPr>
          <p:spPr>
            <a:xfrm>
              <a:off x="504310" y="849889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076056" y="2789952"/>
            <a:ext cx="3672408" cy="1995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ko-KR" altLang="en-US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데이터 최적화 과정을 거친 후</a:t>
            </a:r>
            <a:r>
              <a:rPr lang="en-US" altLang="ko-KR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세도나에서 </a:t>
            </a:r>
            <a:r>
              <a:rPr lang="ko-KR" altLang="en-US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공간 쿼리문에 대한 연산을 최적화</a:t>
            </a:r>
            <a:r>
              <a:rPr lang="ko-KR" altLang="en-US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시켜 스파크로 보내준다</a:t>
            </a:r>
            <a:r>
              <a:rPr lang="en-US" altLang="ko-KR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endParaRPr lang="en-US" altLang="ko-KR" sz="1200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ko-KR" altLang="en-US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쿼리문을 전달 받은 스파크는 </a:t>
            </a:r>
            <a:r>
              <a:rPr lang="ko-KR" altLang="en-US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최종</a:t>
            </a:r>
            <a:r>
              <a:rPr lang="ko-KR" altLang="en-US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적으로 처리가 끝난 모든 데이터를 가지고 </a:t>
            </a:r>
            <a:r>
              <a:rPr lang="ko-KR" altLang="en-US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연산</a:t>
            </a:r>
            <a:r>
              <a:rPr lang="ko-KR" altLang="en-US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을 수행한다</a:t>
            </a:r>
            <a:r>
              <a:rPr lang="en-US" altLang="ko-KR" sz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523307" y="2774578"/>
            <a:ext cx="384889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rame 11"/>
          <p:cNvSpPr/>
          <p:nvPr/>
        </p:nvSpPr>
        <p:spPr>
          <a:xfrm>
            <a:off x="2937930" y="2398028"/>
            <a:ext cx="713205" cy="288032"/>
          </a:xfrm>
          <a:prstGeom prst="fram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2937931" y="2920380"/>
            <a:ext cx="720080" cy="288032"/>
          </a:xfrm>
          <a:prstGeom prst="fram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3016761" y="3616550"/>
            <a:ext cx="620316" cy="144016"/>
          </a:xfrm>
          <a:prstGeom prst="right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Frame 19"/>
          <p:cNvSpPr/>
          <p:nvPr/>
        </p:nvSpPr>
        <p:spPr>
          <a:xfrm>
            <a:off x="2930311" y="4262616"/>
            <a:ext cx="727700" cy="432048"/>
          </a:xfrm>
          <a:prstGeom prst="frame">
            <a:avLst>
              <a:gd name="adj1" fmla="val 1073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5400000">
            <a:off x="3181726" y="2736694"/>
            <a:ext cx="232490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3145851" y="4743444"/>
            <a:ext cx="304239" cy="14401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Frame 21"/>
          <p:cNvSpPr/>
          <p:nvPr/>
        </p:nvSpPr>
        <p:spPr>
          <a:xfrm>
            <a:off x="2936136" y="4951944"/>
            <a:ext cx="1504548" cy="341644"/>
          </a:xfrm>
          <a:prstGeom prst="frame">
            <a:avLst>
              <a:gd name="adj1" fmla="val 1073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>
            <a:off x="525359" y="2204864"/>
            <a:ext cx="1997948" cy="1512168"/>
          </a:xfrm>
          <a:prstGeom prst="frame">
            <a:avLst>
              <a:gd name="adj1" fmla="val 23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2503476" y="2495952"/>
            <a:ext cx="451178" cy="144016"/>
          </a:xfrm>
          <a:prstGeom prst="right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Frame 25"/>
          <p:cNvSpPr/>
          <p:nvPr/>
        </p:nvSpPr>
        <p:spPr>
          <a:xfrm>
            <a:off x="540599" y="3982206"/>
            <a:ext cx="1967872" cy="1352936"/>
          </a:xfrm>
          <a:prstGeom prst="frame">
            <a:avLst>
              <a:gd name="adj1" fmla="val 30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16200000" flipH="1">
            <a:off x="1842603" y="3702242"/>
            <a:ext cx="727701" cy="1363834"/>
          </a:xfrm>
          <a:prstGeom prst="bentConnector4">
            <a:avLst>
              <a:gd name="adj1" fmla="val -28273"/>
              <a:gd name="adj2" fmla="val 86072"/>
            </a:avLst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 rot="16200000">
            <a:off x="3938685" y="4751528"/>
            <a:ext cx="304239" cy="14401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Frame 26"/>
          <p:cNvSpPr/>
          <p:nvPr/>
        </p:nvSpPr>
        <p:spPr>
          <a:xfrm>
            <a:off x="3733304" y="4262616"/>
            <a:ext cx="727700" cy="432048"/>
          </a:xfrm>
          <a:prstGeom prst="frame">
            <a:avLst>
              <a:gd name="adj1" fmla="val 1073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16200000">
            <a:off x="3767765" y="3606962"/>
            <a:ext cx="606470" cy="14401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Frame 28"/>
          <p:cNvSpPr/>
          <p:nvPr/>
        </p:nvSpPr>
        <p:spPr>
          <a:xfrm>
            <a:off x="3688410" y="2398028"/>
            <a:ext cx="766244" cy="810384"/>
          </a:xfrm>
          <a:prstGeom prst="frame">
            <a:avLst>
              <a:gd name="adj1" fmla="val 4980"/>
            </a:avLst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34"/>
          <p:cNvSpPr/>
          <p:nvPr/>
        </p:nvSpPr>
        <p:spPr>
          <a:xfrm>
            <a:off x="1835696" y="116632"/>
            <a:ext cx="6264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아파치 세도나 </a:t>
            </a:r>
            <a:r>
              <a:rPr lang="en-US" altLang="ko-KR" sz="1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RDD</a:t>
            </a:r>
            <a:r>
              <a:rPr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에 있는 원시 데이터를 공간 정보 객체로 변환 해주고 공간 연산을 수행하는 프레임워크이다</a:t>
            </a:r>
            <a:r>
              <a:rPr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3" descr="C:\Users\82107\Desktop\Picture9.tif">
            <a:extLst>
              <a:ext uri="{FF2B5EF4-FFF2-40B4-BE49-F238E27FC236}">
                <a16:creationId xmlns:a16="http://schemas.microsoft.com/office/drawing/2014/main" id="{C751B7AA-38C3-49C5-885F-A24296002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14" t="63116" r="21219" b="32610"/>
          <a:stretch/>
        </p:blipFill>
        <p:spPr bwMode="auto">
          <a:xfrm>
            <a:off x="3157763" y="2139329"/>
            <a:ext cx="344661" cy="1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0BC33D-0B76-4DDC-B933-BBA14AE5085C}"/>
              </a:ext>
            </a:extLst>
          </p:cNvPr>
          <p:cNvSpPr/>
          <p:nvPr/>
        </p:nvSpPr>
        <p:spPr>
          <a:xfrm>
            <a:off x="3185718" y="2139253"/>
            <a:ext cx="666202" cy="16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39A810-E736-4620-9756-A0B52B0D0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687" y="2140667"/>
            <a:ext cx="682989" cy="13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6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192016" y="2636912"/>
            <a:ext cx="2808312" cy="14401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629784" y="3215639"/>
            <a:ext cx="1944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구현 결과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4564" y="2815529"/>
            <a:ext cx="5501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04.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2"/>
          <p:cNvSpPr/>
          <p:nvPr/>
        </p:nvSpPr>
        <p:spPr>
          <a:xfrm>
            <a:off x="3692664" y="3654444"/>
            <a:ext cx="1800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33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2540-9602-46A0-9E57-34F7D20680C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8336"/>
            <a:ext cx="1195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8113" y="563920"/>
            <a:ext cx="1195467" cy="331688"/>
            <a:chOff x="429444" y="563920"/>
            <a:chExt cx="1195467" cy="331688"/>
          </a:xfrm>
        </p:grpSpPr>
        <p:sp>
          <p:nvSpPr>
            <p:cNvPr id="4" name="TextBox 3"/>
            <p:cNvSpPr txBox="1"/>
            <p:nvPr/>
          </p:nvSpPr>
          <p:spPr>
            <a:xfrm>
              <a:off x="429444" y="563920"/>
              <a:ext cx="1195467" cy="31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5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구현 결과</a:t>
              </a:r>
            </a:p>
          </p:txBody>
        </p:sp>
        <p:sp>
          <p:nvSpPr>
            <p:cNvPr id="33" name="직사각형 2"/>
            <p:cNvSpPr/>
            <p:nvPr/>
          </p:nvSpPr>
          <p:spPr>
            <a:xfrm>
              <a:off x="504310" y="849889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" name="직사각형 34"/>
          <p:cNvSpPr/>
          <p:nvPr/>
        </p:nvSpPr>
        <p:spPr>
          <a:xfrm>
            <a:off x="1835696" y="116632"/>
            <a:ext cx="59650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제플린 </a:t>
            </a:r>
            <a:r>
              <a:rPr lang="en-US" altLang="ko-KR" sz="1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스파크와 연동하여 </a:t>
            </a:r>
            <a:r>
              <a:rPr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GUI</a:t>
            </a:r>
            <a:r>
              <a:rPr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를 제공하는 오픈 소스 도구이다</a:t>
            </a:r>
            <a:r>
              <a:rPr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5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F2C288A-7028-465F-9C47-EACB073F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49" y="2279141"/>
            <a:ext cx="7517819" cy="17835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AA5D8B-0EA4-4F90-8334-A6703B15F7A8}"/>
              </a:ext>
            </a:extLst>
          </p:cNvPr>
          <p:cNvSpPr txBox="1"/>
          <p:nvPr/>
        </p:nvSpPr>
        <p:spPr>
          <a:xfrm>
            <a:off x="119870" y="6525344"/>
            <a:ext cx="2003858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* ‘1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월 버스 시간대별 승하차 데이터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기준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E5F454-2445-435C-9D24-EF6386F065DB}"/>
              </a:ext>
            </a:extLst>
          </p:cNvPr>
          <p:cNvSpPr/>
          <p:nvPr/>
        </p:nvSpPr>
        <p:spPr>
          <a:xfrm>
            <a:off x="1084049" y="4282067"/>
            <a:ext cx="695122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시간대별로 어느 정류장에서 제일 많은 사람들이 승차하고 하차했는지 알 수 있다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14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2540-9602-46A0-9E57-34F7D20680C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8336"/>
            <a:ext cx="1195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8113" y="563920"/>
            <a:ext cx="1195467" cy="331688"/>
            <a:chOff x="429444" y="563920"/>
            <a:chExt cx="1195467" cy="331688"/>
          </a:xfrm>
        </p:grpSpPr>
        <p:sp>
          <p:nvSpPr>
            <p:cNvPr id="4" name="TextBox 3"/>
            <p:cNvSpPr txBox="1"/>
            <p:nvPr/>
          </p:nvSpPr>
          <p:spPr>
            <a:xfrm>
              <a:off x="429444" y="563920"/>
              <a:ext cx="1195467" cy="31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5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구현 결과</a:t>
              </a:r>
            </a:p>
          </p:txBody>
        </p:sp>
        <p:sp>
          <p:nvSpPr>
            <p:cNvPr id="33" name="직사각형 2"/>
            <p:cNvSpPr/>
            <p:nvPr/>
          </p:nvSpPr>
          <p:spPr>
            <a:xfrm>
              <a:off x="504310" y="849889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430C98-C065-4E81-82BF-6BC407D7CBD4}"/>
              </a:ext>
            </a:extLst>
          </p:cNvPr>
          <p:cNvSpPr/>
          <p:nvPr/>
        </p:nvSpPr>
        <p:spPr>
          <a:xfrm>
            <a:off x="1096390" y="4437112"/>
            <a:ext cx="695122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또한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앞의 데이터에 좌표 데이터와 경계 데이터를 추가로 넣어 주면 </a:t>
            </a:r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91" y="2097863"/>
            <a:ext cx="7517818" cy="20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0FA532-BA95-4B82-9920-2F73F9CB6E6C}"/>
              </a:ext>
            </a:extLst>
          </p:cNvPr>
          <p:cNvSpPr txBox="1"/>
          <p:nvPr/>
        </p:nvSpPr>
        <p:spPr>
          <a:xfrm>
            <a:off x="119870" y="6525344"/>
            <a:ext cx="2003858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* ‘1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월 버스 시간대별 승하차 데이터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기준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251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2540-9602-46A0-9E57-34F7D20680C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8336"/>
            <a:ext cx="1195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8113" y="563920"/>
            <a:ext cx="1195467" cy="331688"/>
            <a:chOff x="429444" y="563920"/>
            <a:chExt cx="1195467" cy="331688"/>
          </a:xfrm>
        </p:grpSpPr>
        <p:sp>
          <p:nvSpPr>
            <p:cNvPr id="4" name="TextBox 3"/>
            <p:cNvSpPr txBox="1"/>
            <p:nvPr/>
          </p:nvSpPr>
          <p:spPr>
            <a:xfrm>
              <a:off x="429444" y="563920"/>
              <a:ext cx="1195467" cy="31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5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구현 결과</a:t>
              </a:r>
            </a:p>
          </p:txBody>
        </p:sp>
        <p:sp>
          <p:nvSpPr>
            <p:cNvPr id="33" name="직사각형 2"/>
            <p:cNvSpPr/>
            <p:nvPr/>
          </p:nvSpPr>
          <p:spPr>
            <a:xfrm>
              <a:off x="504310" y="849889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33E9DC6-140E-4652-9AD6-484471787C5F}"/>
              </a:ext>
            </a:extLst>
          </p:cNvPr>
          <p:cNvGrpSpPr/>
          <p:nvPr/>
        </p:nvGrpSpPr>
        <p:grpSpPr>
          <a:xfrm>
            <a:off x="179512" y="1844824"/>
            <a:ext cx="8419089" cy="2561863"/>
            <a:chOff x="308039" y="3979614"/>
            <a:chExt cx="8419089" cy="2561863"/>
          </a:xfrm>
        </p:grpSpPr>
        <p:pic>
          <p:nvPicPr>
            <p:cNvPr id="20" name="Picture 6">
              <a:extLst>
                <a:ext uri="{FF2B5EF4-FFF2-40B4-BE49-F238E27FC236}">
                  <a16:creationId xmlns:a16="http://schemas.microsoft.com/office/drawing/2014/main" id="{3D878C0A-24E2-4632-8643-9983E31FB1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15"/>
            <a:stretch/>
          </p:blipFill>
          <p:spPr bwMode="auto">
            <a:xfrm>
              <a:off x="503265" y="3979614"/>
              <a:ext cx="4553143" cy="24745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7">
              <a:extLst>
                <a:ext uri="{FF2B5EF4-FFF2-40B4-BE49-F238E27FC236}">
                  <a16:creationId xmlns:a16="http://schemas.microsoft.com/office/drawing/2014/main" id="{C41E3E8C-3638-4C57-B9A1-0FC8E1796B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904" y="4824576"/>
              <a:ext cx="1366547" cy="648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A0CBAEC2-2082-4812-8449-B65F0E115F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7514" y="5544656"/>
              <a:ext cx="1417978" cy="683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9">
              <a:extLst>
                <a:ext uri="{FF2B5EF4-FFF2-40B4-BE49-F238E27FC236}">
                  <a16:creationId xmlns:a16="http://schemas.microsoft.com/office/drawing/2014/main" id="{830CA773-D38D-4698-9525-CD7C7C00D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904" y="4150216"/>
              <a:ext cx="1366546" cy="60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0">
              <a:extLst>
                <a:ext uri="{FF2B5EF4-FFF2-40B4-BE49-F238E27FC236}">
                  <a16:creationId xmlns:a16="http://schemas.microsoft.com/office/drawing/2014/main" id="{25287857-CAAB-425E-9AD2-3F1B249797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1694" y="4150216"/>
              <a:ext cx="1415431" cy="59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1">
              <a:extLst>
                <a:ext uri="{FF2B5EF4-FFF2-40B4-BE49-F238E27FC236}">
                  <a16:creationId xmlns:a16="http://schemas.microsoft.com/office/drawing/2014/main" id="{DB1FA233-D36C-44F0-88B5-055A7BE734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69"/>
            <a:stretch/>
          </p:blipFill>
          <p:spPr bwMode="auto">
            <a:xfrm>
              <a:off x="7311696" y="4826491"/>
              <a:ext cx="1415432" cy="636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2">
              <a:extLst>
                <a:ext uri="{FF2B5EF4-FFF2-40B4-BE49-F238E27FC236}">
                  <a16:creationId xmlns:a16="http://schemas.microsoft.com/office/drawing/2014/main" id="{628E4C27-F353-42F7-9E74-B67DE6F27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1694" y="5546571"/>
              <a:ext cx="1415432" cy="681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FBA64212-BA89-4927-9BEF-ED6EF7DD5541}"/>
                </a:ext>
              </a:extLst>
            </p:cNvPr>
            <p:cNvSpPr/>
            <p:nvPr/>
          </p:nvSpPr>
          <p:spPr>
            <a:xfrm>
              <a:off x="5579929" y="6227930"/>
              <a:ext cx="1180131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100" b="1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정류장명 기준</a:t>
              </a:r>
              <a:r>
                <a:rPr lang="en-US" altLang="ko-KR" sz="1100" b="1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</a:p>
          </p:txBody>
        </p:sp>
        <p:sp>
          <p:nvSpPr>
            <p:cNvPr id="28" name="Rectangle 10">
              <a:extLst>
                <a:ext uri="{FF2B5EF4-FFF2-40B4-BE49-F238E27FC236}">
                  <a16:creationId xmlns:a16="http://schemas.microsoft.com/office/drawing/2014/main" id="{F36E7875-4699-49BD-9955-2C050A314129}"/>
                </a:ext>
              </a:extLst>
            </p:cNvPr>
            <p:cNvSpPr/>
            <p:nvPr/>
          </p:nvSpPr>
          <p:spPr>
            <a:xfrm>
              <a:off x="7640940" y="6227929"/>
              <a:ext cx="756937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100" b="1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구 기준</a:t>
              </a:r>
              <a:r>
                <a:rPr lang="en-US" altLang="ko-KR" sz="1100" b="1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A3449750-9EB8-4100-8B95-D468FA59DC6B}"/>
                </a:ext>
              </a:extLst>
            </p:cNvPr>
            <p:cNvSpPr/>
            <p:nvPr/>
          </p:nvSpPr>
          <p:spPr>
            <a:xfrm>
              <a:off x="308039" y="3979614"/>
              <a:ext cx="2439164" cy="273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*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일부 구역만 뽑아낸 결과 입니다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F5DFA-2266-486B-987C-5C8EAD7A1122}"/>
              </a:ext>
            </a:extLst>
          </p:cNvPr>
          <p:cNvSpPr/>
          <p:nvPr/>
        </p:nvSpPr>
        <p:spPr>
          <a:xfrm>
            <a:off x="1096390" y="4577998"/>
            <a:ext cx="695122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이와 같이 지도로 값을 출력할 수 있으며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지도에 넣어주는 값에 따라 정류장명 또는 구 기준으로 마커를 찍을 수 있다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748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192016" y="2636912"/>
            <a:ext cx="2808312" cy="14401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629784" y="3215639"/>
            <a:ext cx="1944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시연 영상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4564" y="2815529"/>
            <a:ext cx="5501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05.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2"/>
          <p:cNvSpPr/>
          <p:nvPr/>
        </p:nvSpPr>
        <p:spPr>
          <a:xfrm>
            <a:off x="3692664" y="3654444"/>
            <a:ext cx="1800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0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2540-9602-46A0-9E57-34F7D20680C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8336"/>
            <a:ext cx="1195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8113" y="563920"/>
            <a:ext cx="1195467" cy="331688"/>
            <a:chOff x="429444" y="563920"/>
            <a:chExt cx="1195467" cy="331688"/>
          </a:xfrm>
        </p:grpSpPr>
        <p:sp>
          <p:nvSpPr>
            <p:cNvPr id="4" name="TextBox 3"/>
            <p:cNvSpPr txBox="1"/>
            <p:nvPr/>
          </p:nvSpPr>
          <p:spPr>
            <a:xfrm>
              <a:off x="429444" y="563920"/>
              <a:ext cx="1195467" cy="31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5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시연 영상</a:t>
              </a:r>
            </a:p>
          </p:txBody>
        </p:sp>
        <p:sp>
          <p:nvSpPr>
            <p:cNvPr id="33" name="직사각형 2"/>
            <p:cNvSpPr/>
            <p:nvPr/>
          </p:nvSpPr>
          <p:spPr>
            <a:xfrm>
              <a:off x="504310" y="849889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" name="직사각형 34"/>
          <p:cNvSpPr/>
          <p:nvPr/>
        </p:nvSpPr>
        <p:spPr>
          <a:xfrm>
            <a:off x="1667575" y="549841"/>
            <a:ext cx="6264696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공간 데이터 분석 결과를 제플린으로 시각화 한다</a:t>
            </a:r>
            <a:r>
              <a:rPr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bandicam 2020-10-30 14-21-39-617">
            <a:hlinkClick r:id="" action="ppaction://media"/>
            <a:extLst>
              <a:ext uri="{FF2B5EF4-FFF2-40B4-BE49-F238E27FC236}">
                <a16:creationId xmlns:a16="http://schemas.microsoft.com/office/drawing/2014/main" id="{B5105CFA-45BB-4646-9416-C2FFB02D3B8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8560"/>
          <a:stretch/>
        </p:blipFill>
        <p:spPr>
          <a:xfrm>
            <a:off x="683568" y="1683662"/>
            <a:ext cx="8015417" cy="39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8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3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fld id="{CF612540-9602-46A0-9E57-34F7D20680C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67239" y="2503552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01/ </a:t>
            </a:r>
            <a:r>
              <a:rPr lang="en-US" altLang="ko-KR" b="1" dirty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배경 및 목적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9863" y="3583672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04/ </a:t>
            </a:r>
            <a:r>
              <a:rPr lang="en-US" altLang="ko-KR" b="1" dirty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7288" y="3242216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03/ </a:t>
            </a:r>
            <a:r>
              <a:rPr lang="en-US" altLang="ko-KR" b="1" dirty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 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7239" y="2872884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02/ </a:t>
            </a:r>
            <a:r>
              <a:rPr lang="en-US" altLang="ko-KR" b="1" dirty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12268" y="2204864"/>
            <a:ext cx="1562100" cy="2298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1868" y="2361413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69788" y="3922524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05/ </a:t>
            </a:r>
            <a:r>
              <a:rPr lang="en-US" altLang="ko-KR" b="1" dirty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2445548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278463" y="2708920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062358" y="3132257"/>
            <a:ext cx="30192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3034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192016" y="2636912"/>
            <a:ext cx="2808312" cy="14401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629784" y="3215639"/>
            <a:ext cx="1944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배경 및 목적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4564" y="2815529"/>
            <a:ext cx="5501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01.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2"/>
          <p:cNvSpPr/>
          <p:nvPr/>
        </p:nvSpPr>
        <p:spPr>
          <a:xfrm>
            <a:off x="3692664" y="3654444"/>
            <a:ext cx="1800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32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fld id="{CF612540-9602-46A0-9E57-34F7D20680C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8336"/>
            <a:ext cx="1195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8113" y="563920"/>
            <a:ext cx="1195467" cy="331688"/>
            <a:chOff x="429444" y="563920"/>
            <a:chExt cx="1195467" cy="331688"/>
          </a:xfrm>
        </p:grpSpPr>
        <p:sp>
          <p:nvSpPr>
            <p:cNvPr id="4" name="TextBox 3"/>
            <p:cNvSpPr txBox="1"/>
            <p:nvPr/>
          </p:nvSpPr>
          <p:spPr>
            <a:xfrm>
              <a:off x="429444" y="563920"/>
              <a:ext cx="1195467" cy="31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5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배경</a:t>
              </a:r>
            </a:p>
          </p:txBody>
        </p:sp>
        <p:sp>
          <p:nvSpPr>
            <p:cNvPr id="33" name="직사각형 2"/>
            <p:cNvSpPr/>
            <p:nvPr/>
          </p:nvSpPr>
          <p:spPr>
            <a:xfrm>
              <a:off x="504310" y="849889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673950" y="1990236"/>
            <a:ext cx="59650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최근 몇 년간 화두가 되고 있는 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차 산업혁명은 공간데이터를</a:t>
            </a:r>
            <a:b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기존에 축적한 데이터와 결합하여 활용하는 방식이 주목을 받고 있다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4"/>
          <p:cNvSpPr/>
          <p:nvPr/>
        </p:nvSpPr>
        <p:spPr>
          <a:xfrm>
            <a:off x="1589453" y="2926340"/>
            <a:ext cx="5965094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예를 들어 버스나 지하철 또는 택시 승하차 정보 등의</a:t>
            </a:r>
            <a:endParaRPr lang="en-US" altLang="ko-KR" sz="1400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거래정보를 공간정보와 융합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하여</a:t>
            </a:r>
            <a:r>
              <a:rPr lang="ko-KR" altLang="en-US" sz="14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표현하는 방식이 있다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159412" y="4062941"/>
            <a:ext cx="4857227" cy="1022243"/>
            <a:chOff x="2094275" y="4294331"/>
            <a:chExt cx="5062207" cy="109223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69" b="100000" l="6531" r="9673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4275" y="4381253"/>
              <a:ext cx="891649" cy="935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15" b="89879" l="1730" r="96540">
                          <a14:foregroundMark x1="29758" y1="55061" x2="29758" y2="55061"/>
                          <a14:foregroundMark x1="73702" y1="57085" x2="73702" y2="57085"/>
                          <a14:foregroundMark x1="52249" y1="29960" x2="52249" y2="29960"/>
                          <a14:foregroundMark x1="35640" y1="28340" x2="35640" y2="28340"/>
                          <a14:foregroundMark x1="71972" y1="44534" x2="71972" y2="44534"/>
                          <a14:foregroundMark x1="51557" y1="53846" x2="51557" y2="53846"/>
                          <a14:foregroundMark x1="52249" y1="60324" x2="52249" y2="603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3792" y="4294331"/>
              <a:ext cx="1112048" cy="1092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403" y="4412458"/>
              <a:ext cx="864096" cy="864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886363" y="466385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+</a:t>
              </a:r>
              <a:endParaRPr lang="ko-KR" altLang="en-US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60783" y="464861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+</a:t>
              </a:r>
              <a:endParaRPr lang="ko-KR" altLang="en-US" b="1" dirty="0"/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747" y="4355598"/>
              <a:ext cx="813735" cy="922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5532363" y="4491962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0066FF"/>
                  </a:solidFill>
                </a:rPr>
                <a:t>+</a:t>
              </a:r>
              <a:endParaRPr lang="ko-KR" altLang="en-US" sz="3600" b="1" dirty="0">
                <a:solidFill>
                  <a:srgbClr val="006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5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fld id="{CF612540-9602-46A0-9E57-34F7D20680C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8336"/>
            <a:ext cx="1195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8113" y="563920"/>
            <a:ext cx="1195467" cy="331688"/>
            <a:chOff x="429444" y="563920"/>
            <a:chExt cx="1195467" cy="331688"/>
          </a:xfrm>
        </p:grpSpPr>
        <p:sp>
          <p:nvSpPr>
            <p:cNvPr id="4" name="TextBox 3"/>
            <p:cNvSpPr txBox="1"/>
            <p:nvPr/>
          </p:nvSpPr>
          <p:spPr>
            <a:xfrm>
              <a:off x="429444" y="563920"/>
              <a:ext cx="1195467" cy="31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5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배경</a:t>
              </a:r>
            </a:p>
          </p:txBody>
        </p:sp>
        <p:sp>
          <p:nvSpPr>
            <p:cNvPr id="33" name="직사각형 2"/>
            <p:cNvSpPr/>
            <p:nvPr/>
          </p:nvSpPr>
          <p:spPr>
            <a:xfrm>
              <a:off x="504310" y="849889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638623" y="1988840"/>
            <a:ext cx="59650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이렇게 누적되는 정보는 이전과는 다르게</a:t>
            </a:r>
            <a:endParaRPr lang="en-US" altLang="ko-KR" sz="1400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상상할 수도 없는 많은 양을 가지게 되었고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400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4"/>
          <p:cNvSpPr/>
          <p:nvPr/>
        </p:nvSpPr>
        <p:spPr>
          <a:xfrm>
            <a:off x="1690218" y="2911604"/>
            <a:ext cx="59650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이 때문에 많은 데이터를 저장 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· 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활용하기 위해</a:t>
            </a:r>
            <a:endParaRPr lang="en-US" altLang="ko-KR" sz="1400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공간정보 빅데이터 처리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라는 새로운 기술이 필요한 상태이다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77072"/>
            <a:ext cx="1232434" cy="108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831" y="4148601"/>
            <a:ext cx="992337" cy="101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171207"/>
            <a:ext cx="1003206" cy="97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96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fld id="{CF612540-9602-46A0-9E57-34F7D20680C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8336"/>
            <a:ext cx="1195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8113" y="563920"/>
            <a:ext cx="1195467" cy="331688"/>
            <a:chOff x="429444" y="563920"/>
            <a:chExt cx="1195467" cy="331688"/>
          </a:xfrm>
        </p:grpSpPr>
        <p:sp>
          <p:nvSpPr>
            <p:cNvPr id="4" name="TextBox 3"/>
            <p:cNvSpPr txBox="1"/>
            <p:nvPr/>
          </p:nvSpPr>
          <p:spPr>
            <a:xfrm>
              <a:off x="429444" y="563920"/>
              <a:ext cx="1195467" cy="31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5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목적</a:t>
              </a:r>
            </a:p>
          </p:txBody>
        </p:sp>
        <p:sp>
          <p:nvSpPr>
            <p:cNvPr id="33" name="직사각형 2"/>
            <p:cNvSpPr/>
            <p:nvPr/>
          </p:nvSpPr>
          <p:spPr>
            <a:xfrm>
              <a:off x="504310" y="849889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610415" y="2852936"/>
            <a:ext cx="596509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따라서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서울시 대중교통 공간 데이터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를 활용하여</a:t>
            </a:r>
            <a:endParaRPr lang="en-US" altLang="ko-KR" sz="1400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메모리 내 </a:t>
            </a:r>
            <a:r>
              <a:rPr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클러스터 컴퓨팅 시스템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아파치 세도나를 사용한</a:t>
            </a:r>
            <a:endParaRPr lang="en-US" altLang="ko-KR" sz="1400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공간 분석 시스템 </a:t>
            </a:r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구축을 보여주고자 한다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33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192016" y="2636912"/>
            <a:ext cx="2808312" cy="14401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629784" y="3215639"/>
            <a:ext cx="1944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 환경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4564" y="2815529"/>
            <a:ext cx="5501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02.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2"/>
          <p:cNvSpPr/>
          <p:nvPr/>
        </p:nvSpPr>
        <p:spPr>
          <a:xfrm>
            <a:off x="3692664" y="3654444"/>
            <a:ext cx="1800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5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fld id="{CF612540-9602-46A0-9E57-34F7D20680C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8336"/>
            <a:ext cx="1195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8113" y="563920"/>
            <a:ext cx="1195467" cy="331688"/>
            <a:chOff x="429444" y="563920"/>
            <a:chExt cx="1195467" cy="331688"/>
          </a:xfrm>
        </p:grpSpPr>
        <p:sp>
          <p:nvSpPr>
            <p:cNvPr id="4" name="TextBox 3"/>
            <p:cNvSpPr txBox="1"/>
            <p:nvPr/>
          </p:nvSpPr>
          <p:spPr>
            <a:xfrm>
              <a:off x="429444" y="563920"/>
              <a:ext cx="1195467" cy="31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5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개발 환경</a:t>
              </a:r>
            </a:p>
          </p:txBody>
        </p:sp>
        <p:sp>
          <p:nvSpPr>
            <p:cNvPr id="33" name="직사각형 2"/>
            <p:cNvSpPr/>
            <p:nvPr/>
          </p:nvSpPr>
          <p:spPr>
            <a:xfrm>
              <a:off x="504310" y="849889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직사각형 34"/>
          <p:cNvSpPr/>
          <p:nvPr/>
        </p:nvSpPr>
        <p:spPr>
          <a:xfrm>
            <a:off x="5220072" y="2573867"/>
            <a:ext cx="247733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우분투</a:t>
            </a:r>
            <a:r>
              <a:rPr lang="ko-KR" altLang="en-US" sz="14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16.04 LST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하둡</a:t>
            </a:r>
            <a:r>
              <a:rPr lang="ko-KR" altLang="en-US" sz="14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2.7.7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아파치 스파크</a:t>
            </a:r>
            <a:r>
              <a:rPr lang="ko-KR" altLang="en-US" sz="14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2.3.3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제플린</a:t>
            </a:r>
            <a:r>
              <a:rPr lang="ko-KR" altLang="en-US" sz="14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0.8.0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아파치 세도나</a:t>
            </a:r>
            <a:r>
              <a:rPr lang="ko-KR" altLang="en-US" sz="14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1.3.0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16832"/>
            <a:ext cx="828619" cy="321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06773" y="2760849"/>
            <a:ext cx="176522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Master</a:t>
            </a:r>
            <a:r>
              <a:rPr lang="ko-KR" altLang="en-US" sz="14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대</a:t>
            </a:r>
            <a:endParaRPr lang="en-US" altLang="ko-KR" sz="1400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Slave</a:t>
            </a:r>
            <a:r>
              <a:rPr lang="ko-KR" altLang="en-US" sz="14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4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대</a:t>
            </a:r>
            <a:endParaRPr lang="en-US" altLang="ko-KR" sz="1400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14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4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대의 컴퓨터로</a:t>
            </a:r>
            <a:endParaRPr lang="en-US" altLang="ko-KR" sz="1400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클러스터 구축</a:t>
            </a:r>
            <a:endParaRPr lang="en-US" altLang="ko-KR" sz="14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4315" y="5474619"/>
            <a:ext cx="851516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 b="1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컴퓨터</a:t>
            </a:r>
            <a:r>
              <a:rPr lang="en-US" altLang="ko-KR" sz="1400" b="1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0936" y="5454434"/>
            <a:ext cx="175560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[OS </a:t>
            </a:r>
            <a:r>
              <a:rPr lang="ko-KR" altLang="en-US" sz="1400" b="1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및 프레임워크</a:t>
            </a:r>
            <a:r>
              <a:rPr lang="en-US" altLang="ko-KR" sz="1400" b="1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3989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192016" y="2636912"/>
            <a:ext cx="2808312" cy="14401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629784" y="3215639"/>
            <a:ext cx="1944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작품 설명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4564" y="2815529"/>
            <a:ext cx="5501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03.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2"/>
          <p:cNvSpPr/>
          <p:nvPr/>
        </p:nvSpPr>
        <p:spPr>
          <a:xfrm>
            <a:off x="3692664" y="3654444"/>
            <a:ext cx="1800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7687</TotalTime>
  <Words>593</Words>
  <Application>Microsoft Office PowerPoint</Application>
  <PresentationFormat>화면 슬라이드 쇼(4:3)</PresentationFormat>
  <Paragraphs>122</Paragraphs>
  <Slides>20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나눔고딕</vt:lpstr>
      <vt:lpstr>맑은 고딕</vt:lpstr>
      <vt:lpstr>Arial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김도현</cp:lastModifiedBy>
  <cp:revision>309</cp:revision>
  <dcterms:created xsi:type="dcterms:W3CDTF">2006-10-05T04:04:58Z</dcterms:created>
  <dcterms:modified xsi:type="dcterms:W3CDTF">2020-11-01T21:57:12Z</dcterms:modified>
</cp:coreProperties>
</file>