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62" r:id="rId3"/>
    <p:sldId id="276" r:id="rId4"/>
    <p:sldId id="261" r:id="rId5"/>
    <p:sldId id="277" r:id="rId6"/>
    <p:sldId id="263" r:id="rId7"/>
    <p:sldId id="278" r:id="rId8"/>
    <p:sldId id="260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9" r:id="rId17"/>
    <p:sldId id="266" r:id="rId18"/>
    <p:sldId id="280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7FF"/>
    <a:srgbClr val="FBE2D1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5" autoAdjust="0"/>
    <p:restoredTop sz="94660"/>
  </p:normalViewPr>
  <p:slideViewPr>
    <p:cSldViewPr snapToGrid="0">
      <p:cViewPr>
        <p:scale>
          <a:sx n="100" d="100"/>
          <a:sy n="100" d="100"/>
        </p:scale>
        <p:origin x="297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FC0B9-55A2-4CAD-8EE5-115516324881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8186E-5FCB-448D-9898-76CF439E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5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5ED5-19F1-4F60-8F03-6F605862E62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6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44DF-2047-4FBC-9964-13A923DF286B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3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8C1-B278-474E-863D-3D6203832F1B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9EA6-9B2C-4DFB-80DA-494180F52C4D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5CE6-DB47-49BC-90AF-6254F9E75BB2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0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7D8D-D2C4-4A09-A194-118D56E246AB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BF8-7F9B-479E-9524-00BFD184B0BA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AE6A-C0D4-48E7-9881-C48C972C45A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44A1-9360-4C9E-9064-2AB4D6B87887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E0D-A829-40CE-95E5-0102736F9266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8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5529-9EC9-4D84-A468-C75950891E29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1E80-D8B7-4FCA-97F8-4D43D2FC0E01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 flipV="1">
            <a:off x="3468914" y="5332379"/>
            <a:ext cx="8723086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-1"/>
            <a:ext cx="12192000" cy="382258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2746007" y="69377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0" y="-1"/>
            <a:ext cx="12192000" cy="2620856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620856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10777899" y="4666090"/>
                  <a:pt x="3385776" y="-1550564"/>
                  <a:pt x="117739" y="2285206"/>
                </a:cubicBezTo>
                <a:lnTo>
                  <a:pt x="0" y="2432188"/>
                </a:lnTo>
                <a:lnTo>
                  <a:pt x="0" y="590309"/>
                </a:lnTo>
                <a:lnTo>
                  <a:pt x="0" y="267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627555" y="-627556"/>
            <a:ext cx="865790" cy="2120900"/>
          </a:xfrm>
          <a:custGeom>
            <a:avLst/>
            <a:gdLst>
              <a:gd name="connsiteX0" fmla="*/ 0 w 800100"/>
              <a:gd name="connsiteY0" fmla="*/ 1638300 h 1638300"/>
              <a:gd name="connsiteX1" fmla="*/ 0 w 800100"/>
              <a:gd name="connsiteY1" fmla="*/ 0 h 1638300"/>
              <a:gd name="connsiteX2" fmla="*/ 800100 w 800100"/>
              <a:gd name="connsiteY2" fmla="*/ 1638300 h 1638300"/>
              <a:gd name="connsiteX3" fmla="*/ 0 w 800100"/>
              <a:gd name="connsiteY3" fmla="*/ 1638300 h 1638300"/>
              <a:gd name="connsiteX0" fmla="*/ 0 w 1088916"/>
              <a:gd name="connsiteY0" fmla="*/ 1638300 h 1638300"/>
              <a:gd name="connsiteX1" fmla="*/ 0 w 1088916"/>
              <a:gd name="connsiteY1" fmla="*/ 0 h 1638300"/>
              <a:gd name="connsiteX2" fmla="*/ 800100 w 1088916"/>
              <a:gd name="connsiteY2" fmla="*/ 1638300 h 1638300"/>
              <a:gd name="connsiteX3" fmla="*/ 0 w 1088916"/>
              <a:gd name="connsiteY3" fmla="*/ 1638300 h 1638300"/>
              <a:gd name="connsiteX0" fmla="*/ 0 w 1090674"/>
              <a:gd name="connsiteY0" fmla="*/ 2120900 h 2120900"/>
              <a:gd name="connsiteX1" fmla="*/ 12700 w 1090674"/>
              <a:gd name="connsiteY1" fmla="*/ 0 h 2120900"/>
              <a:gd name="connsiteX2" fmla="*/ 800100 w 1090674"/>
              <a:gd name="connsiteY2" fmla="*/ 2120900 h 2120900"/>
              <a:gd name="connsiteX3" fmla="*/ 0 w 1090674"/>
              <a:gd name="connsiteY3" fmla="*/ 2120900 h 2120900"/>
              <a:gd name="connsiteX0" fmla="*/ 0 w 1079801"/>
              <a:gd name="connsiteY0" fmla="*/ 2120900 h 2120900"/>
              <a:gd name="connsiteX1" fmla="*/ 12700 w 1079801"/>
              <a:gd name="connsiteY1" fmla="*/ 0 h 2120900"/>
              <a:gd name="connsiteX2" fmla="*/ 800100 w 1079801"/>
              <a:gd name="connsiteY2" fmla="*/ 2120900 h 2120900"/>
              <a:gd name="connsiteX3" fmla="*/ 0 w 1079801"/>
              <a:gd name="connsiteY3" fmla="*/ 2120900 h 2120900"/>
              <a:gd name="connsiteX0" fmla="*/ 0 w 865790"/>
              <a:gd name="connsiteY0" fmla="*/ 2120900 h 2120900"/>
              <a:gd name="connsiteX1" fmla="*/ 12700 w 865790"/>
              <a:gd name="connsiteY1" fmla="*/ 0 h 2120900"/>
              <a:gd name="connsiteX2" fmla="*/ 800100 w 865790"/>
              <a:gd name="connsiteY2" fmla="*/ 2120900 h 2120900"/>
              <a:gd name="connsiteX3" fmla="*/ 0 w 865790"/>
              <a:gd name="connsiteY3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90" h="2120900">
                <a:moveTo>
                  <a:pt x="0" y="2120900"/>
                </a:moveTo>
                <a:cubicBezTo>
                  <a:pt x="4233" y="1413933"/>
                  <a:pt x="8467" y="706967"/>
                  <a:pt x="12700" y="0"/>
                </a:cubicBezTo>
                <a:cubicBezTo>
                  <a:pt x="190500" y="1257300"/>
                  <a:pt x="1117603" y="1320800"/>
                  <a:pt x="800100" y="2120900"/>
                </a:cubicBezTo>
                <a:lnTo>
                  <a:pt x="0" y="2120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-12700" y="5283199"/>
            <a:ext cx="12192000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331584" y="3139351"/>
            <a:ext cx="75288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 Eco System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‘Spark’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55772" y="6550223"/>
            <a:ext cx="1636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20174627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김혜진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3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00797" y="73573"/>
            <a:ext cx="7528832" cy="577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환경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0797" y="1702384"/>
            <a:ext cx="110768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 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Apache Spark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은 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Scala 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기반으로 개발되어 있는데 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Scala 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뿐만 아니라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en-US" altLang="ko-KR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 Spark 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언어 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API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를 이용하여 데이터 분석에 가장 많이 사용되고 있는 언어인 </a:t>
            </a:r>
            <a:r>
              <a:rPr lang="en-US" altLang="ko-KR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R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, Python, SQL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을 사용하여 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Spark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를 실행 할 수 </a:t>
            </a: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있다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. </a:t>
            </a:r>
            <a:endParaRPr lang="en-US" altLang="ko-KR" sz="2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이는 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Spark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가 데이터 분석가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데이터 엔지니어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데이터 </a:t>
            </a:r>
            <a:r>
              <a:rPr lang="ko-KR" altLang="en-US" sz="20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사이언티스트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프로그래밍 개발자 등 모두에게 확장 가능하고 유연한 환경을 제공함을 알 수 </a:t>
            </a: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있다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. </a:t>
            </a:r>
            <a:endParaRPr lang="en-US" altLang="ko-KR" sz="2000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그리고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언어별 성능은 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Spark 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버전이 상향 되면서 상당 부분 개선되어 사용함에 </a:t>
            </a: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용이해졌다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ko-KR" altLang="en-US" sz="24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00797" y="94593"/>
            <a:ext cx="75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환경 </a:t>
            </a: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– Spark Core 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5027" y="4826027"/>
            <a:ext cx="9012760" cy="1287084"/>
          </a:xfrm>
          <a:prstGeom prst="rect">
            <a:avLst/>
          </a:prstGeom>
          <a:solidFill>
            <a:srgbClr val="FFD1D1">
              <a:alpha val="59000"/>
            </a:srgb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스파크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잡과 다른 스파크 컴포넌트에 필요한 기본 기능을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제공</a:t>
            </a:r>
            <a:endParaRPr lang="en-US" altLang="ko-KR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공유 변수와 누적 변수를 사용해 컴퓨팅 노드 간 정보를 공유</a:t>
            </a:r>
            <a:endParaRPr lang="en-US" altLang="ko-KR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네트워킹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보안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b="1" dirty="0" err="1">
                <a:latin typeface="나눔고딕 ExtraBold" panose="020B0600000101010101" charset="-127"/>
                <a:ea typeface="나눔고딕 ExtraBold" panose="020B0600000101010101" charset="-127"/>
              </a:rPr>
              <a:t>스케쥴링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 및 데이터 </a:t>
            </a:r>
            <a:r>
              <a:rPr lang="ko-KR" altLang="en-US" b="1" dirty="0" err="1">
                <a:latin typeface="나눔고딕 ExtraBold" panose="020B0600000101010101" charset="-127"/>
                <a:ea typeface="나눔고딕 ExtraBold" panose="020B0600000101010101" charset="-127"/>
              </a:rPr>
              <a:t>셔플링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(</a:t>
            </a:r>
            <a:r>
              <a:rPr lang="en-US" altLang="ko-KR" b="1" i="1" dirty="0">
                <a:latin typeface="나눔고딕 ExtraBold" panose="020B0600000101010101" charset="-127"/>
                <a:ea typeface="나눔고딕 ExtraBold" panose="020B0600000101010101" charset="-127"/>
              </a:rPr>
              <a:t>shuffling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)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등 기본 기능을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제공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25682" y="1530089"/>
            <a:ext cx="5851449" cy="2516900"/>
            <a:chOff x="3965213" y="1172231"/>
            <a:chExt cx="5105402" cy="2159548"/>
          </a:xfrm>
        </p:grpSpPr>
        <p:grpSp>
          <p:nvGrpSpPr>
            <p:cNvPr id="8" name="그룹 7"/>
            <p:cNvGrpSpPr/>
            <p:nvPr/>
          </p:nvGrpSpPr>
          <p:grpSpPr>
            <a:xfrm>
              <a:off x="3965213" y="1172231"/>
              <a:ext cx="5105402" cy="2159548"/>
              <a:chOff x="3176752" y="784208"/>
              <a:chExt cx="5893676" cy="237735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6752" y="785191"/>
                <a:ext cx="1356020" cy="908049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1736" y="784208"/>
                <a:ext cx="1362074" cy="908049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2774" y="785189"/>
                <a:ext cx="1326229" cy="908049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7967" y="785189"/>
                <a:ext cx="1342461" cy="90706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6752" y="1784186"/>
                <a:ext cx="5893676" cy="1377374"/>
              </a:xfrm>
              <a:prstGeom prst="rect">
                <a:avLst/>
              </a:prstGeom>
            </p:spPr>
          </p:pic>
        </p:grpSp>
        <p:sp>
          <p:nvSpPr>
            <p:cNvPr id="13" name="액자 12"/>
            <p:cNvSpPr/>
            <p:nvPr/>
          </p:nvSpPr>
          <p:spPr>
            <a:xfrm>
              <a:off x="3965213" y="2079702"/>
              <a:ext cx="5105215" cy="1252077"/>
            </a:xfrm>
            <a:prstGeom prst="frame">
              <a:avLst>
                <a:gd name="adj1" fmla="val 309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00797" y="94593"/>
            <a:ext cx="75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환경 </a:t>
            </a: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– Spark SQL 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791" y="4800800"/>
            <a:ext cx="11356568" cy="1218603"/>
          </a:xfrm>
          <a:prstGeom prst="rect">
            <a:avLst/>
          </a:prstGeom>
          <a:solidFill>
            <a:srgbClr val="FBE2D1">
              <a:alpha val="59000"/>
            </a:srgb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스파크와 </a:t>
            </a:r>
            <a:r>
              <a:rPr lang="ko-KR" altLang="en-US" sz="17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하이브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SQL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이 지원하는 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SQL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을 </a:t>
            </a:r>
            <a:r>
              <a:rPr lang="ko-KR" altLang="en-US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사용해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대규모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분산 정형 데이터를 다룰 수 있다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JSON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파일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, Parquet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파일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, RDB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테이블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17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하이브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 테이블 </a:t>
            </a:r>
            <a:r>
              <a:rPr lang="ko-KR" altLang="en-US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등 다양한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정형 데이터를 읽고 쓸 수 있다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DataFraem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과 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Dataset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에 적용된 연산을 일정 시점에 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RDD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연산으로 변환해 일반 스파크 </a:t>
            </a:r>
            <a:r>
              <a:rPr lang="ko-KR" altLang="en-US" sz="17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잡으로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 실행 한다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ko-KR" altLang="en-US" sz="17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51357" y="1602963"/>
            <a:ext cx="5851449" cy="2516900"/>
            <a:chOff x="3965213" y="1172231"/>
            <a:chExt cx="5105402" cy="2159548"/>
          </a:xfrm>
        </p:grpSpPr>
        <p:grpSp>
          <p:nvGrpSpPr>
            <p:cNvPr id="8" name="그룹 7"/>
            <p:cNvGrpSpPr/>
            <p:nvPr/>
          </p:nvGrpSpPr>
          <p:grpSpPr>
            <a:xfrm>
              <a:off x="3965213" y="1172231"/>
              <a:ext cx="5105402" cy="2159548"/>
              <a:chOff x="3176752" y="784208"/>
              <a:chExt cx="5893676" cy="237735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6752" y="785191"/>
                <a:ext cx="1356020" cy="908049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1736" y="784208"/>
                <a:ext cx="1362074" cy="908049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2774" y="785189"/>
                <a:ext cx="1326229" cy="908049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7967" y="785189"/>
                <a:ext cx="1342461" cy="90706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6752" y="1784186"/>
                <a:ext cx="5893676" cy="1377374"/>
              </a:xfrm>
              <a:prstGeom prst="rect">
                <a:avLst/>
              </a:prstGeom>
            </p:spPr>
          </p:pic>
        </p:grpSp>
        <p:sp>
          <p:nvSpPr>
            <p:cNvPr id="13" name="액자 12"/>
            <p:cNvSpPr/>
            <p:nvPr/>
          </p:nvSpPr>
          <p:spPr>
            <a:xfrm>
              <a:off x="3965214" y="1172232"/>
              <a:ext cx="1174653" cy="824857"/>
            </a:xfrm>
            <a:prstGeom prst="frame">
              <a:avLst>
                <a:gd name="adj1" fmla="val 30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00797" y="94593"/>
            <a:ext cx="75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환경 </a:t>
            </a: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– Spark Streaming 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794" y="4222750"/>
            <a:ext cx="10476156" cy="2054409"/>
          </a:xfrm>
          <a:prstGeom prst="rect">
            <a:avLst/>
          </a:prstGeom>
          <a:solidFill>
            <a:schemeClr val="accent4">
              <a:lumMod val="20000"/>
              <a:lumOff val="80000"/>
              <a:alpha val="59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실시간 스트리밍 데이터를 처리하는 </a:t>
            </a:r>
            <a:r>
              <a:rPr lang="ko-KR" altLang="en-US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프레임워크 이다</a:t>
            </a:r>
            <a:r>
              <a:rPr lang="en-US" altLang="ko-KR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HDFS,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아파치 카프카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(</a:t>
            </a:r>
            <a:r>
              <a:rPr lang="en-US" altLang="ko-KR" sz="1700" b="1" i="1" dirty="0">
                <a:latin typeface="나눔고딕 ExtraBold" panose="020B0600000101010101" charset="-127"/>
                <a:ea typeface="나눔고딕 ExtraBold" panose="020B0600000101010101" charset="-127"/>
              </a:rPr>
              <a:t>Kafka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),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아파치 </a:t>
            </a:r>
            <a:r>
              <a:rPr lang="ko-KR" altLang="en-US" sz="17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플럼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(</a:t>
            </a:r>
            <a:r>
              <a:rPr lang="en-US" altLang="ko-KR" sz="1700" b="1" i="1" dirty="0">
                <a:latin typeface="나눔고딕 ExtraBold" panose="020B0600000101010101" charset="-127"/>
                <a:ea typeface="나눔고딕 ExtraBold" panose="020B0600000101010101" charset="-127"/>
              </a:rPr>
              <a:t>Flume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),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트위터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en-US" altLang="ko-KR" sz="17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ZeroMQ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와 더불어 </a:t>
            </a:r>
            <a:r>
              <a:rPr lang="ko-KR" altLang="en-US" sz="1700" b="1" dirty="0" err="1" smtClean="0">
                <a:latin typeface="나눔고딕 ExtraBold" panose="020B0600000101010101" charset="-127"/>
                <a:ea typeface="나눔고딕 ExtraBold" panose="020B0600000101010101" charset="-127"/>
              </a:rPr>
              <a:t>커스텀</a:t>
            </a:r>
            <a:r>
              <a:rPr lang="ko-KR" altLang="en-US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리소스도 </a:t>
            </a:r>
            <a:r>
              <a:rPr lang="en-US" altLang="ko-KR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/>
            </a:r>
            <a:br>
              <a:rPr lang="en-US" altLang="ko-KR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</a:br>
            <a:r>
              <a:rPr lang="ko-KR" altLang="en-US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사용할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수 </a:t>
            </a:r>
            <a:r>
              <a:rPr lang="ko-KR" altLang="en-US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있다</a:t>
            </a:r>
            <a:r>
              <a:rPr lang="en-US" altLang="ko-KR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다른 스파크 컴포넌트와 함께 사용할 수 있어 실시간 데이터 처리를 머신 러닝 작업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, SQL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작업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그래프 연산 등을 통합할 수 </a:t>
            </a:r>
            <a:r>
              <a:rPr lang="ko-KR" altLang="en-US" sz="17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있다</a:t>
            </a:r>
            <a:r>
              <a:rPr lang="en-US" altLang="ko-KR" sz="1700" b="1" dirty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en-US" altLang="ko-KR" sz="1700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51806" y="1376950"/>
            <a:ext cx="5851449" cy="2516900"/>
            <a:chOff x="3646399" y="1629807"/>
            <a:chExt cx="5851449" cy="2516900"/>
          </a:xfrm>
        </p:grpSpPr>
        <p:grpSp>
          <p:nvGrpSpPr>
            <p:cNvPr id="8" name="그룹 7"/>
            <p:cNvGrpSpPr/>
            <p:nvPr/>
          </p:nvGrpSpPr>
          <p:grpSpPr>
            <a:xfrm>
              <a:off x="3646399" y="1629807"/>
              <a:ext cx="5851449" cy="2516900"/>
              <a:chOff x="3176752" y="784208"/>
              <a:chExt cx="5893676" cy="237735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6752" y="784208"/>
                <a:ext cx="1356020" cy="908049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1736" y="784208"/>
                <a:ext cx="1362074" cy="908049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2774" y="785189"/>
                <a:ext cx="1326229" cy="908049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7967" y="785189"/>
                <a:ext cx="1342461" cy="90706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6752" y="1784186"/>
                <a:ext cx="5893676" cy="1377374"/>
              </a:xfrm>
              <a:prstGeom prst="rect">
                <a:avLst/>
              </a:prstGeom>
            </p:spPr>
          </p:pic>
        </p:grpSp>
        <p:sp>
          <p:nvSpPr>
            <p:cNvPr id="12" name="액자 11"/>
            <p:cNvSpPr/>
            <p:nvPr/>
          </p:nvSpPr>
          <p:spPr>
            <a:xfrm>
              <a:off x="5160457" y="1629807"/>
              <a:ext cx="1346304" cy="961351"/>
            </a:xfrm>
            <a:prstGeom prst="frame">
              <a:avLst>
                <a:gd name="adj1" fmla="val 30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6833" y="6277159"/>
            <a:ext cx="2743200" cy="365125"/>
          </a:xfrm>
        </p:spPr>
        <p:txBody>
          <a:bodyPr/>
          <a:lstStyle/>
          <a:p>
            <a:fld id="{9B2F42F1-0789-44A4-B23E-A8859D34F5F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00797" y="94593"/>
            <a:ext cx="75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환경 </a:t>
            </a: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– Spark </a:t>
            </a:r>
            <a:r>
              <a:rPr lang="en-US" altLang="ko-KR" sz="2400" b="1" i="1" dirty="0" err="1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MLlib</a:t>
            </a: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3895" y="5023790"/>
            <a:ext cx="10199829" cy="869341"/>
          </a:xfrm>
          <a:prstGeom prst="rec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머신 러닝 알고리즘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라이브러리 이다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  <a:p>
            <a:pPr marL="285750" indent="-285750" algn="ctr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RDD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또는 </a:t>
            </a:r>
            <a:r>
              <a:rPr lang="en-US" altLang="ko-KR" b="1" dirty="0" err="1">
                <a:latin typeface="나눔고딕 ExtraBold" panose="020B0600000101010101" charset="-127"/>
                <a:ea typeface="나눔고딕 ExtraBold" panose="020B0600000101010101" charset="-127"/>
              </a:rPr>
              <a:t>DataFrame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의 </a:t>
            </a:r>
            <a:r>
              <a:rPr lang="ko-KR" altLang="en-US" b="1" dirty="0" err="1">
                <a:latin typeface="나눔고딕 ExtraBold" panose="020B0600000101010101" charset="-127"/>
                <a:ea typeface="나눔고딕 ExtraBold" panose="020B0600000101010101" charset="-127"/>
              </a:rPr>
              <a:t>데이터셋을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 변환하는 머신 러닝 모델을 구현할 수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있다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378084" y="1821620"/>
            <a:ext cx="5851449" cy="2516900"/>
            <a:chOff x="3646399" y="1629807"/>
            <a:chExt cx="5851449" cy="2516900"/>
          </a:xfrm>
        </p:grpSpPr>
        <p:grpSp>
          <p:nvGrpSpPr>
            <p:cNvPr id="8" name="그룹 7"/>
            <p:cNvGrpSpPr/>
            <p:nvPr/>
          </p:nvGrpSpPr>
          <p:grpSpPr>
            <a:xfrm>
              <a:off x="3646399" y="1629807"/>
              <a:ext cx="5851449" cy="2516900"/>
              <a:chOff x="3176752" y="784208"/>
              <a:chExt cx="5893676" cy="237735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6752" y="784208"/>
                <a:ext cx="1356020" cy="908049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1736" y="784208"/>
                <a:ext cx="1362074" cy="908049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2774" y="785189"/>
                <a:ext cx="1326229" cy="908049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7967" y="785189"/>
                <a:ext cx="1342461" cy="90706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6752" y="1784186"/>
                <a:ext cx="5893676" cy="1377374"/>
              </a:xfrm>
              <a:prstGeom prst="rect">
                <a:avLst/>
              </a:prstGeom>
            </p:spPr>
          </p:pic>
        </p:grpSp>
        <p:sp>
          <p:nvSpPr>
            <p:cNvPr id="12" name="액자 11"/>
            <p:cNvSpPr/>
            <p:nvPr/>
          </p:nvSpPr>
          <p:spPr>
            <a:xfrm>
              <a:off x="6680525" y="1629807"/>
              <a:ext cx="1346304" cy="961351"/>
            </a:xfrm>
            <a:prstGeom prst="frame">
              <a:avLst>
                <a:gd name="adj1" fmla="val 309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00797" y="94593"/>
            <a:ext cx="75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환경 </a:t>
            </a: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– Spark </a:t>
            </a:r>
            <a:r>
              <a:rPr lang="en-US" altLang="ko-KR" sz="2400" b="1" i="1" dirty="0" err="1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GraphX</a:t>
            </a: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0609" y="5191956"/>
            <a:ext cx="10274646" cy="923330"/>
          </a:xfrm>
          <a:prstGeom prst="rect">
            <a:avLst/>
          </a:prstGeom>
          <a:solidFill>
            <a:schemeClr val="accent5">
              <a:lumMod val="20000"/>
              <a:lumOff val="80000"/>
              <a:alpha val="59000"/>
            </a:schemeClr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그래프는 정점과 두 정점을 잇는 간선으로 구성된 데이터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구조이다</a:t>
            </a: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en-US" altLang="ko-KR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285750" indent="-285750" algn="ctr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그래프 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RDD(</a:t>
            </a:r>
            <a:r>
              <a:rPr lang="en-US" altLang="ko-KR" b="1" dirty="0" err="1">
                <a:latin typeface="나눔고딕 ExtraBold" panose="020B0600000101010101" charset="-127"/>
                <a:ea typeface="나눔고딕 ExtraBold" panose="020B0600000101010101" charset="-127"/>
              </a:rPr>
              <a:t>EdgeRDD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및 </a:t>
            </a:r>
            <a:r>
              <a:rPr lang="en-US" altLang="ko-KR" b="1" dirty="0" err="1">
                <a:latin typeface="나눔고딕 ExtraBold" panose="020B0600000101010101" charset="-127"/>
                <a:ea typeface="나눔고딕 ExtraBold" panose="020B0600000101010101" charset="-127"/>
              </a:rPr>
              <a:t>VertexRDD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)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형태의 그래프 구조를 만들 수 있는 기능을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제공한다</a:t>
            </a: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en-US" altLang="ko-KR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99254" y="1787461"/>
            <a:ext cx="5851449" cy="2516901"/>
            <a:chOff x="3646399" y="1629806"/>
            <a:chExt cx="5851449" cy="2516901"/>
          </a:xfrm>
        </p:grpSpPr>
        <p:grpSp>
          <p:nvGrpSpPr>
            <p:cNvPr id="8" name="그룹 7"/>
            <p:cNvGrpSpPr/>
            <p:nvPr/>
          </p:nvGrpSpPr>
          <p:grpSpPr>
            <a:xfrm>
              <a:off x="3646399" y="1629807"/>
              <a:ext cx="5851449" cy="2516900"/>
              <a:chOff x="3176752" y="784208"/>
              <a:chExt cx="5893676" cy="237735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6752" y="784208"/>
                <a:ext cx="1356020" cy="908049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1736" y="784208"/>
                <a:ext cx="1362074" cy="908049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2774" y="785189"/>
                <a:ext cx="1326229" cy="908049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7967" y="785189"/>
                <a:ext cx="1342461" cy="90706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6752" y="1784186"/>
                <a:ext cx="5893676" cy="1377374"/>
              </a:xfrm>
              <a:prstGeom prst="rect">
                <a:avLst/>
              </a:prstGeom>
            </p:spPr>
          </p:pic>
        </p:grpSp>
        <p:sp>
          <p:nvSpPr>
            <p:cNvPr id="12" name="액자 11"/>
            <p:cNvSpPr/>
            <p:nvPr/>
          </p:nvSpPr>
          <p:spPr>
            <a:xfrm>
              <a:off x="8151544" y="1629806"/>
              <a:ext cx="1346304" cy="961351"/>
            </a:xfrm>
            <a:prstGeom prst="frame">
              <a:avLst>
                <a:gd name="adj1" fmla="val 30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0105" y="2874332"/>
            <a:ext cx="4664295" cy="731419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en-US" altLang="ko-KR" sz="3200" b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RDD</a:t>
            </a:r>
            <a:endParaRPr lang="en-US" altLang="ko-KR" sz="3200" b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00797" y="0"/>
            <a:ext cx="75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RDD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37391" y="4389420"/>
            <a:ext cx="105035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 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Apache Spark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의 기본 데이터 구조는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탄력적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분산 </a:t>
            </a:r>
            <a:r>
              <a:rPr lang="ko-KR" altLang="en-US" b="1" dirty="0" err="1" smtClean="0">
                <a:latin typeface="나눔고딕 ExtraBold" panose="020B0600000101010101" charset="-127"/>
                <a:ea typeface="나눔고딕 ExtraBold" panose="020B0600000101010101" charset="-127"/>
              </a:rPr>
              <a:t>데이터셋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 이라는 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RDD(Resilient Distributed Dataset)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로 구성되어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있다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.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endParaRPr lang="en-US" altLang="ko-KR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이는 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Spark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의 핵심 개념인 분산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b="1" dirty="0" err="1">
                <a:latin typeface="나눔고딕 ExtraBold" panose="020B0600000101010101" charset="-127"/>
                <a:ea typeface="나눔고딕 ExtraBold" panose="020B0600000101010101" charset="-127"/>
              </a:rPr>
              <a:t>내고장성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b="1" dirty="0" err="1">
                <a:latin typeface="나눔고딕 ExtraBold" panose="020B0600000101010101" charset="-127"/>
                <a:ea typeface="나눔고딕 ExtraBold" panose="020B0600000101010101" charset="-127"/>
              </a:rPr>
              <a:t>인메모리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 등을 완벽하게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지원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한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다</a:t>
            </a: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  <a:p>
            <a:pPr algn="ctr"/>
            <a:endParaRPr lang="en-US" altLang="ko-KR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  RDD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를 다시 말해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불변성의 병렬 처리가 가능한 파티션 </a:t>
            </a:r>
            <a:r>
              <a:rPr lang="ko-KR" altLang="en-US" b="1" dirty="0" err="1">
                <a:latin typeface="나눔고딕 ExtraBold" panose="020B0600000101010101" charset="-127"/>
                <a:ea typeface="나눔고딕 ExtraBold" panose="020B0600000101010101" charset="-127"/>
              </a:rPr>
              <a:t>레코드라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 부를 수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있다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. 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34" y="788267"/>
            <a:ext cx="7372350" cy="3238500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2005" y="2874332"/>
            <a:ext cx="4969095" cy="735073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3200" b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적용 사례</a:t>
            </a:r>
            <a:endParaRPr lang="en-US" altLang="ko-KR" sz="3200" b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00797" y="0"/>
            <a:ext cx="75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적용 사례 </a:t>
            </a: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-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업무처리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6236" y="1331619"/>
            <a:ext cx="11507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엔터프라이즈 시스템에 등장하는 업무처리 중에는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대량의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데이터로부터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특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정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컬럼이나 조건에 맞는 레코드만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추출하고</a:t>
            </a: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해당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레코드를 반복해서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변환 처리한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뒤 최종 집계하는 처리가 있다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.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이런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업무처리를 구현하는 데 스파크가 적합한 경우가 있는데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반복해서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실행되는 처리가 메모리 용량을 넘지 않는 경우가 그에 해당한다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.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처리할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데이터 크기가 클러스터의 메모리 총량을 넘지 않고 반복처리하는 경우 특히 위력을 발휘한다</a:t>
            </a: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en-US" altLang="ko-KR" sz="2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047889" y="4876800"/>
            <a:ext cx="2144111" cy="1981200"/>
            <a:chOff x="9729721" y="2406195"/>
            <a:chExt cx="2059971" cy="2209192"/>
          </a:xfrm>
        </p:grpSpPr>
        <p:pic>
          <p:nvPicPr>
            <p:cNvPr id="7" name="그림 6" descr="Hombre Persona Cara · Gráficos vectoriales gratis en Pixaba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9721" y="3131564"/>
              <a:ext cx="2059971" cy="1483823"/>
            </a:xfrm>
            <a:prstGeom prst="rect">
              <a:avLst/>
            </a:prstGeom>
          </p:spPr>
        </p:pic>
        <p:pic>
          <p:nvPicPr>
            <p:cNvPr id="8" name="그림 7" descr="File:Blue question mark (italic).svg - Wikipedia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15328">
              <a:off x="9858289" y="2778135"/>
              <a:ext cx="706858" cy="706858"/>
            </a:xfrm>
            <a:prstGeom prst="rect">
              <a:avLst/>
            </a:prstGeom>
          </p:spPr>
        </p:pic>
        <p:pic>
          <p:nvPicPr>
            <p:cNvPr id="10" name="그림 9" descr="File:Blue question mark (italic).svg - Wikipedia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329">
              <a:off x="10810645" y="2406195"/>
              <a:ext cx="608441" cy="608441"/>
            </a:xfrm>
            <a:prstGeom prst="rect">
              <a:avLst/>
            </a:prstGeom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251441" y="557287"/>
            <a:ext cx="752883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CONTENTS</a:t>
            </a:r>
            <a:endParaRPr lang="en-US" altLang="ko-KR" sz="3600" b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513615" y="4724124"/>
            <a:ext cx="25309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05.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고딕 ExtraBold" panose="020B0600000101010101" charset="-127"/>
                <a:ea typeface="나눔고딕 ExtraBold" panose="020B0600000101010101" charset="-127"/>
              </a:rPr>
              <a:t>Apache </a:t>
            </a:r>
            <a:r>
              <a:rPr lang="en-US" altLang="ko-KR" sz="1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Spark </a:t>
            </a:r>
            <a:r>
              <a:rPr lang="ko-KR" altLang="en-US" sz="1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적용 사례</a:t>
            </a:r>
            <a:endParaRPr lang="ko-KR" altLang="en-US" sz="1000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43146" y="2161863"/>
            <a:ext cx="4179439" cy="2197446"/>
            <a:chOff x="343449" y="2088290"/>
            <a:chExt cx="2247446" cy="2552700"/>
          </a:xfrm>
        </p:grpSpPr>
        <p:sp>
          <p:nvSpPr>
            <p:cNvPr id="31" name="직사각형 30"/>
            <p:cNvSpPr/>
            <p:nvPr/>
          </p:nvSpPr>
          <p:spPr>
            <a:xfrm flipH="1">
              <a:off x="343449" y="2088290"/>
              <a:ext cx="2247446" cy="25527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3300"/>
              </a:solidFill>
            </a:ln>
            <a:effectLst>
              <a:outerShdw blurRad="965200" sx="85000" sy="85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574" y="2787774"/>
              <a:ext cx="1521031" cy="1210562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7468226" y="2161860"/>
            <a:ext cx="1930683" cy="2220951"/>
            <a:chOff x="7140202" y="2086390"/>
            <a:chExt cx="2247446" cy="2554600"/>
          </a:xfrm>
        </p:grpSpPr>
        <p:sp>
          <p:nvSpPr>
            <p:cNvPr id="14" name="직사각형 13"/>
            <p:cNvSpPr/>
            <p:nvPr/>
          </p:nvSpPr>
          <p:spPr>
            <a:xfrm flipH="1">
              <a:off x="7140202" y="2086390"/>
              <a:ext cx="2247446" cy="2554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3300"/>
              </a:solidFill>
            </a:ln>
            <a:effectLst>
              <a:outerShdw blurRad="965200" sx="85000" sy="85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6609" y="2778990"/>
              <a:ext cx="2140862" cy="136812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179333" y="4710293"/>
            <a:ext cx="25309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04.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고딕 ExtraBold" panose="020B0600000101010101" charset="-127"/>
                <a:ea typeface="나눔고딕 ExtraBold" panose="020B0600000101010101" charset="-127"/>
              </a:rPr>
              <a:t>Apache </a:t>
            </a:r>
            <a:r>
              <a:rPr lang="en-US" altLang="ko-KR" sz="1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Spark RDD</a:t>
            </a:r>
            <a:endParaRPr lang="ko-KR" altLang="en-US" sz="1000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051" y="4710293"/>
            <a:ext cx="25309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03.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고딕 ExtraBold" panose="020B0600000101010101" charset="-127"/>
                <a:ea typeface="나눔고딕 ExtraBold" panose="020B0600000101010101" charset="-127"/>
              </a:rPr>
              <a:t>Apache </a:t>
            </a:r>
            <a:r>
              <a:rPr lang="en-US" altLang="ko-KR" sz="1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Spark </a:t>
            </a:r>
            <a:r>
              <a:rPr lang="ko-KR" altLang="en-US" sz="1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환경</a:t>
            </a:r>
            <a:endParaRPr lang="ko-KR" altLang="en-US" sz="1000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0508" y="4710293"/>
            <a:ext cx="25309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01.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고딕 ExtraBold" panose="020B0600000101010101" charset="-127"/>
                <a:ea typeface="나눔고딕 ExtraBold" panose="020B0600000101010101" charset="-127"/>
              </a:rPr>
              <a:t>Apache </a:t>
            </a:r>
            <a:r>
              <a:rPr lang="en-US" altLang="ko-KR" sz="1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Spark</a:t>
            </a:r>
            <a:r>
              <a:rPr lang="ko-KR" altLang="en-US" sz="1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란</a:t>
            </a:r>
            <a:r>
              <a:rPr lang="en-US" altLang="ko-KR" sz="1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?</a:t>
            </a:r>
            <a:endParaRPr lang="ko-KR" altLang="en-US" sz="1000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103949" y="2138357"/>
            <a:ext cx="1907441" cy="2220951"/>
            <a:chOff x="4622168" y="2088290"/>
            <a:chExt cx="2247446" cy="2552700"/>
          </a:xfrm>
        </p:grpSpPr>
        <p:sp>
          <p:nvSpPr>
            <p:cNvPr id="37" name="직사각형 36"/>
            <p:cNvSpPr/>
            <p:nvPr/>
          </p:nvSpPr>
          <p:spPr>
            <a:xfrm flipH="1">
              <a:off x="4622168" y="2088290"/>
              <a:ext cx="2247446" cy="25527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3300"/>
              </a:solidFill>
            </a:ln>
            <a:effectLst>
              <a:outerShdw blurRad="965200" sx="85000" sy="85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4"/>
            <a:srcRect l="2547" r="1947"/>
            <a:stretch/>
          </p:blipFill>
          <p:spPr>
            <a:xfrm>
              <a:off x="4679969" y="2935228"/>
              <a:ext cx="2146435" cy="1059447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9780273" y="2161860"/>
            <a:ext cx="1967437" cy="2220951"/>
            <a:chOff x="9635984" y="2089700"/>
            <a:chExt cx="2247446" cy="2552700"/>
          </a:xfrm>
        </p:grpSpPr>
        <p:sp>
          <p:nvSpPr>
            <p:cNvPr id="15" name="직사각형 14"/>
            <p:cNvSpPr/>
            <p:nvPr/>
          </p:nvSpPr>
          <p:spPr>
            <a:xfrm flipH="1">
              <a:off x="9635984" y="2089700"/>
              <a:ext cx="2247446" cy="25527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3300"/>
              </a:solidFill>
            </a:ln>
            <a:effectLst>
              <a:outerShdw blurRad="965200" sx="85000" sy="85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6" name="그림 5" descr="Hombre Persona Cara · Gráficos vectoriales gratis en Pixabay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9721" y="3131564"/>
              <a:ext cx="2059971" cy="1483823"/>
            </a:xfrm>
            <a:prstGeom prst="rect">
              <a:avLst/>
            </a:prstGeom>
          </p:spPr>
        </p:pic>
        <p:pic>
          <p:nvPicPr>
            <p:cNvPr id="18" name="그림 17" descr="File:Blue question mark (italic).svg - Wikipedia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15328">
              <a:off x="9858289" y="2778135"/>
              <a:ext cx="706858" cy="706858"/>
            </a:xfrm>
            <a:prstGeom prst="rect">
              <a:avLst/>
            </a:prstGeom>
          </p:spPr>
        </p:pic>
        <p:pic>
          <p:nvPicPr>
            <p:cNvPr id="26" name="그림 25" descr="File:Blue question mark (italic).svg - Wikipedia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329">
              <a:off x="10810645" y="2406195"/>
              <a:ext cx="608441" cy="60844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459421" y="4710293"/>
            <a:ext cx="25309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02.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고딕 ExtraBold" panose="020B0600000101010101" charset="-127"/>
                <a:ea typeface="나눔고딕 ExtraBold" panose="020B0600000101010101" charset="-127"/>
              </a:rPr>
              <a:t>Apache </a:t>
            </a:r>
            <a:r>
              <a:rPr lang="en-US" altLang="ko-KR" sz="1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Spark </a:t>
            </a:r>
            <a:r>
              <a:rPr lang="ko-KR" altLang="en-US" sz="1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특징</a:t>
            </a:r>
            <a:endParaRPr lang="ko-KR" altLang="en-US" sz="1000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00797" y="0"/>
            <a:ext cx="75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적용 사례 </a:t>
            </a: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- </a:t>
            </a:r>
            <a:r>
              <a:rPr lang="ko-KR" altLang="en-US" sz="2400" b="1" i="1" dirty="0" err="1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스트림처리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1339" y="1247603"/>
            <a:ext cx="11507727" cy="211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비디오를 스트리밍할 때 출력되는 로그 해석에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스파크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스트리밍을 활용할 뿐만 아니라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배치 처리도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이용하고 있다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.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 smtClean="0">
                <a:latin typeface="나눔고딕 ExtraBold" panose="020B0600000101010101" charset="-127"/>
                <a:ea typeface="나눔고딕 ExtraBold" panose="020B0600000101010101" charset="-127"/>
              </a:rPr>
              <a:t>Ooyala</a:t>
            </a: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사가 이용하는 스파크는 동작 기반으로 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YARN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을 채용했는데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다음과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같은 점을 어필하고 있다</a:t>
            </a: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047889" y="4876800"/>
            <a:ext cx="2144111" cy="1981200"/>
            <a:chOff x="9729721" y="2406195"/>
            <a:chExt cx="2059971" cy="2209192"/>
          </a:xfrm>
        </p:grpSpPr>
        <p:pic>
          <p:nvPicPr>
            <p:cNvPr id="7" name="그림 6" descr="Hombre Persona Cara · Gráficos vectoriales gratis en Pixaba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9721" y="3131564"/>
              <a:ext cx="2059971" cy="1483823"/>
            </a:xfrm>
            <a:prstGeom prst="rect">
              <a:avLst/>
            </a:prstGeom>
          </p:spPr>
        </p:pic>
        <p:pic>
          <p:nvPicPr>
            <p:cNvPr id="8" name="그림 7" descr="File:Blue question mark (italic).svg - Wikipedia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15328">
              <a:off x="9858289" y="2778135"/>
              <a:ext cx="706858" cy="706858"/>
            </a:xfrm>
            <a:prstGeom prst="rect">
              <a:avLst/>
            </a:prstGeom>
          </p:spPr>
        </p:pic>
        <p:pic>
          <p:nvPicPr>
            <p:cNvPr id="10" name="그림 9" descr="File:Blue question mark (italic).svg - Wikipedia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329">
              <a:off x="10810645" y="2406195"/>
              <a:ext cx="608441" cy="60844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643660" y="4070856"/>
            <a:ext cx="9223084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클러스터의 리소스 관리가 가능하다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ko-KR" altLang="en-US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처리 계통의 업그레이드가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용이하다</a:t>
            </a: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en-US" altLang="ko-KR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latin typeface="나눔고딕 ExtraBold" panose="020B0600000101010101" charset="-127"/>
                <a:ea typeface="나눔고딕 ExtraBold" panose="020B0600000101010101" charset="-127"/>
              </a:rPr>
              <a:t>하둡클러스터와는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다른 독자적인 스파크 전용 클러스터를 구축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/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운용할 필요가 없다</a:t>
            </a: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ko-KR" altLang="en-US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 flipV="1">
            <a:off x="3468914" y="5332379"/>
            <a:ext cx="8723086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-1"/>
            <a:ext cx="12192000" cy="382258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2746007" y="69377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0" y="-1"/>
            <a:ext cx="12192000" cy="2620856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620856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10777899" y="4666090"/>
                  <a:pt x="3385776" y="-1550564"/>
                  <a:pt x="117739" y="2285206"/>
                </a:cubicBezTo>
                <a:lnTo>
                  <a:pt x="0" y="2432188"/>
                </a:lnTo>
                <a:lnTo>
                  <a:pt x="0" y="590309"/>
                </a:lnTo>
                <a:lnTo>
                  <a:pt x="0" y="267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627555" y="-627556"/>
            <a:ext cx="865790" cy="2120900"/>
          </a:xfrm>
          <a:custGeom>
            <a:avLst/>
            <a:gdLst>
              <a:gd name="connsiteX0" fmla="*/ 0 w 800100"/>
              <a:gd name="connsiteY0" fmla="*/ 1638300 h 1638300"/>
              <a:gd name="connsiteX1" fmla="*/ 0 w 800100"/>
              <a:gd name="connsiteY1" fmla="*/ 0 h 1638300"/>
              <a:gd name="connsiteX2" fmla="*/ 800100 w 800100"/>
              <a:gd name="connsiteY2" fmla="*/ 1638300 h 1638300"/>
              <a:gd name="connsiteX3" fmla="*/ 0 w 800100"/>
              <a:gd name="connsiteY3" fmla="*/ 1638300 h 1638300"/>
              <a:gd name="connsiteX0" fmla="*/ 0 w 1088916"/>
              <a:gd name="connsiteY0" fmla="*/ 1638300 h 1638300"/>
              <a:gd name="connsiteX1" fmla="*/ 0 w 1088916"/>
              <a:gd name="connsiteY1" fmla="*/ 0 h 1638300"/>
              <a:gd name="connsiteX2" fmla="*/ 800100 w 1088916"/>
              <a:gd name="connsiteY2" fmla="*/ 1638300 h 1638300"/>
              <a:gd name="connsiteX3" fmla="*/ 0 w 1088916"/>
              <a:gd name="connsiteY3" fmla="*/ 1638300 h 1638300"/>
              <a:gd name="connsiteX0" fmla="*/ 0 w 1090674"/>
              <a:gd name="connsiteY0" fmla="*/ 2120900 h 2120900"/>
              <a:gd name="connsiteX1" fmla="*/ 12700 w 1090674"/>
              <a:gd name="connsiteY1" fmla="*/ 0 h 2120900"/>
              <a:gd name="connsiteX2" fmla="*/ 800100 w 1090674"/>
              <a:gd name="connsiteY2" fmla="*/ 2120900 h 2120900"/>
              <a:gd name="connsiteX3" fmla="*/ 0 w 1090674"/>
              <a:gd name="connsiteY3" fmla="*/ 2120900 h 2120900"/>
              <a:gd name="connsiteX0" fmla="*/ 0 w 1079801"/>
              <a:gd name="connsiteY0" fmla="*/ 2120900 h 2120900"/>
              <a:gd name="connsiteX1" fmla="*/ 12700 w 1079801"/>
              <a:gd name="connsiteY1" fmla="*/ 0 h 2120900"/>
              <a:gd name="connsiteX2" fmla="*/ 800100 w 1079801"/>
              <a:gd name="connsiteY2" fmla="*/ 2120900 h 2120900"/>
              <a:gd name="connsiteX3" fmla="*/ 0 w 1079801"/>
              <a:gd name="connsiteY3" fmla="*/ 2120900 h 2120900"/>
              <a:gd name="connsiteX0" fmla="*/ 0 w 865790"/>
              <a:gd name="connsiteY0" fmla="*/ 2120900 h 2120900"/>
              <a:gd name="connsiteX1" fmla="*/ 12700 w 865790"/>
              <a:gd name="connsiteY1" fmla="*/ 0 h 2120900"/>
              <a:gd name="connsiteX2" fmla="*/ 800100 w 865790"/>
              <a:gd name="connsiteY2" fmla="*/ 2120900 h 2120900"/>
              <a:gd name="connsiteX3" fmla="*/ 0 w 865790"/>
              <a:gd name="connsiteY3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90" h="2120900">
                <a:moveTo>
                  <a:pt x="0" y="2120900"/>
                </a:moveTo>
                <a:cubicBezTo>
                  <a:pt x="4233" y="1413933"/>
                  <a:pt x="8467" y="706967"/>
                  <a:pt x="12700" y="0"/>
                </a:cubicBezTo>
                <a:cubicBezTo>
                  <a:pt x="190500" y="1257300"/>
                  <a:pt x="1117603" y="1320800"/>
                  <a:pt x="800100" y="2120900"/>
                </a:cubicBezTo>
                <a:lnTo>
                  <a:pt x="0" y="2120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-12700" y="5283199"/>
            <a:ext cx="12192000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31280" y="3013884"/>
            <a:ext cx="7528832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U</a:t>
            </a:r>
            <a:endParaRPr lang="ko-KR" altLang="en-US" sz="6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2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6305" y="2893382"/>
            <a:ext cx="4664295" cy="735073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3200" b="1" dirty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란</a:t>
            </a:r>
            <a:r>
              <a:rPr lang="en-US" altLang="ko-KR" sz="3200" b="1" dirty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?</a:t>
            </a:r>
            <a:endParaRPr lang="en-US" altLang="ko-KR" sz="3200" b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79854" y="0"/>
            <a:ext cx="7528832" cy="57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란</a:t>
            </a: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?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2" name="그림 1" descr="IBM, 오픈소스 커뮤니티에 머신러닝 기술 기증 | Bloter.ne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67" y="5685391"/>
            <a:ext cx="4637688" cy="1089228"/>
          </a:xfrm>
          <a:prstGeom prst="rect">
            <a:avLst/>
          </a:prstGeom>
          <a:effectLst/>
          <a:scene3d>
            <a:camera prst="perspectiveFront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79854" y="1189593"/>
            <a:ext cx="10358838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는 인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-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메모리 기반 통합 컴퓨팅 엔진이며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빅데이터 클러스터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환경에서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데이터를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병렬 처리 할 수 있는 오픈소스 소프트웨어이고 가장 활발하게 개발되고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있다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  <a:p>
            <a:pPr algn="just">
              <a:lnSpc>
                <a:spcPts val="2500"/>
              </a:lnSpc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스파크는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암시적 데이터 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병렬성과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장애 허용과 더불어 완전한 클러스터를 프로그래밍하기 위한 인터페이스를 제공한다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스파크는 동일한 데이터에 대한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변환 처리가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연속으로 이루어지는 경우와 </a:t>
            </a:r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머신러닝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/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</a:b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처럼 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결과셋을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여러 번 반복해 처리하는 경우에 적합하다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지연이 작게 동작하는 특성을 이용해 스트림처리를 할 수 도 있다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스파크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코어는 데이터소스로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HDFS(Hadoop Distributed File System)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뿐만 아니라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Hive,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HBase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PostgreSQL, MySQL, CSV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파일 등도 처리할 수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있다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0105" y="2874332"/>
            <a:ext cx="4664295" cy="731419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</a:t>
            </a:r>
            <a:r>
              <a:rPr lang="en-US" altLang="ko-KR" sz="3200" b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Spark </a:t>
            </a:r>
            <a:r>
              <a:rPr lang="ko-KR" altLang="en-US" sz="3200" b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특징</a:t>
            </a:r>
            <a:endParaRPr lang="en-US" altLang="ko-KR" sz="3200" b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79854" y="0"/>
            <a:ext cx="75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</a:t>
            </a:r>
            <a:r>
              <a:rPr lang="ko-KR" altLang="en-US" sz="2400" b="1" i="1" dirty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특징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2" name="그림 1" descr="IBM, 오픈소스 커뮤니티에 머신러닝 기술 기증 | Bloter.ne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67" y="5685391"/>
            <a:ext cx="4637688" cy="1089228"/>
          </a:xfrm>
          <a:prstGeom prst="rect">
            <a:avLst/>
          </a:prstGeom>
          <a:effectLst/>
          <a:scene3d>
            <a:camera prst="perspectiveFront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1005067" y="1993307"/>
            <a:ext cx="10356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Spark</a:t>
            </a:r>
            <a:r>
              <a:rPr lang="ko-KR" altLang="en-US" sz="2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는 특정한 데이터셋에 대하여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반복 처리</a:t>
            </a:r>
            <a:r>
              <a:rPr lang="ko-KR" altLang="en-US" sz="2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와</a:t>
            </a:r>
            <a:endParaRPr lang="en-US" altLang="ko-KR" sz="2400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sz="2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연속적으로 이루어지는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변환 처리</a:t>
            </a:r>
            <a:r>
              <a:rPr lang="ko-KR" altLang="en-US" sz="2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를 </a:t>
            </a:r>
            <a:r>
              <a:rPr lang="ko-KR" altLang="en-US" sz="2400" b="1" dirty="0" smtClean="0">
                <a:solidFill>
                  <a:srgbClr val="4347F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고속화 할 목적으로 </a:t>
            </a:r>
            <a:r>
              <a:rPr lang="ko-KR" altLang="en-US" sz="2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개발되었다</a:t>
            </a:r>
            <a:r>
              <a:rPr lang="en-US" altLang="ko-KR" sz="24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4730" y="3617282"/>
            <a:ext cx="7399283" cy="1477328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시행착오에 적합한 환경 </a:t>
            </a: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제공</a:t>
            </a:r>
            <a:endParaRPr lang="en-US" altLang="ko-KR" sz="2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서로 다른 처리를 통합해 이용할 수 있는 </a:t>
            </a: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환경</a:t>
            </a:r>
            <a:endParaRPr lang="en-US" altLang="ko-KR" sz="2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반복 처리 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+ 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연속으로 이루어지는 변환 처리의 </a:t>
            </a: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고속화</a:t>
            </a:r>
            <a:endParaRPr lang="en-US" altLang="ko-KR" sz="2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0105" y="2874332"/>
            <a:ext cx="4664295" cy="735073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3200" b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환경</a:t>
            </a:r>
            <a:endParaRPr lang="en-US" altLang="ko-KR" sz="3200" b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00797" y="0"/>
            <a:ext cx="7528832" cy="577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환경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2547" r="1947"/>
          <a:stretch/>
        </p:blipFill>
        <p:spPr>
          <a:xfrm>
            <a:off x="3965213" y="1288164"/>
            <a:ext cx="4716208" cy="23863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425494" y="4067191"/>
            <a:ext cx="9928305" cy="1700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Apache Spark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는 다양한 컴포넌트와 라이브러리를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지원하는데</a:t>
            </a: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코어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프로그래밍에서부터 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SQL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을 지원하는 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Spark SQL,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실시간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데이터 처리를 지원하는 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Spark Streaming,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여러 </a:t>
            </a:r>
            <a:r>
              <a:rPr lang="ko-KR" altLang="en-US" b="1" dirty="0" err="1">
                <a:latin typeface="나눔고딕 ExtraBold" panose="020B0600000101010101" charset="-127"/>
                <a:ea typeface="나눔고딕 ExtraBold" panose="020B0600000101010101" charset="-127"/>
              </a:rPr>
              <a:t>머신러닝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 기법을 지원하는 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Spark </a:t>
            </a:r>
            <a:r>
              <a:rPr lang="en-US" altLang="ko-KR" b="1" dirty="0" err="1">
                <a:latin typeface="나눔고딕 ExtraBold" panose="020B0600000101010101" charset="-127"/>
                <a:ea typeface="나눔고딕 ExtraBold" panose="020B0600000101010101" charset="-127"/>
              </a:rPr>
              <a:t>MLlib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등 넓은 범위의 라이브러리를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지원한다</a:t>
            </a: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ko-KR" altLang="en-US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00797" y="0"/>
            <a:ext cx="7528832" cy="577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Apache Spark </a:t>
            </a:r>
            <a:r>
              <a:rPr lang="ko-KR" altLang="en-US" sz="2400" b="1" i="1" dirty="0" smtClean="0">
                <a:solidFill>
                  <a:srgbClr val="FF33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환경</a:t>
            </a:r>
            <a:endParaRPr lang="en-US" altLang="ko-KR" sz="2400" b="1" i="1" dirty="0">
              <a:solidFill>
                <a:srgbClr val="FF33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1519" y="4339146"/>
            <a:ext cx="109899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또한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Apache Spark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는 데이터 연결에 대해 다양하게 사용 할 수 있는데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빅데이터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기술의 시발점이 되었던 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Hadoop,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NoSQL 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Database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인 </a:t>
            </a:r>
            <a:r>
              <a:rPr lang="en-US" altLang="ko-KR" b="1" dirty="0" err="1">
                <a:latin typeface="나눔고딕 ExtraBold" panose="020B0600000101010101" charset="-127"/>
                <a:ea typeface="나눔고딕 ExtraBold" panose="020B0600000101010101" charset="-127"/>
              </a:rPr>
              <a:t>HBase&amp;Cassandra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endParaRPr lang="en-US" altLang="ko-KR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latin typeface="나눔고딕 ExtraBold" panose="020B0600000101010101" charset="-127"/>
                <a:ea typeface="나눔고딕 ExtraBold" panose="020B0600000101010101" charset="-127"/>
              </a:rPr>
              <a:t>클라우드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환경과 클러스터 관리를 위한 </a:t>
            </a:r>
            <a:r>
              <a:rPr lang="en-US" altLang="ko-KR" b="1" dirty="0" err="1">
                <a:latin typeface="나눔고딕 ExtraBold" panose="020B0600000101010101" charset="-127"/>
                <a:ea typeface="나눔고딕 ExtraBold" panose="020B0600000101010101" charset="-127"/>
              </a:rPr>
              <a:t>Mesos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 dirty="0">
                <a:latin typeface="나눔고딕 ExtraBold" panose="020B0600000101010101" charset="-127"/>
                <a:ea typeface="나눔고딕 ExtraBold" panose="020B0600000101010101" charset="-127"/>
              </a:rPr>
              <a:t>등 각각 구성 환경에 따라 구축 할 수 있도록 </a:t>
            </a:r>
            <a:r>
              <a:rPr lang="ko-KR" altLang="en-US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지원한다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  <a:endParaRPr lang="ko-KR" altLang="en-US" sz="2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7" y="784462"/>
            <a:ext cx="3198667" cy="334762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771</Words>
  <Application>Microsoft Office PowerPoint</Application>
  <PresentationFormat>와이드스크린</PresentationFormat>
  <Paragraphs>114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24</cp:revision>
  <dcterms:created xsi:type="dcterms:W3CDTF">2019-11-14T04:27:00Z</dcterms:created>
  <dcterms:modified xsi:type="dcterms:W3CDTF">2020-04-07T19:34:29Z</dcterms:modified>
</cp:coreProperties>
</file>