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71" r:id="rId2"/>
    <p:sldId id="291" r:id="rId3"/>
    <p:sldId id="286" r:id="rId4"/>
    <p:sldId id="316" r:id="rId5"/>
    <p:sldId id="334" r:id="rId6"/>
    <p:sldId id="335" r:id="rId7"/>
    <p:sldId id="332" r:id="rId8"/>
    <p:sldId id="337" r:id="rId9"/>
    <p:sldId id="336" r:id="rId10"/>
    <p:sldId id="342" r:id="rId11"/>
    <p:sldId id="344" r:id="rId12"/>
    <p:sldId id="339" r:id="rId13"/>
    <p:sldId id="340" r:id="rId14"/>
    <p:sldId id="341" r:id="rId15"/>
    <p:sldId id="343" r:id="rId16"/>
    <p:sldId id="315" r:id="rId17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20"/>
    </p:embeddedFont>
    <p:embeddedFont>
      <p:font typeface="나눔바른고딕" panose="020B0600000101010101" charset="-127"/>
      <p:regular r:id="rId21"/>
      <p:bold r:id="rId22"/>
    </p:embeddedFont>
    <p:embeddedFont>
      <p:font typeface="Ebrima" panose="02000000000000000000" pitchFamily="2" charset="0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BF7"/>
    <a:srgbClr val="FFFF99"/>
    <a:srgbClr val="FDB8A5"/>
    <a:srgbClr val="B0EBFE"/>
    <a:srgbClr val="F1ED99"/>
    <a:srgbClr val="D0C6FA"/>
    <a:srgbClr val="A795F5"/>
    <a:srgbClr val="2C2A2A"/>
    <a:srgbClr val="AFF2AC"/>
    <a:srgbClr val="F5E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26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858" y="90"/>
      </p:cViewPr>
      <p:guideLst>
        <p:guide orient="horz" pos="43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onan.go.kr/covid19/sub02_01.do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asan.go.kr/main/corona/index_2.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incheon.go.kr/health/HE020409" TargetMode="External"/><Relationship Id="rId4" Type="http://schemas.openxmlformats.org/officeDocument/2006/relationships/hyperlink" Target="https://www.suwon.go.kr/web/board/BD_board.list.do?bbsCd=1312&amp;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4739" y="3243384"/>
            <a:ext cx="45719" cy="34315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80458" y="3214904"/>
            <a:ext cx="2406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Term Project-1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C281C-E2C1-4BBE-A67A-DC1AFE0179EB}"/>
              </a:ext>
            </a:extLst>
          </p:cNvPr>
          <p:cNvSpPr txBox="1"/>
          <p:nvPr/>
        </p:nvSpPr>
        <p:spPr>
          <a:xfrm>
            <a:off x="169883" y="347891"/>
            <a:ext cx="6397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SFPD DATASET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 및 실행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(Spark)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Program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7D16BF-804B-49F0-B383-6A29B861C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60"/>
          <a:stretch/>
        </p:blipFill>
        <p:spPr>
          <a:xfrm>
            <a:off x="194432" y="2089344"/>
            <a:ext cx="4381414" cy="2920715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AB005DA4-3E1B-423C-A881-A8D3BFE10312}"/>
              </a:ext>
            </a:extLst>
          </p:cNvPr>
          <p:cNvSpPr/>
          <p:nvPr/>
        </p:nvSpPr>
        <p:spPr>
          <a:xfrm>
            <a:off x="169883" y="2089344"/>
            <a:ext cx="2554907" cy="596012"/>
          </a:xfrm>
          <a:prstGeom prst="frame">
            <a:avLst>
              <a:gd name="adj1" fmla="val 4983"/>
            </a:avLst>
          </a:prstGeom>
          <a:solidFill>
            <a:srgbClr val="FDB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0E0785AC-BD44-4EB1-81FC-13D3142951F0}"/>
              </a:ext>
            </a:extLst>
          </p:cNvPr>
          <p:cNvSpPr/>
          <p:nvPr/>
        </p:nvSpPr>
        <p:spPr>
          <a:xfrm>
            <a:off x="5005837" y="2092064"/>
            <a:ext cx="3876669" cy="605745"/>
          </a:xfrm>
          <a:prstGeom prst="borderCallout1">
            <a:avLst>
              <a:gd name="adj1" fmla="val 49464"/>
              <a:gd name="adj2" fmla="val 9376"/>
              <a:gd name="adj3" fmla="val 45664"/>
              <a:gd name="adj4" fmla="val 13080"/>
            </a:avLst>
          </a:prstGeom>
          <a:solidFill>
            <a:srgbClr val="FDB8A5"/>
          </a:solidFill>
          <a:ln w="38100">
            <a:solidFill>
              <a:srgbClr val="FDB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Class import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spark.implicits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데이터타입 클래스들을 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import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2839F15A-1587-4CA6-BAD6-0B7A53589FF1}"/>
              </a:ext>
            </a:extLst>
          </p:cNvPr>
          <p:cNvSpPr/>
          <p:nvPr/>
        </p:nvSpPr>
        <p:spPr>
          <a:xfrm>
            <a:off x="169884" y="2730706"/>
            <a:ext cx="3113366" cy="1028610"/>
          </a:xfrm>
          <a:prstGeom prst="frame">
            <a:avLst>
              <a:gd name="adj1" fmla="val 21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C8A6B59F-393C-4EF6-8CEC-96AE51E26BBB}"/>
              </a:ext>
            </a:extLst>
          </p:cNvPr>
          <p:cNvSpPr/>
          <p:nvPr/>
        </p:nvSpPr>
        <p:spPr>
          <a:xfrm>
            <a:off x="4987451" y="3085683"/>
            <a:ext cx="3876671" cy="673633"/>
          </a:xfrm>
          <a:prstGeom prst="borderCallout1">
            <a:avLst>
              <a:gd name="adj1" fmla="val 42376"/>
              <a:gd name="adj2" fmla="val 6321"/>
              <a:gd name="adj3" fmla="val 40940"/>
              <a:gd name="adj4" fmla="val 5859"/>
            </a:avLst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Case class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StructField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객체의 배열로 구성된 </a:t>
            </a:r>
            <a:r>
              <a:rPr lang="en-US" altLang="ko-KR" sz="11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StructType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생성</a:t>
            </a:r>
            <a:endParaRPr lang="ko-KR" altLang="en-US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D041C94B-E3C0-4BFC-AF6C-C273A4878442}"/>
              </a:ext>
            </a:extLst>
          </p:cNvPr>
          <p:cNvSpPr/>
          <p:nvPr/>
        </p:nvSpPr>
        <p:spPr>
          <a:xfrm>
            <a:off x="169884" y="4366505"/>
            <a:ext cx="4426666" cy="378230"/>
          </a:xfrm>
          <a:prstGeom prst="frame">
            <a:avLst>
              <a:gd name="adj1" fmla="val 621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설명선: 선 19">
            <a:extLst>
              <a:ext uri="{FF2B5EF4-FFF2-40B4-BE49-F238E27FC236}">
                <a16:creationId xmlns:a16="http://schemas.microsoft.com/office/drawing/2014/main" id="{3F1E4E52-8EBA-48E5-8EDA-574BF1872F76}"/>
              </a:ext>
            </a:extLst>
          </p:cNvPr>
          <p:cNvSpPr/>
          <p:nvPr/>
        </p:nvSpPr>
        <p:spPr>
          <a:xfrm>
            <a:off x="4995978" y="4035103"/>
            <a:ext cx="3859615" cy="936333"/>
          </a:xfrm>
          <a:prstGeom prst="borderCallout1">
            <a:avLst>
              <a:gd name="adj1" fmla="val 45365"/>
              <a:gd name="adj2" fmla="val 7432"/>
              <a:gd name="adj3" fmla="val 57704"/>
              <a:gd name="adj4" fmla="val 23909"/>
            </a:avLst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적재 후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프레임 생성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spark.read.format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메서드를 사용하여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적재 </a:t>
            </a:r>
            <a:endParaRPr lang="en-US" altLang="ko-KR" sz="11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toDF</a:t>
            </a:r>
            <a:r>
              <a: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사용하여 데이터프레임을 생성</a:t>
            </a:r>
            <a:endParaRPr lang="en-US" altLang="ko-KR" sz="11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05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C281C-E2C1-4BBE-A67A-DC1AFE0179EB}"/>
              </a:ext>
            </a:extLst>
          </p:cNvPr>
          <p:cNvSpPr txBox="1"/>
          <p:nvPr/>
        </p:nvSpPr>
        <p:spPr>
          <a:xfrm>
            <a:off x="169883" y="347891"/>
            <a:ext cx="6397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SFPD DATASET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 및 실행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(Spark)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Program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4ECE234-CC8D-41A9-9DFB-2A20274CF70B}"/>
              </a:ext>
            </a:extLst>
          </p:cNvPr>
          <p:cNvGrpSpPr/>
          <p:nvPr/>
        </p:nvGrpSpPr>
        <p:grpSpPr>
          <a:xfrm>
            <a:off x="281971" y="2012246"/>
            <a:ext cx="4426668" cy="2833507"/>
            <a:chOff x="169883" y="2176552"/>
            <a:chExt cx="4426668" cy="283350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791FA76-6908-40C3-9623-F0B653DC67A6}"/>
                </a:ext>
              </a:extLst>
            </p:cNvPr>
            <p:cNvGrpSpPr/>
            <p:nvPr/>
          </p:nvGrpSpPr>
          <p:grpSpPr>
            <a:xfrm>
              <a:off x="194433" y="2176552"/>
              <a:ext cx="4381414" cy="2833507"/>
              <a:chOff x="248775" y="4293972"/>
              <a:chExt cx="5254611" cy="351200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F97D16BF-804B-49F0-B383-6A29B861CA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6831"/>
              <a:stretch/>
            </p:blipFill>
            <p:spPr>
              <a:xfrm>
                <a:off x="248775" y="4293972"/>
                <a:ext cx="5254611" cy="537821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B1CD3F0C-AB99-4FC1-A480-B29309C67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775" y="4831794"/>
                <a:ext cx="5254611" cy="2974187"/>
              </a:xfrm>
              <a:prstGeom prst="rect">
                <a:avLst/>
              </a:prstGeom>
            </p:spPr>
          </p:pic>
        </p:grpSp>
        <p:sp>
          <p:nvSpPr>
            <p:cNvPr id="21" name="액자 20">
              <a:extLst>
                <a:ext uri="{FF2B5EF4-FFF2-40B4-BE49-F238E27FC236}">
                  <a16:creationId xmlns:a16="http://schemas.microsoft.com/office/drawing/2014/main" id="{95B1C542-7C69-4DCD-8282-58B37406502D}"/>
                </a:ext>
              </a:extLst>
            </p:cNvPr>
            <p:cNvSpPr/>
            <p:nvPr/>
          </p:nvSpPr>
          <p:spPr>
            <a:xfrm>
              <a:off x="169884" y="2236143"/>
              <a:ext cx="4426666" cy="283485"/>
            </a:xfrm>
            <a:prstGeom prst="frame">
              <a:avLst>
                <a:gd name="adj1" fmla="val 1141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E340A30F-3E5E-4798-B394-41B49A095FCC}"/>
                </a:ext>
              </a:extLst>
            </p:cNvPr>
            <p:cNvSpPr/>
            <p:nvPr/>
          </p:nvSpPr>
          <p:spPr>
            <a:xfrm>
              <a:off x="169885" y="2592310"/>
              <a:ext cx="4426666" cy="283485"/>
            </a:xfrm>
            <a:prstGeom prst="frame">
              <a:avLst>
                <a:gd name="adj1" fmla="val 114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액자 24">
              <a:extLst>
                <a:ext uri="{FF2B5EF4-FFF2-40B4-BE49-F238E27FC236}">
                  <a16:creationId xmlns:a16="http://schemas.microsoft.com/office/drawing/2014/main" id="{E8128CF0-AD9F-498C-8A33-96026A32EE2C}"/>
                </a:ext>
              </a:extLst>
            </p:cNvPr>
            <p:cNvSpPr/>
            <p:nvPr/>
          </p:nvSpPr>
          <p:spPr>
            <a:xfrm>
              <a:off x="169884" y="3016717"/>
              <a:ext cx="1836889" cy="200941"/>
            </a:xfrm>
            <a:prstGeom prst="frame">
              <a:avLst>
                <a:gd name="adj1" fmla="val 1414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액자 26">
              <a:extLst>
                <a:ext uri="{FF2B5EF4-FFF2-40B4-BE49-F238E27FC236}">
                  <a16:creationId xmlns:a16="http://schemas.microsoft.com/office/drawing/2014/main" id="{A31ED5F7-8593-4F64-AFC7-68F5EED1F25F}"/>
                </a:ext>
              </a:extLst>
            </p:cNvPr>
            <p:cNvSpPr/>
            <p:nvPr/>
          </p:nvSpPr>
          <p:spPr>
            <a:xfrm>
              <a:off x="169883" y="4235932"/>
              <a:ext cx="2444444" cy="153356"/>
            </a:xfrm>
            <a:prstGeom prst="frame">
              <a:avLst>
                <a:gd name="adj1" fmla="val 14145"/>
              </a:avLst>
            </a:prstGeom>
            <a:solidFill>
              <a:srgbClr val="B9A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35F97EF-3E88-43E5-AAF1-E0E608EDAAFB}"/>
              </a:ext>
            </a:extLst>
          </p:cNvPr>
          <p:cNvGrpSpPr/>
          <p:nvPr/>
        </p:nvGrpSpPr>
        <p:grpSpPr>
          <a:xfrm>
            <a:off x="4943749" y="1785829"/>
            <a:ext cx="3893730" cy="3193227"/>
            <a:chOff x="4891195" y="3384425"/>
            <a:chExt cx="3893730" cy="3193227"/>
          </a:xfrm>
        </p:grpSpPr>
        <p:sp>
          <p:nvSpPr>
            <p:cNvPr id="22" name="설명선: 선 21">
              <a:extLst>
                <a:ext uri="{FF2B5EF4-FFF2-40B4-BE49-F238E27FC236}">
                  <a16:creationId xmlns:a16="http://schemas.microsoft.com/office/drawing/2014/main" id="{18019DE1-9EB6-4704-90C3-B9ADA3BC0749}"/>
                </a:ext>
              </a:extLst>
            </p:cNvPr>
            <p:cNvSpPr/>
            <p:nvPr/>
          </p:nvSpPr>
          <p:spPr>
            <a:xfrm>
              <a:off x="4908254" y="3384425"/>
              <a:ext cx="3876671" cy="673633"/>
            </a:xfrm>
            <a:prstGeom prst="borderCallout1">
              <a:avLst>
                <a:gd name="adj1" fmla="val 46702"/>
                <a:gd name="adj2" fmla="val 21871"/>
                <a:gd name="adj3" fmla="val 57704"/>
                <a:gd name="adj4" fmla="val 15301"/>
              </a:avLst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Case class </a:t>
              </a:r>
              <a:r>
                <a:rPr lang="ko-KR" altLang="en-US" sz="15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정의</a:t>
              </a:r>
              <a:endParaRPr lang="en-US" altLang="ko-KR" sz="15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열 이름과 타입이 지정된 케이스 클래스 정의 </a:t>
              </a:r>
            </a:p>
          </p:txBody>
        </p:sp>
        <p:sp>
          <p:nvSpPr>
            <p:cNvPr id="24" name="설명선: 선 23">
              <a:extLst>
                <a:ext uri="{FF2B5EF4-FFF2-40B4-BE49-F238E27FC236}">
                  <a16:creationId xmlns:a16="http://schemas.microsoft.com/office/drawing/2014/main" id="{3018BDFD-A534-4F6F-A00A-0D1DE0387CA1}"/>
                </a:ext>
              </a:extLst>
            </p:cNvPr>
            <p:cNvSpPr/>
            <p:nvPr/>
          </p:nvSpPr>
          <p:spPr>
            <a:xfrm>
              <a:off x="4891200" y="4206152"/>
              <a:ext cx="3893725" cy="673633"/>
            </a:xfrm>
            <a:prstGeom prst="borderCallout1">
              <a:avLst>
                <a:gd name="adj1" fmla="val 42376"/>
                <a:gd name="adj2" fmla="val 6321"/>
                <a:gd name="adj3" fmla="val 40940"/>
                <a:gd name="adj4" fmla="val 5859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프레임을 데이터 세트로 변환</a:t>
              </a:r>
              <a:endPara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.as[T] 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메서드를 사용하여 데이터 세트로 변환</a:t>
              </a:r>
              <a:endPara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6" name="설명선: 선 25">
              <a:extLst>
                <a:ext uri="{FF2B5EF4-FFF2-40B4-BE49-F238E27FC236}">
                  <a16:creationId xmlns:a16="http://schemas.microsoft.com/office/drawing/2014/main" id="{51F318FD-DE2B-4596-B56D-644330149273}"/>
                </a:ext>
              </a:extLst>
            </p:cNvPr>
            <p:cNvSpPr/>
            <p:nvPr/>
          </p:nvSpPr>
          <p:spPr>
            <a:xfrm>
              <a:off x="4891195" y="5010059"/>
              <a:ext cx="3876671" cy="673633"/>
            </a:xfrm>
            <a:prstGeom prst="borderCallout1">
              <a:avLst>
                <a:gd name="adj1" fmla="val 42376"/>
                <a:gd name="adj2" fmla="val 6321"/>
                <a:gd name="adj3" fmla="val 40940"/>
                <a:gd name="adj4" fmla="val 5859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스키마 프린트</a:t>
              </a:r>
              <a:endPara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스키마를 트리형식으로 콘솔창에 띄움</a:t>
              </a:r>
            </a:p>
          </p:txBody>
        </p:sp>
        <p:sp>
          <p:nvSpPr>
            <p:cNvPr id="28" name="설명선: 선 27">
              <a:extLst>
                <a:ext uri="{FF2B5EF4-FFF2-40B4-BE49-F238E27FC236}">
                  <a16:creationId xmlns:a16="http://schemas.microsoft.com/office/drawing/2014/main" id="{A8A46DF9-9A00-4FFA-B554-993600C6A858}"/>
                </a:ext>
              </a:extLst>
            </p:cNvPr>
            <p:cNvSpPr/>
            <p:nvPr/>
          </p:nvSpPr>
          <p:spPr>
            <a:xfrm>
              <a:off x="4891196" y="5784758"/>
              <a:ext cx="3876671" cy="792894"/>
            </a:xfrm>
            <a:prstGeom prst="borderCallout1">
              <a:avLst>
                <a:gd name="adj1" fmla="val 42376"/>
                <a:gd name="adj2" fmla="val 6321"/>
                <a:gd name="adj3" fmla="val 40940"/>
                <a:gd name="adj4" fmla="val 5859"/>
              </a:avLst>
            </a:prstGeom>
            <a:solidFill>
              <a:srgbClr val="A795F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세트를 뷰로 등록</a:t>
              </a:r>
              <a:endPara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view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사용하여 </a:t>
              </a: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SQL 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질의</a:t>
              </a:r>
              <a:endPara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쿼리문을 사용해 원하는 </a:t>
              </a: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 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추출 가능</a:t>
              </a:r>
              <a:endPara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972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98F8-09CB-42C8-BFC0-68CADF7787E8}"/>
              </a:ext>
            </a:extLst>
          </p:cNvPr>
          <p:cNvSpPr txBox="1"/>
          <p:nvPr/>
        </p:nvSpPr>
        <p:spPr>
          <a:xfrm>
            <a:off x="169883" y="347891"/>
            <a:ext cx="6397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SFPD DATASET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 및 실행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Zepplin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A7C26D-E346-49F5-AAF6-9BE86052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49"/>
          <a:stretch/>
        </p:blipFill>
        <p:spPr>
          <a:xfrm>
            <a:off x="1495590" y="1157194"/>
            <a:ext cx="6150078" cy="42010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E45E289-54A3-4290-83A3-C64C3AC7089E}"/>
              </a:ext>
            </a:extLst>
          </p:cNvPr>
          <p:cNvSpPr/>
          <p:nvPr/>
        </p:nvSpPr>
        <p:spPr>
          <a:xfrm>
            <a:off x="1172151" y="5667412"/>
            <a:ext cx="70083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앞의 코로나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SFPD DATASET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 및 실행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(Spark)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Program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일치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69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98F8-09CB-42C8-BFC0-68CADF7787E8}"/>
              </a:ext>
            </a:extLst>
          </p:cNvPr>
          <p:cNvSpPr txBox="1"/>
          <p:nvPr/>
        </p:nvSpPr>
        <p:spPr>
          <a:xfrm>
            <a:off x="169883" y="347891"/>
            <a:ext cx="6397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SFPD DATASET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 및 실행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Zepplin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A7C26D-E346-49F5-AAF6-9BE86052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38" r="18260"/>
          <a:stretch/>
        </p:blipFill>
        <p:spPr>
          <a:xfrm>
            <a:off x="1715166" y="1052219"/>
            <a:ext cx="5713668" cy="44001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28ABF0-8286-40EF-8735-C057DA655A41}"/>
              </a:ext>
            </a:extLst>
          </p:cNvPr>
          <p:cNvSpPr/>
          <p:nvPr/>
        </p:nvSpPr>
        <p:spPr>
          <a:xfrm>
            <a:off x="1172151" y="5667412"/>
            <a:ext cx="70083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앞의 코로나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SFPD DATASET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 및 실행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(Spark)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Program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일치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17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98F8-09CB-42C8-BFC0-68CADF7787E8}"/>
              </a:ext>
            </a:extLst>
          </p:cNvPr>
          <p:cNvSpPr txBox="1"/>
          <p:nvPr/>
        </p:nvSpPr>
        <p:spPr>
          <a:xfrm>
            <a:off x="169883" y="347891"/>
            <a:ext cx="6397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SFPD DATASET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 및 실행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Zepplin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2E2D54-38B8-407F-91C5-72CCF62C4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3" y="1194999"/>
            <a:ext cx="4692564" cy="4652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6D1D65-2752-4515-86A5-8803535B5299}"/>
              </a:ext>
            </a:extLst>
          </p:cNvPr>
          <p:cNvSpPr txBox="1"/>
          <p:nvPr/>
        </p:nvSpPr>
        <p:spPr>
          <a:xfrm>
            <a:off x="5210270" y="2738098"/>
            <a:ext cx="3620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데이터를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300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개만 출력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지역 데이터를 보려면 쿼리문을 짜서 별도로 출력 해야 함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8C903-5F73-49B1-B074-7193BE49AC1C}"/>
              </a:ext>
            </a:extLst>
          </p:cNvPr>
          <p:cNvSpPr txBox="1"/>
          <p:nvPr/>
        </p:nvSpPr>
        <p:spPr>
          <a:xfrm>
            <a:off x="5210270" y="5162166"/>
            <a:ext cx="2896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총 데이터는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1214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개로 확인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84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98F8-09CB-42C8-BFC0-68CADF7787E8}"/>
              </a:ext>
            </a:extLst>
          </p:cNvPr>
          <p:cNvSpPr txBox="1"/>
          <p:nvPr/>
        </p:nvSpPr>
        <p:spPr>
          <a:xfrm>
            <a:off x="169883" y="347891"/>
            <a:ext cx="6397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SFPD DATASET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지역 값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쿼리문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Zepplin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D1D65-2752-4515-86A5-8803535B5299}"/>
              </a:ext>
            </a:extLst>
          </p:cNvPr>
          <p:cNvSpPr txBox="1"/>
          <p:nvPr/>
        </p:nvSpPr>
        <p:spPr>
          <a:xfrm>
            <a:off x="4724083" y="2995430"/>
            <a:ext cx="4248027" cy="13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쿼리문을 작성해 각 지역별로 데이터를 출력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View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등록한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Corona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전체 값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(*) 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지역이름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속해 있는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값을 뽑아서 보여 줌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0A92166-F7BD-4B5A-8CB0-CA7018431BC7}"/>
              </a:ext>
            </a:extLst>
          </p:cNvPr>
          <p:cNvGrpSpPr/>
          <p:nvPr/>
        </p:nvGrpSpPr>
        <p:grpSpPr>
          <a:xfrm>
            <a:off x="169883" y="1376783"/>
            <a:ext cx="4493172" cy="4580465"/>
            <a:chOff x="169883" y="1100737"/>
            <a:chExt cx="4493172" cy="458046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E598511-E326-4B3E-9A9F-896F29D55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399"/>
            <a:stretch/>
          </p:blipFill>
          <p:spPr>
            <a:xfrm>
              <a:off x="169883" y="1100737"/>
              <a:ext cx="4493172" cy="102117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5A9356B-3A4E-4A71-878E-8C4EB1DC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883" y="4652462"/>
              <a:ext cx="4493172" cy="102874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8CF22C1-A7F0-45A0-A77F-23D85D70D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532"/>
            <a:stretch/>
          </p:blipFill>
          <p:spPr>
            <a:xfrm>
              <a:off x="169883" y="3466032"/>
              <a:ext cx="4493170" cy="102874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E732864-389B-4D76-B4FD-F05274A3A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796"/>
            <a:stretch/>
          </p:blipFill>
          <p:spPr>
            <a:xfrm>
              <a:off x="169883" y="2279602"/>
              <a:ext cx="4493171" cy="102874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FBE9E7E-6A28-4746-BD2B-E56635C23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79" y="900752"/>
            <a:ext cx="4493173" cy="3896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CB091D-7C72-4AE9-A7B1-8F9D36B3E5AD}"/>
              </a:ext>
            </a:extLst>
          </p:cNvPr>
          <p:cNvSpPr txBox="1"/>
          <p:nvPr/>
        </p:nvSpPr>
        <p:spPr>
          <a:xfrm>
            <a:off x="4724083" y="895864"/>
            <a:ext cx="4418546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쿼리문을 사용하기 위해 데이터 세트를 뷰로 등록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68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540030" y="1456708"/>
            <a:ext cx="8092628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0030" y="846244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40030" y="1924588"/>
            <a:ext cx="5312970" cy="1547200"/>
            <a:chOff x="1369366" y="2489976"/>
            <a:chExt cx="6432338" cy="1547200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2" y="2498507"/>
              <a:ext cx="2914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Term Project </a:t>
              </a:r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주제 선정</a:t>
              </a:r>
              <a:endPara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0882" y="2894299"/>
              <a:ext cx="5320822" cy="1142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주제 및 목표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기술</a:t>
              </a:r>
              <a:endPara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데이터의 출처 및 데이터 설명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각 항목 설명</a:t>
              </a:r>
              <a:endPara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9B45142-5979-4B4C-8C31-6A72CA521483}"/>
              </a:ext>
            </a:extLst>
          </p:cNvPr>
          <p:cNvGrpSpPr/>
          <p:nvPr/>
        </p:nvGrpSpPr>
        <p:grpSpPr>
          <a:xfrm>
            <a:off x="540030" y="3996485"/>
            <a:ext cx="7560000" cy="1547200"/>
            <a:chOff x="1369366" y="2489976"/>
            <a:chExt cx="9152786" cy="15472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8A3B761-B385-4BC4-92D3-523A9239FA74}"/>
                </a:ext>
              </a:extLst>
            </p:cNvPr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FA8098-6B80-47F4-A0AB-97DF0A087584}"/>
                  </a:ext>
                </a:extLst>
              </p:cNvPr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C05F82DF-5105-46DA-A046-9B46D3383E42}"/>
                  </a:ext>
                </a:extLst>
              </p:cNvPr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A0312A-AA5E-4B6C-ADFB-BCB4C07314B5}"/>
                </a:ext>
              </a:extLst>
            </p:cNvPr>
            <p:cNvSpPr txBox="1"/>
            <p:nvPr/>
          </p:nvSpPr>
          <p:spPr>
            <a:xfrm>
              <a:off x="2480882" y="2498507"/>
              <a:ext cx="3128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Term Project </a:t>
              </a:r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생성</a:t>
              </a:r>
              <a:endPara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C3702F-7993-48BE-BC0D-5B2446450072}"/>
                </a:ext>
              </a:extLst>
            </p:cNvPr>
            <p:cNvSpPr txBox="1"/>
            <p:nvPr/>
          </p:nvSpPr>
          <p:spPr>
            <a:xfrm>
              <a:off x="2480882" y="2894299"/>
              <a:ext cx="8041270" cy="1142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코로나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19 csv 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적재</a:t>
              </a:r>
              <a:endPara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코로나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19 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 DATASET 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생성 및 실행 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en-US" altLang="ko-KR" sz="16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Zepplin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코로나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19 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 DATASET 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각 지역 값 </a:t>
              </a:r>
              <a:r>
                <a:rPr lang="ko-KR" altLang="en-US" sz="16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쿼리문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작성 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en-US" altLang="ko-KR" sz="16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Zepplin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8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8833" y="2816955"/>
            <a:ext cx="4661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Term Project </a:t>
            </a:r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 선정</a:t>
            </a:r>
            <a:endParaRPr lang="en-US" altLang="ko-KR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주제 및 목표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7199" y="2169462"/>
            <a:ext cx="7546857" cy="1077731"/>
          </a:xfrm>
          <a:prstGeom prst="rect">
            <a:avLst/>
          </a:prstGeom>
          <a:solidFill>
            <a:srgbClr val="FDB8A5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  <a:endParaRPr lang="en-US" altLang="ko-KR" b="1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데이터를 활용한 현 위치 기반 </a:t>
            </a:r>
            <a:r>
              <a:rPr lang="ko-KR" altLang="en-US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방문 장소 도출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F09C63-F543-4C48-9E7E-BB30F6061FDE}"/>
              </a:ext>
            </a:extLst>
          </p:cNvPr>
          <p:cNvSpPr/>
          <p:nvPr/>
        </p:nvSpPr>
        <p:spPr>
          <a:xfrm>
            <a:off x="798572" y="3610808"/>
            <a:ext cx="7546856" cy="10777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en-US" altLang="ko-KR" b="1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위치를 중심으로 코로나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확진자가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다녀간 장소를 시각적으로 도출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데이터의 출처 및 데이터 설명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9883" y="819186"/>
            <a:ext cx="801697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출처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지역 시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군</a:t>
            </a:r>
            <a:r>
              <a:rPr lang="en-US" altLang="ko-KR" sz="15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50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구청</a:t>
            </a:r>
            <a:r>
              <a:rPr lang="ko-KR" altLang="en-US" sz="150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홈페이지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아산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500" dirty="0">
                <a:hlinkClick r:id="rId2"/>
              </a:rPr>
              <a:t>https://www.asan.go.kr/main/corona/index_2.php</a:t>
            </a:r>
            <a:endParaRPr lang="en-US" altLang="ko-KR" sz="15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천안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500" dirty="0">
                <a:hlinkClick r:id="rId3"/>
              </a:rPr>
              <a:t>http://www.cheonan.go.kr/covid19/sub02_01.do</a:t>
            </a:r>
            <a:endParaRPr lang="en-US" altLang="ko-KR" sz="15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수원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500" dirty="0">
                <a:hlinkClick r:id="rId4"/>
              </a:rPr>
              <a:t>https://www.suwon.go.kr/web/board/BD_board.list.do?bbsCd=1312&amp;</a:t>
            </a:r>
            <a:endParaRPr lang="en-US" altLang="ko-KR" sz="15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인천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500" dirty="0">
                <a:hlinkClick r:id="rId5"/>
              </a:rPr>
              <a:t>https://www.incheon.go.kr/health/HE020409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AD7395-342E-4C2E-915A-FC78E7242B00}"/>
              </a:ext>
            </a:extLst>
          </p:cNvPr>
          <p:cNvSpPr/>
          <p:nvPr/>
        </p:nvSpPr>
        <p:spPr>
          <a:xfrm>
            <a:off x="4171950" y="2706114"/>
            <a:ext cx="4572000" cy="3728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설명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지역의 데이터는 좌측 사진과 같이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지역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ID/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성별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나이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날짜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 장소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별로 구분 되어져 있음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데이터 들은 엑셀에 적재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기존에는 복사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붙여넣기 사용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현재는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크롤링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 된 데이터는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과정을 거침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항목 별로 분류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 경로는 검색이 되게끔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0A8865F-BE8F-4A23-9BBA-C474C350D18B}"/>
              </a:ext>
            </a:extLst>
          </p:cNvPr>
          <p:cNvGrpSpPr/>
          <p:nvPr/>
        </p:nvGrpSpPr>
        <p:grpSpPr>
          <a:xfrm>
            <a:off x="851963" y="2836818"/>
            <a:ext cx="3182626" cy="3519533"/>
            <a:chOff x="169883" y="2889559"/>
            <a:chExt cx="3124719" cy="346679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9926E30-D07D-4E83-A19D-D0675D8734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87939"/>
            <a:stretch/>
          </p:blipFill>
          <p:spPr>
            <a:xfrm>
              <a:off x="169883" y="2889559"/>
              <a:ext cx="3124719" cy="33394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6B9C84-752F-4379-A8BD-6F7F8EAF2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9883" y="3205736"/>
              <a:ext cx="3124719" cy="3150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77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각 항목 설명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CD66B-0CB0-456F-9241-002526F0D23E}"/>
              </a:ext>
            </a:extLst>
          </p:cNvPr>
          <p:cNvSpPr txBox="1"/>
          <p:nvPr/>
        </p:nvSpPr>
        <p:spPr>
          <a:xfrm>
            <a:off x="727612" y="3901497"/>
            <a:ext cx="73362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 :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지역 </a:t>
            </a:r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고유 번호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보통 감염 된 순서로 지정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나이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연령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성별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성별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날짜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방문 장소에 따른 날짜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방문 장소에 따른 요일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방문 장소에 따른 시간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방문 장소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방문 장소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(=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이동경로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=&gt;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후에 위도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경도 값 으로 추출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FCD138-8C9A-48BA-8595-56E063991D10}"/>
              </a:ext>
            </a:extLst>
          </p:cNvPr>
          <p:cNvGrpSpPr/>
          <p:nvPr/>
        </p:nvGrpSpPr>
        <p:grpSpPr>
          <a:xfrm>
            <a:off x="785613" y="862125"/>
            <a:ext cx="7336221" cy="2940683"/>
            <a:chOff x="520918" y="913845"/>
            <a:chExt cx="8102164" cy="331488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A3D90D6-C65C-4BF9-8430-359AF698C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831" y="1249468"/>
              <a:ext cx="8096250" cy="6858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EAEF811-227D-4F9F-A127-5005835B0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602"/>
            <a:stretch/>
          </p:blipFill>
          <p:spPr>
            <a:xfrm>
              <a:off x="526832" y="2052190"/>
              <a:ext cx="8096250" cy="6667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8586870-3A7F-497D-BCE4-5835283B8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830" y="2825608"/>
              <a:ext cx="8096249" cy="6191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329C9D3-2142-463D-8094-616898357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609"/>
            <a:stretch/>
          </p:blipFill>
          <p:spPr>
            <a:xfrm>
              <a:off x="520918" y="3561979"/>
              <a:ext cx="8096249" cy="66675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870B0E6-C6FD-486A-A096-477E06733CBA}"/>
                </a:ext>
              </a:extLst>
            </p:cNvPr>
            <p:cNvSpPr/>
            <p:nvPr/>
          </p:nvSpPr>
          <p:spPr>
            <a:xfrm>
              <a:off x="782170" y="913845"/>
              <a:ext cx="388403" cy="2775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ID</a:t>
              </a:r>
              <a:endParaRPr lang="ko-KR" altLang="en-US" sz="10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8D752E-1FC1-4B66-A8F3-96029E1FC63C}"/>
                </a:ext>
              </a:extLst>
            </p:cNvPr>
            <p:cNvSpPr/>
            <p:nvPr/>
          </p:nvSpPr>
          <p:spPr>
            <a:xfrm>
              <a:off x="1248652" y="922957"/>
              <a:ext cx="492443" cy="2775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나이</a:t>
              </a:r>
              <a:endParaRPr lang="ko-KR" altLang="en-US" sz="10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40AACF-A61C-408D-8912-8F6639714557}"/>
                </a:ext>
              </a:extLst>
            </p:cNvPr>
            <p:cNvSpPr/>
            <p:nvPr/>
          </p:nvSpPr>
          <p:spPr>
            <a:xfrm>
              <a:off x="1824830" y="929328"/>
              <a:ext cx="492443" cy="2775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성별</a:t>
              </a:r>
              <a:endParaRPr lang="ko-KR" altLang="en-US" sz="10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0AA2D97-CF16-4D05-BCBC-7056E14CBF1B}"/>
                </a:ext>
              </a:extLst>
            </p:cNvPr>
            <p:cNvSpPr/>
            <p:nvPr/>
          </p:nvSpPr>
          <p:spPr>
            <a:xfrm>
              <a:off x="2476056" y="921550"/>
              <a:ext cx="492443" cy="2775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날짜</a:t>
              </a:r>
              <a:endParaRPr lang="ko-KR" altLang="en-US" sz="10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14E5A20-7BAF-431C-BB62-D634D41B1FAF}"/>
                </a:ext>
              </a:extLst>
            </p:cNvPr>
            <p:cNvSpPr/>
            <p:nvPr/>
          </p:nvSpPr>
          <p:spPr>
            <a:xfrm>
              <a:off x="3259367" y="921550"/>
              <a:ext cx="492443" cy="2775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요일</a:t>
              </a:r>
              <a:endParaRPr lang="ko-KR" altLang="en-US" sz="10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2C0A9D-DB0D-40FF-B16D-2024896ADF88}"/>
                </a:ext>
              </a:extLst>
            </p:cNvPr>
            <p:cNvSpPr/>
            <p:nvPr/>
          </p:nvSpPr>
          <p:spPr>
            <a:xfrm>
              <a:off x="5875621" y="917566"/>
              <a:ext cx="1608133" cy="2775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방문 장소</a:t>
              </a:r>
              <a:r>
                <a:rPr lang="en-US" altLang="ko-KR" sz="1000" b="1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이동경로</a:t>
              </a:r>
              <a:r>
                <a:rPr lang="en-US" altLang="ko-KR" sz="1000" b="1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r>
                <a:rPr lang="ko-KR" altLang="en-US" sz="1000" b="1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endParaRPr lang="ko-KR" altLang="en-US" sz="10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948C077-BDEF-43DE-BF93-EBFFB1C602EE}"/>
                </a:ext>
              </a:extLst>
            </p:cNvPr>
            <p:cNvSpPr/>
            <p:nvPr/>
          </p:nvSpPr>
          <p:spPr>
            <a:xfrm>
              <a:off x="4015500" y="930954"/>
              <a:ext cx="492443" cy="2775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시간</a:t>
              </a:r>
              <a:endParaRPr lang="ko-KR" altLang="en-US" sz="10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08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42181F-D1F1-49B1-A34B-BE4539116DC2}"/>
              </a:ext>
            </a:extLst>
          </p:cNvPr>
          <p:cNvSpPr txBox="1"/>
          <p:nvPr/>
        </p:nvSpPr>
        <p:spPr>
          <a:xfrm>
            <a:off x="4215423" y="2816955"/>
            <a:ext cx="4928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Term Project </a:t>
            </a:r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생성</a:t>
            </a:r>
            <a:endParaRPr lang="en-US" altLang="ko-KR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66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944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 csv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적재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DAD8D0-2364-4A85-9632-12595A75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16" y="1695646"/>
            <a:ext cx="7134225" cy="278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72BA5A-B6D1-41BC-A971-255A39B242E6}"/>
              </a:ext>
            </a:extLst>
          </p:cNvPr>
          <p:cNvSpPr txBox="1"/>
          <p:nvPr/>
        </p:nvSpPr>
        <p:spPr>
          <a:xfrm>
            <a:off x="1003516" y="4725131"/>
            <a:ext cx="7134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리눅스에 있는 각 지역별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csv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hdfs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sparkdata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sfpd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디렉토리로 복사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56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5033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SFPD DATASET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 및 실행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(Spark)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15A50A2-75FE-4D3E-B10C-F9E4C4529B1F}"/>
              </a:ext>
            </a:extLst>
          </p:cNvPr>
          <p:cNvGrpSpPr/>
          <p:nvPr/>
        </p:nvGrpSpPr>
        <p:grpSpPr>
          <a:xfrm>
            <a:off x="398345" y="1494817"/>
            <a:ext cx="8254701" cy="4317146"/>
            <a:chOff x="146731" y="1507090"/>
            <a:chExt cx="8254701" cy="43171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2796654-2011-45F3-884B-6474C974A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883" y="1507090"/>
              <a:ext cx="4751974" cy="4303565"/>
            </a:xfrm>
            <a:prstGeom prst="rect">
              <a:avLst/>
            </a:prstGeom>
          </p:spPr>
        </p:pic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745CEE18-1858-4013-A38B-E6996ED2A4D9}"/>
                </a:ext>
              </a:extLst>
            </p:cNvPr>
            <p:cNvSpPr/>
            <p:nvPr/>
          </p:nvSpPr>
          <p:spPr>
            <a:xfrm>
              <a:off x="146732" y="1507091"/>
              <a:ext cx="2093242" cy="175020"/>
            </a:xfrm>
            <a:prstGeom prst="frame">
              <a:avLst/>
            </a:prstGeom>
            <a:solidFill>
              <a:srgbClr val="FDB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설명선: 선 14">
              <a:extLst>
                <a:ext uri="{FF2B5EF4-FFF2-40B4-BE49-F238E27FC236}">
                  <a16:creationId xmlns:a16="http://schemas.microsoft.com/office/drawing/2014/main" id="{497D9B12-4815-47BD-8217-3D33263236BF}"/>
                </a:ext>
              </a:extLst>
            </p:cNvPr>
            <p:cNvSpPr/>
            <p:nvPr/>
          </p:nvSpPr>
          <p:spPr>
            <a:xfrm>
              <a:off x="5120599" y="1519364"/>
              <a:ext cx="3280833" cy="605745"/>
            </a:xfrm>
            <a:prstGeom prst="borderCallout1">
              <a:avLst>
                <a:gd name="adj1" fmla="val 49464"/>
                <a:gd name="adj2" fmla="val 9376"/>
                <a:gd name="adj3" fmla="val 45664"/>
                <a:gd name="adj4" fmla="val 13080"/>
              </a:avLst>
            </a:prstGeom>
            <a:solidFill>
              <a:srgbClr val="FDB8A5"/>
            </a:solidFill>
            <a:ln w="38100">
              <a:solidFill>
                <a:srgbClr val="FDB8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import</a:t>
              </a:r>
            </a:p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spark.implicits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와 서브클래스들을 </a:t>
              </a: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import</a:t>
              </a: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628D615C-4398-40DB-8E17-B31D8BC83EA0}"/>
                </a:ext>
              </a:extLst>
            </p:cNvPr>
            <p:cNvSpPr/>
            <p:nvPr/>
          </p:nvSpPr>
          <p:spPr>
            <a:xfrm>
              <a:off x="146731" y="1902737"/>
              <a:ext cx="2093243" cy="1006159"/>
            </a:xfrm>
            <a:prstGeom prst="frame">
              <a:avLst>
                <a:gd name="adj1" fmla="val 214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설명선: 선 16">
              <a:extLst>
                <a:ext uri="{FF2B5EF4-FFF2-40B4-BE49-F238E27FC236}">
                  <a16:creationId xmlns:a16="http://schemas.microsoft.com/office/drawing/2014/main" id="{3FCA6BDE-433E-4E65-A314-ECC6383AD51F}"/>
                </a:ext>
              </a:extLst>
            </p:cNvPr>
            <p:cNvSpPr/>
            <p:nvPr/>
          </p:nvSpPr>
          <p:spPr>
            <a:xfrm>
              <a:off x="5116640" y="2329261"/>
              <a:ext cx="3280834" cy="596108"/>
            </a:xfrm>
            <a:prstGeom prst="borderCallout1">
              <a:avLst>
                <a:gd name="adj1" fmla="val 42376"/>
                <a:gd name="adj2" fmla="val 6321"/>
                <a:gd name="adj3" fmla="val 40940"/>
                <a:gd name="adj4" fmla="val 5859"/>
              </a:avLst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Case class </a:t>
              </a:r>
              <a:r>
                <a:rPr lang="ko-KR" altLang="en-US" sz="14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정의</a:t>
              </a:r>
              <a:endPara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case class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 스키마 정의</a:t>
              </a:r>
              <a:endPara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이름은 </a:t>
              </a: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‘Corona’</a:t>
              </a:r>
              <a:endPara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id="{7325AED2-3347-4386-97C8-877D3F33880D}"/>
                </a:ext>
              </a:extLst>
            </p:cNvPr>
            <p:cNvSpPr/>
            <p:nvPr/>
          </p:nvSpPr>
          <p:spPr>
            <a:xfrm>
              <a:off x="146731" y="3129522"/>
              <a:ext cx="4775126" cy="368518"/>
            </a:xfrm>
            <a:prstGeom prst="frame">
              <a:avLst>
                <a:gd name="adj1" fmla="val 397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설명선: 선 19">
              <a:extLst>
                <a:ext uri="{FF2B5EF4-FFF2-40B4-BE49-F238E27FC236}">
                  <a16:creationId xmlns:a16="http://schemas.microsoft.com/office/drawing/2014/main" id="{E4CA53DF-8D82-425B-A7BB-6D4AA613BE4B}"/>
                </a:ext>
              </a:extLst>
            </p:cNvPr>
            <p:cNvSpPr/>
            <p:nvPr/>
          </p:nvSpPr>
          <p:spPr>
            <a:xfrm>
              <a:off x="5116641" y="3129522"/>
              <a:ext cx="3280833" cy="1165977"/>
            </a:xfrm>
            <a:prstGeom prst="borderCallout1">
              <a:avLst>
                <a:gd name="adj1" fmla="val 45365"/>
                <a:gd name="adj2" fmla="val 7432"/>
                <a:gd name="adj3" fmla="val 57704"/>
                <a:gd name="adj4" fmla="val 23909"/>
              </a:avLst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적재 후</a:t>
              </a:r>
              <a:r>
                <a:rPr lang="en-US" altLang="ko-KR" sz="14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세트 생성</a:t>
              </a:r>
              <a:endPara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spark.read.csv 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메서드로 데이터 적재</a:t>
              </a:r>
              <a:endPara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*.</a:t>
              </a:r>
              <a:r>
                <a:rPr lang="en-US" altLang="ko-KR" sz="1100" dirty="0" err="1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scv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형식의 파일을 모두 적재 하도록 함</a:t>
              </a:r>
              <a:endPara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스키마는 </a:t>
              </a: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ID, 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나이</a:t>
              </a: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성별</a:t>
              </a: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날짜</a:t>
              </a: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요일</a:t>
              </a: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시간</a:t>
              </a: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지역 </a:t>
              </a:r>
            </a:p>
          </p:txBody>
        </p:sp>
        <p:sp>
          <p:nvSpPr>
            <p:cNvPr id="21" name="액자 20">
              <a:extLst>
                <a:ext uri="{FF2B5EF4-FFF2-40B4-BE49-F238E27FC236}">
                  <a16:creationId xmlns:a16="http://schemas.microsoft.com/office/drawing/2014/main" id="{AA85428C-D81A-4CDD-816F-6C88AEC14F75}"/>
                </a:ext>
              </a:extLst>
            </p:cNvPr>
            <p:cNvSpPr/>
            <p:nvPr/>
          </p:nvSpPr>
          <p:spPr>
            <a:xfrm>
              <a:off x="146731" y="4318685"/>
              <a:ext cx="1957106" cy="196798"/>
            </a:xfrm>
            <a:prstGeom prst="fram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설명선: 선 21">
              <a:extLst>
                <a:ext uri="{FF2B5EF4-FFF2-40B4-BE49-F238E27FC236}">
                  <a16:creationId xmlns:a16="http://schemas.microsoft.com/office/drawing/2014/main" id="{516D0929-7362-4875-84B4-02BE32A3F685}"/>
                </a:ext>
              </a:extLst>
            </p:cNvPr>
            <p:cNvSpPr/>
            <p:nvPr/>
          </p:nvSpPr>
          <p:spPr>
            <a:xfrm>
              <a:off x="5116641" y="4432896"/>
              <a:ext cx="3280833" cy="430022"/>
            </a:xfrm>
            <a:prstGeom prst="borderCallout1">
              <a:avLst>
                <a:gd name="adj1" fmla="val 41352"/>
                <a:gd name="adj2" fmla="val 9931"/>
                <a:gd name="adj3" fmla="val 63055"/>
                <a:gd name="adj4" fmla="val 38904"/>
              </a:avLst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스키마 프린트</a:t>
              </a:r>
              <a:endPara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스키마를 트리형식으로 콘솔창에 띄움</a:t>
              </a:r>
            </a:p>
          </p:txBody>
        </p:sp>
        <p:sp>
          <p:nvSpPr>
            <p:cNvPr id="23" name="설명선: 선 22">
              <a:extLst>
                <a:ext uri="{FF2B5EF4-FFF2-40B4-BE49-F238E27FC236}">
                  <a16:creationId xmlns:a16="http://schemas.microsoft.com/office/drawing/2014/main" id="{11A452DE-7811-406F-8D0A-31EFCC2CCE0B}"/>
                </a:ext>
              </a:extLst>
            </p:cNvPr>
            <p:cNvSpPr/>
            <p:nvPr/>
          </p:nvSpPr>
          <p:spPr>
            <a:xfrm>
              <a:off x="5116642" y="5230257"/>
              <a:ext cx="3280833" cy="555850"/>
            </a:xfrm>
            <a:prstGeom prst="borderCallout1">
              <a:avLst>
                <a:gd name="adj1" fmla="val 46702"/>
                <a:gd name="adj2" fmla="val 21871"/>
                <a:gd name="adj3" fmla="val 57704"/>
                <a:gd name="adj4" fmla="val 15301"/>
              </a:avLst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세트를 뷰로 등록</a:t>
              </a:r>
              <a:endParaRPr lang="en-US" altLang="ko-KR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view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사용하여 </a:t>
              </a: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SQL 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질의</a:t>
              </a:r>
              <a:endParaRPr lang="en-US" altLang="ko-KR" sz="11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쿼리문을 사용해 원하는 </a:t>
              </a: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 </a:t>
              </a:r>
              <a:r>
                <a:rPr lang="ko-KR" altLang="en-US" sz="11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추출 가능</a:t>
              </a:r>
              <a:endParaRPr lang="ko-KR" altLang="en-US" sz="14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5CA68DD0-CA9F-4044-B755-8F0C0F9D367A}"/>
                </a:ext>
              </a:extLst>
            </p:cNvPr>
            <p:cNvSpPr/>
            <p:nvPr/>
          </p:nvSpPr>
          <p:spPr>
            <a:xfrm>
              <a:off x="169883" y="5644099"/>
              <a:ext cx="2639120" cy="180137"/>
            </a:xfrm>
            <a:prstGeom prst="fram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02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2507</TotalTime>
  <Words>630</Words>
  <Application>Microsoft Office PowerPoint</Application>
  <PresentationFormat>화면 슬라이드 쇼(4:3)</PresentationFormat>
  <Paragraphs>116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HY헤드라인M</vt:lpstr>
      <vt:lpstr>나눔바른고딕</vt:lpstr>
      <vt:lpstr>Ebrima</vt:lpstr>
      <vt:lpstr>맑은 고딕</vt:lpstr>
      <vt:lpstr>나눔바른고딕 UltraLight</vt:lpstr>
      <vt:lpstr>Wingdings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249</cp:revision>
  <dcterms:created xsi:type="dcterms:W3CDTF">2015-01-21T11:35:38Z</dcterms:created>
  <dcterms:modified xsi:type="dcterms:W3CDTF">2020-05-31T08:53:44Z</dcterms:modified>
</cp:coreProperties>
</file>