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71" r:id="rId2"/>
    <p:sldId id="291" r:id="rId3"/>
    <p:sldId id="286" r:id="rId4"/>
    <p:sldId id="316" r:id="rId5"/>
    <p:sldId id="317" r:id="rId6"/>
    <p:sldId id="343" r:id="rId7"/>
    <p:sldId id="319" r:id="rId8"/>
    <p:sldId id="321" r:id="rId9"/>
    <p:sldId id="320" r:id="rId10"/>
    <p:sldId id="323" r:id="rId11"/>
    <p:sldId id="322" r:id="rId12"/>
    <p:sldId id="324" r:id="rId13"/>
    <p:sldId id="325" r:id="rId14"/>
    <p:sldId id="329" r:id="rId15"/>
    <p:sldId id="344" r:id="rId16"/>
    <p:sldId id="345" r:id="rId17"/>
    <p:sldId id="330" r:id="rId18"/>
    <p:sldId id="326" r:id="rId19"/>
    <p:sldId id="346" r:id="rId20"/>
    <p:sldId id="348" r:id="rId21"/>
    <p:sldId id="342" r:id="rId22"/>
    <p:sldId id="336" r:id="rId23"/>
    <p:sldId id="337" r:id="rId24"/>
    <p:sldId id="349" r:id="rId25"/>
    <p:sldId id="350" r:id="rId26"/>
    <p:sldId id="351" r:id="rId27"/>
    <p:sldId id="315" r:id="rId28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31"/>
    </p:embeddedFont>
    <p:embeddedFont>
      <p:font typeface="Ebrima" panose="02000000000000000000" pitchFamily="2" charset="0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나눔바른고딕" panose="020B0600000101010101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1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4ED"/>
    <a:srgbClr val="F4F8FA"/>
    <a:srgbClr val="E6E6E6"/>
    <a:srgbClr val="9AC1D6"/>
    <a:srgbClr val="DBEBF9"/>
    <a:srgbClr val="3699CA"/>
    <a:srgbClr val="B2D0E0"/>
    <a:srgbClr val="A8CBDC"/>
    <a:srgbClr val="FFF8D9"/>
    <a:srgbClr val="FFE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78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4" y="504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CF032-5792-4CB9-924B-5EF66F064C81}"/>
              </a:ext>
            </a:extLst>
          </p:cNvPr>
          <p:cNvSpPr txBox="1"/>
          <p:nvPr/>
        </p:nvSpPr>
        <p:spPr>
          <a:xfrm>
            <a:off x="3680458" y="3214904"/>
            <a:ext cx="2406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Term Project-2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7780" y="2671293"/>
            <a:ext cx="36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8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6607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장소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 5 - Scala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3C58EEC-D616-4BEC-88A9-2F809E842B95}"/>
              </a:ext>
            </a:extLst>
          </p:cNvPr>
          <p:cNvCxnSpPr/>
          <p:nvPr/>
        </p:nvCxnSpPr>
        <p:spPr>
          <a:xfrm>
            <a:off x="4559629" y="3582681"/>
            <a:ext cx="44958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1396F6-370A-4C52-BA60-2D6D1EBFF0CD}"/>
              </a:ext>
            </a:extLst>
          </p:cNvPr>
          <p:cNvCxnSpPr/>
          <p:nvPr/>
        </p:nvCxnSpPr>
        <p:spPr>
          <a:xfrm>
            <a:off x="4572000" y="2598420"/>
            <a:ext cx="4495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4EB66DD-DC64-4D40-8670-BD51CE2B9F18}"/>
              </a:ext>
            </a:extLst>
          </p:cNvPr>
          <p:cNvCxnSpPr/>
          <p:nvPr/>
        </p:nvCxnSpPr>
        <p:spPr>
          <a:xfrm>
            <a:off x="4559629" y="4612085"/>
            <a:ext cx="449580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5A70B2-6FDD-46F6-94A2-F946BCE0D30D}"/>
              </a:ext>
            </a:extLst>
          </p:cNvPr>
          <p:cNvSpPr txBox="1"/>
          <p:nvPr/>
        </p:nvSpPr>
        <p:spPr>
          <a:xfrm>
            <a:off x="5317619" y="2429143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7A8A7-448C-4C0F-A117-FBA082E5F98E}"/>
              </a:ext>
            </a:extLst>
          </p:cNvPr>
          <p:cNvSpPr txBox="1"/>
          <p:nvPr/>
        </p:nvSpPr>
        <p:spPr>
          <a:xfrm>
            <a:off x="5317617" y="3218480"/>
            <a:ext cx="3510019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주소 별로 코로나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확진자가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다녀간 장소 수 카운트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60F6B-27B0-48EF-8580-BB8025894ADB}"/>
              </a:ext>
            </a:extLst>
          </p:cNvPr>
          <p:cNvSpPr txBox="1"/>
          <p:nvPr/>
        </p:nvSpPr>
        <p:spPr>
          <a:xfrm>
            <a:off x="5317617" y="4442808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카운트 된 수를 내림차순으로 정렬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E4A5AD-BAC2-468E-886D-C8CF9F8E9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82"/>
          <a:stretch/>
        </p:blipFill>
        <p:spPr>
          <a:xfrm>
            <a:off x="482091" y="1733550"/>
            <a:ext cx="4078905" cy="3390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435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4EAEB0-933B-4EFA-9E99-D64CAB1F014A}"/>
              </a:ext>
            </a:extLst>
          </p:cNvPr>
          <p:cNvCxnSpPr/>
          <p:nvPr/>
        </p:nvCxnSpPr>
        <p:spPr>
          <a:xfrm>
            <a:off x="4857793" y="1859280"/>
            <a:ext cx="4495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59FF48D-FA46-4B8D-B33F-5F6B8BFDC1FC}"/>
              </a:ext>
            </a:extLst>
          </p:cNvPr>
          <p:cNvCxnSpPr/>
          <p:nvPr/>
        </p:nvCxnSpPr>
        <p:spPr>
          <a:xfrm>
            <a:off x="4857793" y="5250180"/>
            <a:ext cx="449580" cy="0"/>
          </a:xfrm>
          <a:prstGeom prst="straightConnector1">
            <a:avLst/>
          </a:prstGeom>
          <a:ln w="28575">
            <a:solidFill>
              <a:srgbClr val="A79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B7129F-FF0A-4035-9434-87B689E20679}"/>
              </a:ext>
            </a:extLst>
          </p:cNvPr>
          <p:cNvSpPr txBox="1"/>
          <p:nvPr/>
        </p:nvSpPr>
        <p:spPr>
          <a:xfrm>
            <a:off x="5307373" y="1702127"/>
            <a:ext cx="3510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정렬된 주소 중 첫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값을 표시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1334CC-4F7D-4482-AF5F-2E3313338F47}"/>
              </a:ext>
            </a:extLst>
          </p:cNvPr>
          <p:cNvCxnSpPr/>
          <p:nvPr/>
        </p:nvCxnSpPr>
        <p:spPr>
          <a:xfrm>
            <a:off x="4859655" y="3787140"/>
            <a:ext cx="44958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F64DF1-3FE8-484A-8B21-86DC741479A7}"/>
              </a:ext>
            </a:extLst>
          </p:cNvPr>
          <p:cNvSpPr txBox="1"/>
          <p:nvPr/>
        </p:nvSpPr>
        <p:spPr>
          <a:xfrm>
            <a:off x="5307373" y="3617862"/>
            <a:ext cx="4027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주소에서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데이터를 가져와 나열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1B3F6-27D3-4847-A997-D9373F64EA56}"/>
              </a:ext>
            </a:extLst>
          </p:cNvPr>
          <p:cNvSpPr txBox="1"/>
          <p:nvPr/>
        </p:nvSpPr>
        <p:spPr>
          <a:xfrm>
            <a:off x="5307373" y="4863407"/>
            <a:ext cx="3510019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지금까지 사용했던 명령어를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문장으로 결합하여 실행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149B2-82EF-423F-A539-B933EAC0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88" y="902073"/>
            <a:ext cx="3742905" cy="32528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1FCC4E-32B8-4278-99C4-E3CE239B3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88" y="4292602"/>
            <a:ext cx="3742905" cy="20637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0BCE9F-4E1C-48B0-8746-0058D35C634D}"/>
              </a:ext>
            </a:extLst>
          </p:cNvPr>
          <p:cNvSpPr txBox="1"/>
          <p:nvPr/>
        </p:nvSpPr>
        <p:spPr>
          <a:xfrm>
            <a:off x="169883" y="347891"/>
            <a:ext cx="6607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장소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 5 - Scala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49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DC05E7-6CE3-40FE-AFEA-54C3BD00266B}"/>
              </a:ext>
            </a:extLst>
          </p:cNvPr>
          <p:cNvGrpSpPr/>
          <p:nvPr/>
        </p:nvGrpSpPr>
        <p:grpSpPr>
          <a:xfrm>
            <a:off x="575277" y="2427902"/>
            <a:ext cx="8403605" cy="730969"/>
            <a:chOff x="533400" y="2350993"/>
            <a:chExt cx="8403605" cy="730969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67B14D6-42B1-40E0-969A-D98C885155F8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752382"/>
              <a:ext cx="170074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FAEE661-67DB-44CD-9684-23909916E48C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62201"/>
              <a:ext cx="0" cy="40542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4C6DA7-B9CD-40AA-B17B-C1C21D02065E}"/>
                </a:ext>
              </a:extLst>
            </p:cNvPr>
            <p:cNvSpPr txBox="1"/>
            <p:nvPr/>
          </p:nvSpPr>
          <p:spPr>
            <a:xfrm>
              <a:off x="665689" y="2350993"/>
              <a:ext cx="8271316" cy="73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5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CoronaDS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Location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에서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Location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count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계산한 뒤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en-US" altLang="ko-KR" sz="15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Corona_count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라는 별칭 지정</a:t>
              </a:r>
              <a:endPara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Corona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view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Location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을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그룹으로 묶어준 후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en-US" altLang="ko-KR" sz="15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Corona_count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내림차순으로 정렬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8191C9-D9A7-4ED3-8721-DB833E75DC53}"/>
              </a:ext>
            </a:extLst>
          </p:cNvPr>
          <p:cNvGrpSpPr/>
          <p:nvPr/>
        </p:nvGrpSpPr>
        <p:grpSpPr>
          <a:xfrm>
            <a:off x="499707" y="1152098"/>
            <a:ext cx="7747711" cy="4838519"/>
            <a:chOff x="457830" y="1248933"/>
            <a:chExt cx="7747711" cy="483851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D9E431B-C911-4AD4-BB7A-E8865AEC7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327" b="93946"/>
            <a:stretch/>
          </p:blipFill>
          <p:spPr>
            <a:xfrm>
              <a:off x="457830" y="1287383"/>
              <a:ext cx="2934124" cy="25742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0EE04F-5452-4678-8B84-14F817C263E7}"/>
                </a:ext>
              </a:extLst>
            </p:cNvPr>
            <p:cNvSpPr txBox="1"/>
            <p:nvPr/>
          </p:nvSpPr>
          <p:spPr>
            <a:xfrm>
              <a:off x="3849548" y="1248933"/>
              <a:ext cx="43559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SQL 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문을 사용 하기 위해 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Dataset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view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 등록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BEFCEB2-2AB8-4BCE-82A6-D476E39641E4}"/>
                </a:ext>
              </a:extLst>
            </p:cNvPr>
            <p:cNvCxnSpPr/>
            <p:nvPr/>
          </p:nvCxnSpPr>
          <p:spPr>
            <a:xfrm>
              <a:off x="3391954" y="1416093"/>
              <a:ext cx="4495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C16A68-2896-455B-8F07-DC1762363D80}"/>
                </a:ext>
              </a:extLst>
            </p:cNvPr>
            <p:cNvSpPr txBox="1"/>
            <p:nvPr/>
          </p:nvSpPr>
          <p:spPr>
            <a:xfrm>
              <a:off x="2292473" y="5764287"/>
              <a:ext cx="44725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코로나 </a:t>
              </a:r>
              <a:r>
                <a:rPr lang="ko-KR" altLang="en-US" sz="15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확진자가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제일 많이 다녀간 장소 추출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9DF569E-19EC-47FE-BB12-DAB60EB7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07" y="1966156"/>
            <a:ext cx="8271316" cy="4767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B2B0A4-A737-4570-A02E-1B0ED75F9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87" y="3585881"/>
            <a:ext cx="3552825" cy="1933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D9B255-C71F-4FC4-8F9F-B13A73F868A3}"/>
              </a:ext>
            </a:extLst>
          </p:cNvPr>
          <p:cNvSpPr txBox="1"/>
          <p:nvPr/>
        </p:nvSpPr>
        <p:spPr>
          <a:xfrm>
            <a:off x="169883" y="347891"/>
            <a:ext cx="6607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장소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 5 - Scala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6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D33BE-F494-473C-BB51-60573074F915}"/>
              </a:ext>
            </a:extLst>
          </p:cNvPr>
          <p:cNvSpPr txBox="1"/>
          <p:nvPr/>
        </p:nvSpPr>
        <p:spPr>
          <a:xfrm>
            <a:off x="169883" y="347891"/>
            <a:ext cx="659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장소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 5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Zepplin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chart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198D9A-7159-4D7A-AA93-0340626DC62A}"/>
              </a:ext>
            </a:extLst>
          </p:cNvPr>
          <p:cNvGrpSpPr/>
          <p:nvPr/>
        </p:nvGrpSpPr>
        <p:grpSpPr>
          <a:xfrm>
            <a:off x="553250" y="1292906"/>
            <a:ext cx="7802747" cy="4272187"/>
            <a:chOff x="553250" y="1331688"/>
            <a:chExt cx="7802747" cy="427218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654634A-97B4-42FA-A72C-0F73B135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50" y="1331688"/>
              <a:ext cx="7799093" cy="19984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E9C7FDD-2715-4973-AAF8-E2F438316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250" y="3478584"/>
              <a:ext cx="7802747" cy="21252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3295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D33BE-F494-473C-BB51-60573074F915}"/>
              </a:ext>
            </a:extLst>
          </p:cNvPr>
          <p:cNvSpPr txBox="1"/>
          <p:nvPr/>
        </p:nvSpPr>
        <p:spPr>
          <a:xfrm>
            <a:off x="169883" y="347891"/>
            <a:ext cx="7252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장소 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 5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Zepplin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chart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B0202B-ABCD-4598-98B2-2BCE7BE97E1D}"/>
              </a:ext>
            </a:extLst>
          </p:cNvPr>
          <p:cNvGrpSpPr/>
          <p:nvPr/>
        </p:nvGrpSpPr>
        <p:grpSpPr>
          <a:xfrm>
            <a:off x="398679" y="1090612"/>
            <a:ext cx="8343900" cy="5054861"/>
            <a:chOff x="398679" y="1090612"/>
            <a:chExt cx="8343900" cy="50548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6ADDBC7-A03A-4FF4-B32A-5AB9BD5A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679" y="1090612"/>
              <a:ext cx="8343900" cy="277177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AEE7FED-B913-4832-94E8-9F833BDD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679" y="3946305"/>
              <a:ext cx="8343900" cy="2199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185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D33BE-F494-473C-BB51-60573074F915}"/>
              </a:ext>
            </a:extLst>
          </p:cNvPr>
          <p:cNvSpPr txBox="1"/>
          <p:nvPr/>
        </p:nvSpPr>
        <p:spPr>
          <a:xfrm>
            <a:off x="169883" y="347891"/>
            <a:ext cx="628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장소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 5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Zepplin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chart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8855A5-A39A-41F2-B85F-C18AAB92F180}"/>
              </a:ext>
            </a:extLst>
          </p:cNvPr>
          <p:cNvGrpSpPr/>
          <p:nvPr/>
        </p:nvGrpSpPr>
        <p:grpSpPr>
          <a:xfrm>
            <a:off x="242907" y="1089133"/>
            <a:ext cx="8658186" cy="4901763"/>
            <a:chOff x="242907" y="1089133"/>
            <a:chExt cx="8658186" cy="490176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F1DE7BC-83DC-48E9-B94A-84DD0261C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907" y="1089133"/>
              <a:ext cx="8658186" cy="22731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F47B14E-B96F-461D-A2DD-F46693A1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907" y="3589110"/>
              <a:ext cx="8658186" cy="240178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1383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5F09903-58F5-4FCF-BA04-36BE4A9F3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8" y="2012113"/>
            <a:ext cx="8345468" cy="13864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D33BE-F494-473C-BB51-60573074F915}"/>
              </a:ext>
            </a:extLst>
          </p:cNvPr>
          <p:cNvSpPr txBox="1"/>
          <p:nvPr/>
        </p:nvSpPr>
        <p:spPr>
          <a:xfrm>
            <a:off x="169883" y="347891"/>
            <a:ext cx="80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장소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Top 5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JSON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 및 실행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864EC9-4E66-4B91-8426-D5C3DF3A529A}"/>
              </a:ext>
            </a:extLst>
          </p:cNvPr>
          <p:cNvSpPr/>
          <p:nvPr/>
        </p:nvSpPr>
        <p:spPr>
          <a:xfrm>
            <a:off x="5153361" y="1456014"/>
            <a:ext cx="37076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Top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주소를 JSON 파일 형식으로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ED6186E-0F5A-401F-83D4-A0CF9907061A}"/>
              </a:ext>
            </a:extLst>
          </p:cNvPr>
          <p:cNvCxnSpPr/>
          <p:nvPr/>
        </p:nvCxnSpPr>
        <p:spPr>
          <a:xfrm>
            <a:off x="4829598" y="1636757"/>
            <a:ext cx="4495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F52AE-8296-4D6E-985F-2F99BA90C715}"/>
              </a:ext>
            </a:extLst>
          </p:cNvPr>
          <p:cNvSpPr/>
          <p:nvPr/>
        </p:nvSpPr>
        <p:spPr>
          <a:xfrm>
            <a:off x="7486650" y="2979717"/>
            <a:ext cx="1096160" cy="323165"/>
          </a:xfrm>
          <a:prstGeom prst="rect">
            <a:avLst/>
          </a:prstGeom>
          <a:solidFill>
            <a:srgbClr val="FDB8A5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 확인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824A88-F071-4136-8399-B416BCD7D087}"/>
              </a:ext>
            </a:extLst>
          </p:cNvPr>
          <p:cNvSpPr/>
          <p:nvPr/>
        </p:nvSpPr>
        <p:spPr>
          <a:xfrm>
            <a:off x="1466880" y="5327511"/>
            <a:ext cx="672543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Hadoop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Web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들어가서 확인해보니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Json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형식의 파일이 생성된 것을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84B2EF-ED86-4655-B34D-3F7C2819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47" y="1461188"/>
            <a:ext cx="4514851" cy="3524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7469F5-638F-4E4D-84BA-473F4ACD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47" y="3619908"/>
            <a:ext cx="8374466" cy="1628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20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5B054-5635-4858-8C20-E21D8E8CA661}"/>
              </a:ext>
            </a:extLst>
          </p:cNvPr>
          <p:cNvSpPr txBox="1"/>
          <p:nvPr/>
        </p:nvSpPr>
        <p:spPr>
          <a:xfrm>
            <a:off x="169883" y="347891"/>
            <a:ext cx="5693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장소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 5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JSON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읽기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9385C6-42BC-4F5F-BE8D-72E215A8C9B3}"/>
              </a:ext>
            </a:extLst>
          </p:cNvPr>
          <p:cNvGrpSpPr/>
          <p:nvPr/>
        </p:nvGrpSpPr>
        <p:grpSpPr>
          <a:xfrm>
            <a:off x="689341" y="2347776"/>
            <a:ext cx="7970246" cy="2571749"/>
            <a:chOff x="776426" y="2269399"/>
            <a:chExt cx="7970246" cy="2571749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9F4DDB2-3F9B-426C-B866-57FE67BC0B85}"/>
                </a:ext>
              </a:extLst>
            </p:cNvPr>
            <p:cNvCxnSpPr/>
            <p:nvPr/>
          </p:nvCxnSpPr>
          <p:spPr>
            <a:xfrm>
              <a:off x="5515792" y="2641872"/>
              <a:ext cx="4495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3DE28E9-8766-4BB4-A55B-00C9C2487932}"/>
                </a:ext>
              </a:extLst>
            </p:cNvPr>
            <p:cNvCxnSpPr/>
            <p:nvPr/>
          </p:nvCxnSpPr>
          <p:spPr>
            <a:xfrm>
              <a:off x="5515792" y="4234452"/>
              <a:ext cx="44958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D098C-D5E9-419F-B524-6EB0C8A63815}"/>
                </a:ext>
              </a:extLst>
            </p:cNvPr>
            <p:cNvSpPr txBox="1"/>
            <p:nvPr/>
          </p:nvSpPr>
          <p:spPr>
            <a:xfrm>
              <a:off x="6013335" y="2480289"/>
              <a:ext cx="27333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JSON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형식의 </a:t>
              </a:r>
              <a:r>
                <a:rPr lang="en-US" altLang="ko-KR" sz="15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Dataframe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읽기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03BCB7-1023-411E-8D7A-3EACC4F8507C}"/>
                </a:ext>
              </a:extLst>
            </p:cNvPr>
            <p:cNvSpPr txBox="1"/>
            <p:nvPr/>
          </p:nvSpPr>
          <p:spPr>
            <a:xfrm>
              <a:off x="6013335" y="4082092"/>
              <a:ext cx="11712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출력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5AC699A-AA69-474E-84F6-7FE3AE86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426" y="2269399"/>
              <a:ext cx="4739366" cy="257174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8749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5B054-5635-4858-8C20-E21D8E8CA661}"/>
              </a:ext>
            </a:extLst>
          </p:cNvPr>
          <p:cNvSpPr txBox="1"/>
          <p:nvPr/>
        </p:nvSpPr>
        <p:spPr>
          <a:xfrm>
            <a:off x="169883" y="347891"/>
            <a:ext cx="45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요일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 7 - SQL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27AB6-F5CF-4E65-9D72-992B8010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529" y="1650267"/>
            <a:ext cx="4648200" cy="242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9EBD18-384A-4D65-BBC6-6DB9355DE04B}"/>
              </a:ext>
            </a:extLst>
          </p:cNvPr>
          <p:cNvSpPr txBox="1"/>
          <p:nvPr/>
        </p:nvSpPr>
        <p:spPr>
          <a:xfrm>
            <a:off x="1915904" y="4422957"/>
            <a:ext cx="557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확진자가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어느 요일에 제일 많이 이동했는지 출력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&gt;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화요일 순으로 </a:t>
            </a: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이동량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 가능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03B99EA-1C8B-42BA-A520-BF1DBD1383B9}"/>
              </a:ext>
            </a:extLst>
          </p:cNvPr>
          <p:cNvSpPr/>
          <p:nvPr/>
        </p:nvSpPr>
        <p:spPr>
          <a:xfrm>
            <a:off x="4387749" y="4763589"/>
            <a:ext cx="365760" cy="3570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685915B-0AFA-4774-A6DE-B4DA20092123}"/>
              </a:ext>
            </a:extLst>
          </p:cNvPr>
          <p:cNvGrpSpPr/>
          <p:nvPr/>
        </p:nvGrpSpPr>
        <p:grpSpPr>
          <a:xfrm>
            <a:off x="810740" y="2388477"/>
            <a:ext cx="7560000" cy="646331"/>
            <a:chOff x="810740" y="874438"/>
            <a:chExt cx="7560000" cy="64633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810740" y="1484902"/>
              <a:ext cx="75600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810740" y="874438"/>
              <a:ext cx="2485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CONTENTS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10740" y="3370359"/>
            <a:ext cx="3326920" cy="369332"/>
            <a:chOff x="1369366" y="2489976"/>
            <a:chExt cx="4027856" cy="3693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916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Dataset</a:t>
              </a:r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연산 적용</a:t>
              </a: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6DC370-FD90-45A1-9724-CAFFED3285E5}"/>
              </a:ext>
            </a:extLst>
          </p:cNvPr>
          <p:cNvGrpSpPr/>
          <p:nvPr/>
        </p:nvGrpSpPr>
        <p:grpSpPr>
          <a:xfrm>
            <a:off x="810740" y="3903018"/>
            <a:ext cx="2618260" cy="369332"/>
            <a:chOff x="1369366" y="2489976"/>
            <a:chExt cx="3169891" cy="36933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A11C4CF-138D-4A25-875A-148221941680}"/>
                </a:ext>
              </a:extLst>
            </p:cNvPr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208DDA-338D-4753-8896-C8584A98C7CE}"/>
                  </a:ext>
                </a:extLst>
              </p:cNvPr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306CC65-0E60-43D3-B76E-B6B25DBAACA9}"/>
                  </a:ext>
                </a:extLst>
              </p:cNvPr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C42C9-0599-4E94-A536-BE4CA4FBB7AB}"/>
                </a:ext>
              </a:extLst>
            </p:cNvPr>
            <p:cNvSpPr txBox="1"/>
            <p:nvPr/>
          </p:nvSpPr>
          <p:spPr>
            <a:xfrm>
              <a:off x="2480884" y="2498507"/>
              <a:ext cx="2058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Top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EE08CB-4344-4F80-9227-7A87F52B4B55}"/>
              </a:ext>
            </a:extLst>
          </p:cNvPr>
          <p:cNvGrpSpPr/>
          <p:nvPr/>
        </p:nvGrpSpPr>
        <p:grpSpPr>
          <a:xfrm>
            <a:off x="810740" y="4493774"/>
            <a:ext cx="3627697" cy="369332"/>
            <a:chOff x="1369366" y="2489976"/>
            <a:chExt cx="4392002" cy="3693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408CE63-07EA-4CAA-AF51-8A1222D74159}"/>
                </a:ext>
              </a:extLst>
            </p:cNvPr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C207D2-0657-4C33-928C-AC197327D670}"/>
                  </a:ext>
                </a:extLst>
              </p:cNvPr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6043F444-535D-4269-BFB6-97067F9FBB61}"/>
                  </a:ext>
                </a:extLst>
              </p:cNvPr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9E1688-9D38-4118-9F3E-CE6FDC68B431}"/>
                </a:ext>
              </a:extLst>
            </p:cNvPr>
            <p:cNvSpPr txBox="1"/>
            <p:nvPr/>
          </p:nvSpPr>
          <p:spPr>
            <a:xfrm>
              <a:off x="2480884" y="2498507"/>
              <a:ext cx="3280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코로나</a:t>
              </a:r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19 </a:t>
              </a:r>
              <a:r>
                <a:rPr lang="ko-KR" altLang="en-US" sz="1600" b="1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분석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D2BAE-23B1-43F6-920E-6ED92CDD2425}"/>
              </a:ext>
            </a:extLst>
          </p:cNvPr>
          <p:cNvSpPr txBox="1"/>
          <p:nvPr/>
        </p:nvSpPr>
        <p:spPr>
          <a:xfrm>
            <a:off x="169883" y="345463"/>
            <a:ext cx="428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10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사건 해결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Zepplin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chart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322C84-E4B7-4782-98B6-5B4082C6B5E3}"/>
              </a:ext>
            </a:extLst>
          </p:cNvPr>
          <p:cNvGrpSpPr/>
          <p:nvPr/>
        </p:nvGrpSpPr>
        <p:grpSpPr>
          <a:xfrm>
            <a:off x="533975" y="1201766"/>
            <a:ext cx="3727781" cy="4815313"/>
            <a:chOff x="2313790" y="1307901"/>
            <a:chExt cx="4901919" cy="572688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D7FFFFC-E434-436E-AFC3-89F1B449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3791" y="1307901"/>
              <a:ext cx="4901918" cy="170270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A859EC4-F493-49AA-AE7D-C485312D8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3790" y="3164165"/>
              <a:ext cx="4901917" cy="179715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C4462B9-D7EA-4D3E-8733-97EE517A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3790" y="5200650"/>
              <a:ext cx="4901917" cy="183413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39ADAB8-D50E-4947-AC4A-7D74B405CB17}"/>
              </a:ext>
            </a:extLst>
          </p:cNvPr>
          <p:cNvGrpSpPr/>
          <p:nvPr/>
        </p:nvGrpSpPr>
        <p:grpSpPr>
          <a:xfrm>
            <a:off x="4570629" y="1201766"/>
            <a:ext cx="4291067" cy="4815313"/>
            <a:chOff x="4570629" y="1201766"/>
            <a:chExt cx="4291067" cy="481531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0638EC-6E99-438E-95AF-4F93035B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0629" y="1201766"/>
              <a:ext cx="4289696" cy="143167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426E22C-B91A-4AC3-B084-BDEE3BF3F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2762560"/>
              <a:ext cx="4289696" cy="151109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34D681-7DC7-499C-8645-CA31D7130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84612" y="4474888"/>
              <a:ext cx="4277084" cy="15421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8850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1500" y="2671293"/>
            <a:ext cx="439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32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143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질문 조사 사항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4900D-5A85-46FC-A7B9-D32EA25DC9DA}"/>
              </a:ext>
            </a:extLst>
          </p:cNvPr>
          <p:cNvSpPr txBox="1"/>
          <p:nvPr/>
        </p:nvSpPr>
        <p:spPr>
          <a:xfrm>
            <a:off x="989422" y="4185736"/>
            <a:ext cx="7396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5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확진자들의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연령대는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5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제일 많은 연령대는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5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제일 많이 돌아다닌 날짜는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제일 많이 돌아다닌 시간대는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9422" y="936832"/>
            <a:ext cx="7474558" cy="3017282"/>
            <a:chOff x="873734" y="969304"/>
            <a:chExt cx="7474558" cy="301728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14045"/>
            <a:stretch/>
          </p:blipFill>
          <p:spPr>
            <a:xfrm>
              <a:off x="873734" y="1307858"/>
              <a:ext cx="7396532" cy="267872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4817209" y="969304"/>
              <a:ext cx="35310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[ </a:t>
              </a:r>
              <a:r>
                <a:rPr lang="ko-KR" altLang="en-US" sz="1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코로나</a:t>
              </a:r>
              <a:r>
                <a:rPr lang="en-US" altLang="ko-KR" sz="1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19 </a:t>
              </a:r>
              <a:r>
                <a:rPr lang="ko-KR" altLang="en-US" sz="1600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</a:t>
              </a:r>
              <a:r>
                <a:rPr lang="ko-KR" altLang="en-US" sz="1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Dataset ]</a:t>
              </a:r>
              <a:endPara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6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779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823711" y="1566950"/>
            <a:ext cx="7691639" cy="3661098"/>
            <a:chOff x="797383" y="1047382"/>
            <a:chExt cx="7691639" cy="366109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8A234-5319-4232-9B5F-C6B9BE47A421}"/>
                </a:ext>
              </a:extLst>
            </p:cNvPr>
            <p:cNvSpPr/>
            <p:nvPr/>
          </p:nvSpPr>
          <p:spPr>
            <a:xfrm>
              <a:off x="797384" y="1047382"/>
              <a:ext cx="7546489" cy="323165"/>
            </a:xfrm>
            <a:prstGeom prst="rect">
              <a:avLst/>
            </a:prstGeom>
            <a:solidFill>
              <a:srgbClr val="92D050">
                <a:alpha val="23000"/>
              </a:srgbClr>
            </a:solidFill>
          </p:spPr>
          <p:txBody>
            <a:bodyPr wrap="square" anchor="ctr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5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Agg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: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특정 값 기준으로 레코드를 군집으로 묶거나 군집에 포함된 조합된 값을 계산</a:t>
              </a:r>
              <a:endPara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23861" y="2852203"/>
              <a:ext cx="3865161" cy="1856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sz="15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확진자들의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최소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최대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평균 연령대는</a:t>
              </a:r>
              <a:r>
                <a:rPr lang="en-US" altLang="ko-KR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</a:p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최연소 </a:t>
              </a:r>
              <a:r>
                <a:rPr lang="en-US" altLang="ko-KR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1</a:t>
              </a:r>
              <a:r>
                <a:rPr lang="ko-KR" altLang="en-US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세</a:t>
              </a:r>
              <a:endPara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최고령 </a:t>
              </a:r>
              <a:r>
                <a:rPr lang="en-US" altLang="ko-KR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95</a:t>
              </a:r>
              <a:r>
                <a:rPr lang="ko-KR" altLang="en-US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세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평균 연령 </a:t>
              </a:r>
              <a:r>
                <a:rPr lang="en-US" altLang="ko-KR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20.5</a:t>
              </a:r>
              <a:r>
                <a:rPr lang="ko-KR" altLang="en-US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세</a:t>
              </a:r>
              <a:endPara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/>
            <a:srcRect b="82739"/>
            <a:stretch/>
          </p:blipFill>
          <p:spPr>
            <a:xfrm>
              <a:off x="797383" y="1562016"/>
              <a:ext cx="7546489" cy="27883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/>
            <a:srcRect t="24966" r="47176" b="5820"/>
            <a:stretch/>
          </p:blipFill>
          <p:spPr>
            <a:xfrm>
              <a:off x="797383" y="3407563"/>
              <a:ext cx="3595640" cy="11522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071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779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82015"/>
          <a:stretch/>
        </p:blipFill>
        <p:spPr>
          <a:xfrm>
            <a:off x="792163" y="2438791"/>
            <a:ext cx="7486650" cy="328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58A234-5319-4232-9B5F-C6B9BE47A421}"/>
              </a:ext>
            </a:extLst>
          </p:cNvPr>
          <p:cNvSpPr/>
          <p:nvPr/>
        </p:nvSpPr>
        <p:spPr>
          <a:xfrm>
            <a:off x="797384" y="1384318"/>
            <a:ext cx="7546489" cy="730969"/>
          </a:xfrm>
          <a:prstGeom prst="rect">
            <a:avLst/>
          </a:prstGeom>
          <a:solidFill>
            <a:srgbClr val="FFC000">
              <a:alpha val="23000"/>
            </a:srgbClr>
          </a:solidFill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SUBSTR :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나이대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별로 문자열을 나누기 위해 사용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CONCAT :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나눠진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나이대를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하나의 문자로 합치기 위해 사용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1 =&gt; 10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23560" r="83531"/>
          <a:stretch/>
        </p:blipFill>
        <p:spPr>
          <a:xfrm>
            <a:off x="1595410" y="3624762"/>
            <a:ext cx="1770659" cy="20075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4626708" y="3000630"/>
            <a:ext cx="3525324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제일 많은 연령대는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40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391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30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283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50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188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20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156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60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118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9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779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29659" y="2931775"/>
            <a:ext cx="3977371" cy="2779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제일 많이 돌아다닌 날짜는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103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27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102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26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83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83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78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14731" r="77117"/>
          <a:stretch/>
        </p:blipFill>
        <p:spPr>
          <a:xfrm>
            <a:off x="1544003" y="3378836"/>
            <a:ext cx="2349818" cy="22906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8A234-5319-4232-9B5F-C6B9BE47A421}"/>
              </a:ext>
            </a:extLst>
          </p:cNvPr>
          <p:cNvSpPr/>
          <p:nvPr/>
        </p:nvSpPr>
        <p:spPr>
          <a:xfrm>
            <a:off x="832641" y="1079263"/>
            <a:ext cx="7405694" cy="78483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WHERE : Date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존재하는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null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제외하기 위해 사용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LIKE :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부분적으로 일치하는 부분을 찾기 위해 사용 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22969"/>
          <a:stretch/>
        </p:blipFill>
        <p:spPr>
          <a:xfrm>
            <a:off x="834918" y="2099999"/>
            <a:ext cx="7405694" cy="3668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779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84811"/>
          <a:stretch/>
        </p:blipFill>
        <p:spPr>
          <a:xfrm>
            <a:off x="669661" y="1753691"/>
            <a:ext cx="8114744" cy="3418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25829" r="82829"/>
          <a:stretch/>
        </p:blipFill>
        <p:spPr>
          <a:xfrm>
            <a:off x="1751700" y="3180248"/>
            <a:ext cx="1745879" cy="20913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4535488" y="2794764"/>
            <a:ext cx="416973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4"/>
            </a:pP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제일 많이 돌아다닌 시간대는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10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95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11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90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13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85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12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84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14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67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5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1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6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7780" y="2671293"/>
            <a:ext cx="36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연산 적용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- 1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56866-BF33-4651-B394-BF3CFC6C0CC9}"/>
              </a:ext>
            </a:extLst>
          </p:cNvPr>
          <p:cNvSpPr txBox="1"/>
          <p:nvPr/>
        </p:nvSpPr>
        <p:spPr>
          <a:xfrm>
            <a:off x="593111" y="4249271"/>
            <a:ext cx="7922239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아산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천안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인천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수원 이라는 단어가 있으면 해당 데이터를 반환 하도록 지정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DS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지역 구분을 위해 지역을 나타내는 이름을 적어 주었음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2BF4E-2B77-4040-A992-690F406F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4" y="2303610"/>
            <a:ext cx="7582672" cy="16383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52E1D-7414-4C11-8CF7-13AF61C1B635}"/>
              </a:ext>
            </a:extLst>
          </p:cNvPr>
          <p:cNvSpPr txBox="1"/>
          <p:nvPr/>
        </p:nvSpPr>
        <p:spPr>
          <a:xfrm>
            <a:off x="359259" y="5383188"/>
            <a:ext cx="8422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지역별로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Filter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지정해준 조건을 만족하는 값들이 추출 됨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84D5E8-B99B-415E-8449-E44F41DC5967}"/>
              </a:ext>
            </a:extLst>
          </p:cNvPr>
          <p:cNvGrpSpPr/>
          <p:nvPr/>
        </p:nvGrpSpPr>
        <p:grpSpPr>
          <a:xfrm>
            <a:off x="360630" y="1257823"/>
            <a:ext cx="8422742" cy="3877152"/>
            <a:chOff x="360630" y="996566"/>
            <a:chExt cx="8422742" cy="387715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082BBC7-F2A4-40A3-83A2-F2A066B0038E}"/>
                </a:ext>
              </a:extLst>
            </p:cNvPr>
            <p:cNvGrpSpPr/>
            <p:nvPr/>
          </p:nvGrpSpPr>
          <p:grpSpPr>
            <a:xfrm>
              <a:off x="360630" y="996566"/>
              <a:ext cx="8422742" cy="3877152"/>
              <a:chOff x="360630" y="996566"/>
              <a:chExt cx="8422742" cy="3877152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4BEE0FE3-2A2B-436D-9DB8-4102683794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0000"/>
              <a:stretch/>
            </p:blipFill>
            <p:spPr>
              <a:xfrm>
                <a:off x="360630" y="996566"/>
                <a:ext cx="4120082" cy="387715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D50D0C7-701F-43BE-BFA1-FFCFCA8DFB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0894"/>
              <a:stretch/>
            </p:blipFill>
            <p:spPr>
              <a:xfrm>
                <a:off x="4663290" y="996566"/>
                <a:ext cx="4120082" cy="387715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F7AD9CB5-52D7-4C45-B1E2-D3A8F5569371}"/>
                </a:ext>
              </a:extLst>
            </p:cNvPr>
            <p:cNvSpPr/>
            <p:nvPr/>
          </p:nvSpPr>
          <p:spPr>
            <a:xfrm>
              <a:off x="366943" y="1329338"/>
              <a:ext cx="353987" cy="877803"/>
            </a:xfrm>
            <a:prstGeom prst="frame">
              <a:avLst>
                <a:gd name="adj1" fmla="val 4963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99FD4A53-7A34-4349-9CCE-27D430D3A295}"/>
                </a:ext>
              </a:extLst>
            </p:cNvPr>
            <p:cNvSpPr/>
            <p:nvPr/>
          </p:nvSpPr>
          <p:spPr>
            <a:xfrm>
              <a:off x="422101" y="3364685"/>
              <a:ext cx="298829" cy="877802"/>
            </a:xfrm>
            <a:prstGeom prst="frame">
              <a:avLst>
                <a:gd name="adj1" fmla="val 598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BEA8762D-2A98-4687-B615-B7682457A1DE}"/>
                </a:ext>
              </a:extLst>
            </p:cNvPr>
            <p:cNvSpPr/>
            <p:nvPr/>
          </p:nvSpPr>
          <p:spPr>
            <a:xfrm>
              <a:off x="4717997" y="1450817"/>
              <a:ext cx="399570" cy="923550"/>
            </a:xfrm>
            <a:prstGeom prst="frame">
              <a:avLst>
                <a:gd name="adj1" fmla="val 614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2530F753-664E-4A35-B140-B5DA0420E804}"/>
                </a:ext>
              </a:extLst>
            </p:cNvPr>
            <p:cNvSpPr/>
            <p:nvPr/>
          </p:nvSpPr>
          <p:spPr>
            <a:xfrm>
              <a:off x="4717997" y="3543609"/>
              <a:ext cx="345781" cy="923549"/>
            </a:xfrm>
            <a:prstGeom prst="frame">
              <a:avLst>
                <a:gd name="adj1" fmla="val 4808"/>
              </a:avLst>
            </a:prstGeom>
            <a:solidFill>
              <a:srgbClr val="A79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4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- 2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52E1D-7414-4C11-8CF7-13AF61C1B635}"/>
              </a:ext>
            </a:extLst>
          </p:cNvPr>
          <p:cNvSpPr txBox="1"/>
          <p:nvPr/>
        </p:nvSpPr>
        <p:spPr>
          <a:xfrm>
            <a:off x="359259" y="4852900"/>
            <a:ext cx="842274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Corona_suwon_DS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수원인 데이터를 넣어주고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Corona_suwon_DS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 에서 성별이 남자인 사람을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Corona_suwon2_DS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넣어서 추출해 봄 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CF2F19D-F9CB-4B5C-835C-745CC1EE83EB}"/>
              </a:ext>
            </a:extLst>
          </p:cNvPr>
          <p:cNvGrpSpPr/>
          <p:nvPr/>
        </p:nvGrpSpPr>
        <p:grpSpPr>
          <a:xfrm>
            <a:off x="1947862" y="1518356"/>
            <a:ext cx="5248275" cy="3011287"/>
            <a:chOff x="1540608" y="1664353"/>
            <a:chExt cx="5248275" cy="301128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5AAADB-46A4-4E41-8EFC-78AB6019C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0608" y="1664353"/>
              <a:ext cx="5248275" cy="4095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96E3297-0E7C-4D96-B6FE-396D7D092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0608" y="2227715"/>
              <a:ext cx="5248275" cy="2447925"/>
            </a:xfrm>
            <a:prstGeom prst="rect">
              <a:avLst/>
            </a:prstGeom>
          </p:spPr>
        </p:pic>
      </p:grpSp>
      <p:sp>
        <p:nvSpPr>
          <p:cNvPr id="22" name="액자 21">
            <a:extLst>
              <a:ext uri="{FF2B5EF4-FFF2-40B4-BE49-F238E27FC236}">
                <a16:creationId xmlns:a16="http://schemas.microsoft.com/office/drawing/2014/main" id="{3CEBFBB2-ACDC-40ED-9CF0-546CE7C1F287}"/>
              </a:ext>
            </a:extLst>
          </p:cNvPr>
          <p:cNvSpPr/>
          <p:nvPr/>
        </p:nvSpPr>
        <p:spPr>
          <a:xfrm>
            <a:off x="2773936" y="2560052"/>
            <a:ext cx="407254" cy="1315554"/>
          </a:xfrm>
          <a:prstGeom prst="frame">
            <a:avLst>
              <a:gd name="adj1" fmla="val 6695"/>
            </a:avLst>
          </a:prstGeom>
          <a:solidFill>
            <a:srgbClr val="E76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004DD62E-FBB0-4DDC-9579-E6F49E2F5D38}"/>
              </a:ext>
            </a:extLst>
          </p:cNvPr>
          <p:cNvSpPr/>
          <p:nvPr/>
        </p:nvSpPr>
        <p:spPr>
          <a:xfrm>
            <a:off x="2043951" y="2553795"/>
            <a:ext cx="461043" cy="1315554"/>
          </a:xfrm>
          <a:prstGeom prst="frame">
            <a:avLst>
              <a:gd name="adj1" fmla="val 66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3B2A9-3583-4A2C-BECF-B83EBDB3E8F2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카운트 실행 및 결과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430DA-BEBE-41D1-A9A5-203A0B4C0922}"/>
              </a:ext>
            </a:extLst>
          </p:cNvPr>
          <p:cNvSpPr txBox="1"/>
          <p:nvPr/>
        </p:nvSpPr>
        <p:spPr>
          <a:xfrm>
            <a:off x="1338010" y="5154161"/>
            <a:ext cx="646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타입의 라인으로 구성된 데이터세트 정의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543CD7-7957-4373-A93D-6204495A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459376"/>
            <a:ext cx="5876925" cy="3429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C5170BBD-ABFE-4D2D-B2DA-853BB7D6732C}"/>
              </a:ext>
            </a:extLst>
          </p:cNvPr>
          <p:cNvSpPr/>
          <p:nvPr/>
        </p:nvSpPr>
        <p:spPr>
          <a:xfrm>
            <a:off x="4057170" y="1459376"/>
            <a:ext cx="1506070" cy="192691"/>
          </a:xfrm>
          <a:prstGeom prst="frame">
            <a:avLst>
              <a:gd name="adj1" fmla="val 12784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229B10-E8D9-488C-9279-071E781CB69A}"/>
              </a:ext>
            </a:extLst>
          </p:cNvPr>
          <p:cNvSpPr/>
          <p:nvPr/>
        </p:nvSpPr>
        <p:spPr>
          <a:xfrm>
            <a:off x="5148303" y="980346"/>
            <a:ext cx="1897956" cy="426489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csv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형식 파일 사용</a:t>
            </a:r>
          </a:p>
        </p:txBody>
      </p:sp>
    </p:spTree>
    <p:extLst>
      <p:ext uri="{BB962C8B-B14F-4D97-AF65-F5344CB8AC3E}">
        <p14:creationId xmlns:p14="http://schemas.microsoft.com/office/powerpoint/2010/main" val="309153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2F708-E40F-4FF6-9079-915B7AE726A4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카운트 실행 및 결과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58859-B3DD-4090-B0B8-A8729E910AC4}"/>
              </a:ext>
            </a:extLst>
          </p:cNvPr>
          <p:cNvSpPr txBox="1"/>
          <p:nvPr/>
        </p:nvSpPr>
        <p:spPr>
          <a:xfrm>
            <a:off x="1044819" y="5011621"/>
            <a:ext cx="7054361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쉼표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(,)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구분하여 단어를 분리하여 출력 했더니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8,462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단어 확인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컬럼별로 나눠서 출력됐기 때문에 알아보기 쉬웠음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BE2199-F8EF-455C-92A3-AE61A97E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8" y="1371830"/>
            <a:ext cx="3738696" cy="33107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CF9793-526A-4BAF-8E39-B17D89E1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748" y="1374808"/>
            <a:ext cx="3955477" cy="3307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967CE5D-F222-40B9-92D6-02B0AC27A1C7}"/>
              </a:ext>
            </a:extLst>
          </p:cNvPr>
          <p:cNvSpPr/>
          <p:nvPr/>
        </p:nvSpPr>
        <p:spPr>
          <a:xfrm>
            <a:off x="1629015" y="5483192"/>
            <a:ext cx="399569" cy="2845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2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93528-A115-4D65-AB0B-7673AF7FD5BC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카운트 실행 및 결과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0F5FB-576C-4F13-863C-2CCC102340C2}"/>
              </a:ext>
            </a:extLst>
          </p:cNvPr>
          <p:cNvSpPr txBox="1"/>
          <p:nvPr/>
        </p:nvSpPr>
        <p:spPr>
          <a:xfrm>
            <a:off x="4901060" y="3042227"/>
            <a:ext cx="3381880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쉼표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(,)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구분한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단어별로 그룹화 시켜 개수 출력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DA2C78-E2E1-4612-B6F8-9724D8F7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16" y="1682883"/>
            <a:ext cx="3133725" cy="3676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245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7346</TotalTime>
  <Words>724</Words>
  <Application>Microsoft Office PowerPoint</Application>
  <PresentationFormat>화면 슬라이드 쇼(4:3)</PresentationFormat>
  <Paragraphs>130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HY헤드라인M</vt:lpstr>
      <vt:lpstr>Ebrima</vt:lpstr>
      <vt:lpstr>맑은 고딕</vt:lpstr>
      <vt:lpstr>Wingdings</vt:lpstr>
      <vt:lpstr>나눔바른고딕</vt:lpstr>
      <vt:lpstr>Arial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301</cp:revision>
  <dcterms:created xsi:type="dcterms:W3CDTF">2015-01-21T11:35:38Z</dcterms:created>
  <dcterms:modified xsi:type="dcterms:W3CDTF">2020-06-06T10:21:27Z</dcterms:modified>
</cp:coreProperties>
</file>