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71" r:id="rId2"/>
    <p:sldId id="291" r:id="rId3"/>
    <p:sldId id="286" r:id="rId4"/>
    <p:sldId id="323" r:id="rId5"/>
    <p:sldId id="331" r:id="rId6"/>
    <p:sldId id="327" r:id="rId7"/>
    <p:sldId id="325" r:id="rId8"/>
    <p:sldId id="326" r:id="rId9"/>
    <p:sldId id="324" r:id="rId10"/>
    <p:sldId id="328" r:id="rId11"/>
    <p:sldId id="329" r:id="rId12"/>
    <p:sldId id="330" r:id="rId13"/>
    <p:sldId id="315" r:id="rId14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2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45C"/>
    <a:srgbClr val="FEE6A4"/>
    <a:srgbClr val="307FA6"/>
    <a:srgbClr val="439CC9"/>
    <a:srgbClr val="00759E"/>
    <a:srgbClr val="2C2A2A"/>
    <a:srgbClr val="F7F79F"/>
    <a:srgbClr val="FDB8A5"/>
    <a:srgbClr val="B9ABF7"/>
    <a:srgbClr val="A7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38" y="108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 - 7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라벨 생성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57351C-F74A-4208-ADA1-B7FDF99B9D8D}"/>
              </a:ext>
            </a:extLst>
          </p:cNvPr>
          <p:cNvGrpSpPr/>
          <p:nvPr/>
        </p:nvGrpSpPr>
        <p:grpSpPr>
          <a:xfrm>
            <a:off x="1903413" y="2116860"/>
            <a:ext cx="5264150" cy="2624279"/>
            <a:chOff x="1903413" y="2021047"/>
            <a:chExt cx="5264150" cy="26242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4E4D-0308-42D3-B0E1-7DF9F59360EA}"/>
                </a:ext>
              </a:extLst>
            </p:cNvPr>
            <p:cNvSpPr txBox="1"/>
            <p:nvPr/>
          </p:nvSpPr>
          <p:spPr>
            <a:xfrm>
              <a:off x="1903413" y="4042084"/>
              <a:ext cx="5264150" cy="603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훈련 데이터의 입력 특징들을 구분하기 위해 라벨을 생성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즉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성별이 여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 1,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남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= 0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으로 지정 함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A5561F6-427C-4574-89FC-54189BE53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9138" y="2021047"/>
              <a:ext cx="5092700" cy="18542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1872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훈련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903413" y="4213534"/>
            <a:ext cx="5264150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LogisticRegression</a:t>
            </a:r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사용해서 훈련을 함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훈련 데이터 </a:t>
            </a:r>
            <a:r>
              <a:rPr lang="en-US" altLang="ko-KR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80%, </a:t>
            </a:r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데이터 </a:t>
            </a:r>
            <a:r>
              <a:rPr lang="en-US" altLang="ko-KR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20%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setMaxIter</a:t>
            </a:r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최대 </a:t>
            </a:r>
            <a:r>
              <a:rPr lang="en-US" altLang="ko-KR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50</a:t>
            </a:r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 반복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데이터를 통해 예측 값을 추출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23EE7A-638A-40CE-BAC3-8CD9E39C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4" y="1696516"/>
            <a:ext cx="7440507" cy="23544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94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64219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ko-KR" altLang="en-US" sz="12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예측률</a:t>
            </a:r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903413" y="3927784"/>
            <a:ext cx="526415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학습된 모델의 </a:t>
            </a:r>
            <a:r>
              <a:rPr lang="ko-KR" altLang="en-US" sz="12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예측률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8C55D0-F12B-4587-A673-BDD17697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9" y="2396960"/>
            <a:ext cx="6229351" cy="13626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BC3B0BBB-B096-4AF3-BE37-1888549C8353}"/>
              </a:ext>
            </a:extLst>
          </p:cNvPr>
          <p:cNvSpPr/>
          <p:nvPr/>
        </p:nvSpPr>
        <p:spPr>
          <a:xfrm>
            <a:off x="1543049" y="3208564"/>
            <a:ext cx="293915" cy="22043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4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AD9F1D-62ED-4534-98CB-6F8CB009BC93}"/>
              </a:ext>
            </a:extLst>
          </p:cNvPr>
          <p:cNvGrpSpPr/>
          <p:nvPr/>
        </p:nvGrpSpPr>
        <p:grpSpPr>
          <a:xfrm>
            <a:off x="745509" y="2827446"/>
            <a:ext cx="7769841" cy="1203107"/>
            <a:chOff x="745509" y="2450694"/>
            <a:chExt cx="7769841" cy="1203107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745509" y="3061158"/>
              <a:ext cx="7769841" cy="0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45509" y="2450694"/>
              <a:ext cx="2485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CONTENTS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45509" y="3284469"/>
              <a:ext cx="4168082" cy="369332"/>
              <a:chOff x="1369366" y="2489976"/>
              <a:chExt cx="5046238" cy="36933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69366" y="2489976"/>
                <a:ext cx="1006384" cy="369332"/>
                <a:chOff x="846161" y="1522955"/>
                <a:chExt cx="1006384" cy="36933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846161" y="1522955"/>
                  <a:ext cx="955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perspectiveFront"/>
                    <a:lightRig rig="threePt" dir="t"/>
                  </a:scene3d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50000"/>
                        </a:schemeClr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001</a:t>
                  </a:r>
                  <a:endParaRPr lang="ko-KR" altLang="en-US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  <p:cxnSp>
              <p:nvCxnSpPr>
                <p:cNvPr id="31" name="직선 연결선 30"/>
                <p:cNvCxnSpPr/>
                <p:nvPr/>
              </p:nvCxnSpPr>
              <p:spPr>
                <a:xfrm>
                  <a:off x="1436908" y="1686282"/>
                  <a:ext cx="415637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/>
              <p:cNvSpPr txBox="1"/>
              <p:nvPr/>
            </p:nvSpPr>
            <p:spPr>
              <a:xfrm>
                <a:off x="2480882" y="2498507"/>
                <a:ext cx="39347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err="1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확진자</a:t>
                </a:r>
                <a:r>
                  <a:rPr lang="ko-KR" altLang="en-US" sz="1600" b="1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재방문 성별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3183" y="2816955"/>
            <a:ext cx="455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재방문 성별 예측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예측 목표 및 모델 설명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031482" y="1546030"/>
            <a:ext cx="7358033" cy="748923"/>
          </a:xfrm>
          <a:prstGeom prst="rect">
            <a:avLst/>
          </a:prstGeom>
          <a:solidFill>
            <a:srgbClr val="FEE6A4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 </a:t>
            </a:r>
            <a:r>
              <a:rPr lang="ko-KR" altLang="en-US" sz="10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확진자가</a:t>
            </a:r>
            <a:r>
              <a:rPr lang="ko-KR" altLang="en-US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다녀간 방문 장소를 통해</a:t>
            </a:r>
            <a:endParaRPr lang="en-US" altLang="ko-KR" sz="10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재방문자의 성별이 남</a:t>
            </a:r>
            <a:r>
              <a:rPr lang="en-US" altLang="ko-KR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여 일지 예측</a:t>
            </a:r>
            <a:r>
              <a:rPr lang="ko-KR" altLang="en-US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해보는 분류 모델을 구축 하려 함</a:t>
            </a:r>
            <a:endParaRPr lang="en-US" altLang="ko-KR" sz="10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사용할 모델은 </a:t>
            </a:r>
            <a:r>
              <a:rPr lang="en-US" altLang="ko-KR" sz="10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LogisticRegression</a:t>
            </a:r>
            <a:r>
              <a:rPr lang="en-US" altLang="ko-KR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</a:t>
            </a:r>
            <a:endParaRPr lang="en-US" altLang="ko-KR" sz="10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E389E-3B74-4B93-862B-D445D7A22722}"/>
              </a:ext>
            </a:extLst>
          </p:cNvPr>
          <p:cNvSpPr txBox="1"/>
          <p:nvPr/>
        </p:nvSpPr>
        <p:spPr>
          <a:xfrm>
            <a:off x="1031482" y="2609798"/>
            <a:ext cx="7358033" cy="3057247"/>
          </a:xfrm>
          <a:prstGeom prst="rect">
            <a:avLst/>
          </a:prstGeom>
          <a:solidFill>
            <a:srgbClr val="FEC45C">
              <a:alpha val="64000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LogisticRegression</a:t>
            </a:r>
            <a:r>
              <a:rPr lang="en-US" altLang="ko-KR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</a:t>
            </a:r>
            <a:r>
              <a:rPr lang="en-US" altLang="ko-KR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독립변수의 선형 결합을 이용하여 </a:t>
            </a:r>
            <a:r>
              <a:rPr lang="ko-KR" altLang="en-US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사건의 발생 가능성을 예측</a:t>
            </a:r>
            <a:r>
              <a:rPr lang="ko-KR" altLang="en-US" sz="10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때 사용되는 통계기법</a:t>
            </a:r>
            <a:endParaRPr lang="en-US" altLang="ko-KR" sz="10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로지스틱 회귀의 목적은 종속변수와 독립 변수 간의 관계를 구체적인 함수로 나타내어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예측 모델에 사용하는 것으로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독립변수의 선형 결합을 이용하여 사건의 발생가능성을 예측하는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통계적 기법을 활용 한 것임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즉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일어날 확률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일어나지 않을 확률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로지스틱 회귀의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값은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0~1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사이의 확률 값이 됨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logistic regression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 데이터가 두 집단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나뉘어져 있는 경우에 사용 됨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종속변수가 범주형  데이터를 대상으로 하며 입력 데이터가 주어졌을 때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데이터의 결과가 특정 분류로 나뉘기 때문에 일종의 분류 기법으로 볼 수 있음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88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생성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903413" y="4213534"/>
            <a:ext cx="526415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스키마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DF / case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class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DS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View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등록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149E78-775F-42B3-A8C9-AA73140C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3" y="2287327"/>
            <a:ext cx="5264150" cy="1677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18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2453193" y="4213534"/>
            <a:ext cx="416459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Dataset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46A137-1EBF-42FE-B916-8834BFF3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93" y="2173027"/>
            <a:ext cx="4164590" cy="19104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43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One hot encoding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8C10E1-F865-4588-A8E5-C1D9FBF3A98C}"/>
              </a:ext>
            </a:extLst>
          </p:cNvPr>
          <p:cNvGrpSpPr/>
          <p:nvPr/>
        </p:nvGrpSpPr>
        <p:grpSpPr>
          <a:xfrm>
            <a:off x="953618" y="2793463"/>
            <a:ext cx="7234022" cy="1641029"/>
            <a:chOff x="918477" y="2575349"/>
            <a:chExt cx="7234022" cy="16410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4E4D-0308-42D3-B0E1-7DF9F59360EA}"/>
                </a:ext>
              </a:extLst>
            </p:cNvPr>
            <p:cNvSpPr txBox="1"/>
            <p:nvPr/>
          </p:nvSpPr>
          <p:spPr>
            <a:xfrm>
              <a:off x="918477" y="3613136"/>
              <a:ext cx="7234022" cy="603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학습하고자 하는 기존의 데이터를 활용하여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모델의 입력 데이터로 사용하기 위해 </a:t>
              </a:r>
              <a:r>
                <a:rPr lang="en-US" altLang="ko-KR" sz="1200" b="1" dirty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One hot encoding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사용해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string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유니크한 숫자로 바꿔 줌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D317DDB-3B98-436A-A239-691A882FC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9350" y="2575349"/>
              <a:ext cx="5512276" cy="90263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8447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D72DD1-D062-4C4A-8F69-98F1179015FE}"/>
              </a:ext>
            </a:extLst>
          </p:cNvPr>
          <p:cNvGrpSpPr/>
          <p:nvPr/>
        </p:nvGrpSpPr>
        <p:grpSpPr>
          <a:xfrm>
            <a:off x="1903413" y="2142876"/>
            <a:ext cx="5264150" cy="2572247"/>
            <a:chOff x="1903413" y="1967530"/>
            <a:chExt cx="5264150" cy="257224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0759747-A8FD-4E46-B507-C81C9CEDA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483" y="1967530"/>
              <a:ext cx="4344451" cy="20323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F6492E-4658-40C6-9A10-42D06AD7EB05}"/>
                </a:ext>
              </a:extLst>
            </p:cNvPr>
            <p:cNvGrpSpPr/>
            <p:nvPr/>
          </p:nvGrpSpPr>
          <p:grpSpPr>
            <a:xfrm>
              <a:off x="1903413" y="2179864"/>
              <a:ext cx="5264150" cy="2359913"/>
              <a:chOff x="1903413" y="2179864"/>
              <a:chExt cx="5264150" cy="235991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724E4D-0308-42D3-B0E1-7DF9F59360EA}"/>
                  </a:ext>
                </a:extLst>
              </p:cNvPr>
              <p:cNvSpPr txBox="1"/>
              <p:nvPr/>
            </p:nvSpPr>
            <p:spPr>
              <a:xfrm>
                <a:off x="1903413" y="4213534"/>
                <a:ext cx="5264150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err="1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Encodig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된 데이터 확인</a:t>
                </a:r>
                <a:endPara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" name="액자 2">
                <a:extLst>
                  <a:ext uri="{FF2B5EF4-FFF2-40B4-BE49-F238E27FC236}">
                    <a16:creationId xmlns:a16="http://schemas.microsoft.com/office/drawing/2014/main" id="{8B42AF13-FD6D-434F-A221-637D7F44AA77}"/>
                  </a:ext>
                </a:extLst>
              </p:cNvPr>
              <p:cNvSpPr/>
              <p:nvPr/>
            </p:nvSpPr>
            <p:spPr>
              <a:xfrm>
                <a:off x="5617029" y="2179864"/>
                <a:ext cx="1020905" cy="1820049"/>
              </a:xfrm>
              <a:prstGeom prst="frame">
                <a:avLst>
                  <a:gd name="adj1" fmla="val 422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DE3FA6-8B9B-4734-82E1-10079C0D7BD6}"/>
              </a:ext>
            </a:extLst>
          </p:cNvPr>
          <p:cNvSpPr txBox="1"/>
          <p:nvPr/>
        </p:nvSpPr>
        <p:spPr>
          <a:xfrm>
            <a:off x="169883" y="347891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One hot encoding </a:t>
            </a:r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확인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51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특징 벡터 추출</a:t>
            </a:r>
            <a:endParaRPr lang="en-US" altLang="ko-KR" sz="12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904588-4F05-4A0A-968C-CEA2A1662F34}"/>
              </a:ext>
            </a:extLst>
          </p:cNvPr>
          <p:cNvGrpSpPr/>
          <p:nvPr/>
        </p:nvGrpSpPr>
        <p:grpSpPr>
          <a:xfrm>
            <a:off x="1938782" y="1827421"/>
            <a:ext cx="5193412" cy="3205269"/>
            <a:chOff x="1938782" y="1827421"/>
            <a:chExt cx="5193412" cy="320526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4BCA94E-AE78-47D8-8F59-EC2BFCC73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8782" y="1827421"/>
              <a:ext cx="5193412" cy="219901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DFBB7E-7184-4B39-89E8-902B54B2522E}"/>
                </a:ext>
              </a:extLst>
            </p:cNvPr>
            <p:cNvSpPr txBox="1"/>
            <p:nvPr/>
          </p:nvSpPr>
          <p:spPr>
            <a:xfrm>
              <a:off x="2134425" y="4152449"/>
              <a:ext cx="4802126" cy="88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분류 문제에서 사용 되는 모델인 </a:t>
              </a:r>
              <a:r>
                <a:rPr lang="en-US" altLang="ko-KR" sz="1200" dirty="0" err="1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LogisticRegression</a:t>
              </a:r>
              <a:r>
                <a:rPr lang="ko-KR" altLang="en-US" sz="1200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</a:t>
              </a:r>
              <a:br>
                <a:rPr lang="en-US" altLang="ko-KR" sz="1200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ko-KR" altLang="en-US" sz="1200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입력 데이터로 각 특징들을 나타내는 수치들의 벡터 값이 필요</a:t>
              </a:r>
              <a:endParaRPr lang="en-US" altLang="ko-KR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즉</a:t>
              </a:r>
              <a:r>
                <a:rPr lang="en-US" altLang="ko-KR" sz="1200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encoding </a:t>
              </a:r>
              <a:r>
                <a:rPr lang="ko-KR" altLang="en-US" sz="1200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값들을 하나의 배열로 묶어 줌</a:t>
              </a:r>
              <a:endParaRPr lang="en-US" altLang="ko-KR" sz="12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76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4589</TotalTime>
  <Words>297</Words>
  <Application>Microsoft Office PowerPoint</Application>
  <PresentationFormat>화면 슬라이드 쇼(4:3)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나눔바른고딕 UltraLight</vt:lpstr>
      <vt:lpstr>Arial</vt:lpstr>
      <vt:lpstr>HY헤드라인M</vt:lpstr>
      <vt:lpstr>나눔바른고딕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294</cp:revision>
  <dcterms:created xsi:type="dcterms:W3CDTF">2015-01-21T11:35:38Z</dcterms:created>
  <dcterms:modified xsi:type="dcterms:W3CDTF">2020-06-29T09:31:47Z</dcterms:modified>
</cp:coreProperties>
</file>