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71" r:id="rId2"/>
    <p:sldId id="291" r:id="rId3"/>
    <p:sldId id="286" r:id="rId4"/>
    <p:sldId id="316" r:id="rId5"/>
    <p:sldId id="323" r:id="rId6"/>
    <p:sldId id="317" r:id="rId7"/>
    <p:sldId id="318" r:id="rId8"/>
    <p:sldId id="319" r:id="rId9"/>
    <p:sldId id="320" r:id="rId10"/>
    <p:sldId id="321" r:id="rId11"/>
    <p:sldId id="322" r:id="rId12"/>
    <p:sldId id="325" r:id="rId13"/>
    <p:sldId id="324" r:id="rId14"/>
    <p:sldId id="326" r:id="rId15"/>
    <p:sldId id="315" r:id="rId16"/>
  </p:sldIdLst>
  <p:sldSz cx="9144000" cy="6858000" type="screen4x3"/>
  <p:notesSz cx="6858000" cy="9144000"/>
  <p:embeddedFontLst>
    <p:embeddedFont>
      <p:font typeface="나눔바른고딕" panose="020B0600000101010101" charset="-127"/>
      <p:regular r:id="rId19"/>
      <p:bold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3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45C"/>
    <a:srgbClr val="A795F5"/>
    <a:srgbClr val="439CC9"/>
    <a:srgbClr val="F2DD84"/>
    <a:srgbClr val="CFDE98"/>
    <a:srgbClr val="FC9204"/>
    <a:srgbClr val="FFFFB9"/>
    <a:srgbClr val="FEE6A4"/>
    <a:srgbClr val="F97D7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666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 - </a:t>
            </a:r>
            <a:r>
              <a:rPr lang="ko-KR" altLang="en-US" sz="15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</a:t>
            </a:r>
            <a:endParaRPr lang="en-US" altLang="ko-KR" sz="15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54DE73-2AB9-46CA-92A8-FF654691782C}"/>
              </a:ext>
            </a:extLst>
          </p:cNvPr>
          <p:cNvSpPr/>
          <p:nvPr/>
        </p:nvSpPr>
        <p:spPr>
          <a:xfrm>
            <a:off x="1008585" y="397950"/>
            <a:ext cx="1569434" cy="231753"/>
          </a:xfrm>
          <a:prstGeom prst="rect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263B55-0C07-45A8-936E-1BA84D1D7FAE}"/>
              </a:ext>
            </a:extLst>
          </p:cNvPr>
          <p:cNvSpPr/>
          <p:nvPr/>
        </p:nvSpPr>
        <p:spPr>
          <a:xfrm>
            <a:off x="123579" y="-158870"/>
            <a:ext cx="4572000" cy="8109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50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제일 많이 거쳐간 지역은 어디인가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4207C-B4B9-4F01-8275-30D237EEB686}"/>
              </a:ext>
            </a:extLst>
          </p:cNvPr>
          <p:cNvSpPr txBox="1"/>
          <p:nvPr/>
        </p:nvSpPr>
        <p:spPr>
          <a:xfrm>
            <a:off x="4767385" y="2050471"/>
            <a:ext cx="3919415" cy="979755"/>
          </a:xfrm>
          <a:prstGeom prst="rect">
            <a:avLst/>
          </a:prstGeom>
          <a:solidFill>
            <a:srgbClr val="92D050">
              <a:alpha val="72000"/>
            </a:srgbClr>
          </a:solidFill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Split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사용하여 공백을 기준으로 문자를 나눠 배열에 저장</a:t>
            </a:r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Match 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중복되는 지역들을 하나의 지역으로 정의하여 묶어 줌</a:t>
            </a:r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배열에 저장된 값은 첫 번째 값부터 사용 됨</a:t>
            </a:r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6D3D3A-5879-4143-8D7D-8582F17E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07" y="1012677"/>
            <a:ext cx="1908354" cy="30721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DB2799-6967-4E01-88CF-00FD0EB4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085" y="4360475"/>
            <a:ext cx="1906449" cy="1282699"/>
          </a:xfrm>
          <a:prstGeom prst="rect">
            <a:avLst/>
          </a:prstGeom>
          <a:solidFill>
            <a:srgbClr val="FF0066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E9D6A09F-4E37-4ED5-AD46-227C0680C92D}"/>
              </a:ext>
            </a:extLst>
          </p:cNvPr>
          <p:cNvSpPr/>
          <p:nvPr/>
        </p:nvSpPr>
        <p:spPr>
          <a:xfrm>
            <a:off x="1470739" y="1002692"/>
            <a:ext cx="1908354" cy="3119971"/>
          </a:xfrm>
          <a:prstGeom prst="frame">
            <a:avLst>
              <a:gd name="adj1" fmla="val 10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800E6B-E5B7-464C-A892-60C7F04A52E3}"/>
              </a:ext>
            </a:extLst>
          </p:cNvPr>
          <p:cNvCxnSpPr>
            <a:stCxn id="6" idx="3"/>
          </p:cNvCxnSpPr>
          <p:nvPr/>
        </p:nvCxnSpPr>
        <p:spPr>
          <a:xfrm>
            <a:off x="3379093" y="2562678"/>
            <a:ext cx="1388292" cy="858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84F7A9-B0D0-4C86-A6E7-DAA4AEF9D3AF}"/>
              </a:ext>
            </a:extLst>
          </p:cNvPr>
          <p:cNvCxnSpPr/>
          <p:nvPr/>
        </p:nvCxnSpPr>
        <p:spPr>
          <a:xfrm>
            <a:off x="3379093" y="4700113"/>
            <a:ext cx="1388292" cy="858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98DFED-1FE3-4684-9899-6533BBB12B41}"/>
              </a:ext>
            </a:extLst>
          </p:cNvPr>
          <p:cNvSpPr txBox="1"/>
          <p:nvPr/>
        </p:nvSpPr>
        <p:spPr>
          <a:xfrm>
            <a:off x="4767385" y="4325122"/>
            <a:ext cx="3919415" cy="748923"/>
          </a:xfrm>
          <a:prstGeom prst="rect">
            <a:avLst/>
          </a:prstGeom>
          <a:solidFill>
            <a:srgbClr val="00B050">
              <a:alpha val="69000"/>
            </a:srgbClr>
          </a:solidFill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위에서 작성한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UDF 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인라인 함수의 값을 통해 한 컬럼은</a:t>
            </a:r>
            <a:b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지역명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다른 한 컬럼은 그 지역을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한 값으로 사용</a:t>
            </a:r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는 내림차순 정렬</a:t>
            </a:r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F74BBD4C-3897-46E2-9FDA-2DA55E320042}"/>
              </a:ext>
            </a:extLst>
          </p:cNvPr>
          <p:cNvSpPr/>
          <p:nvPr/>
        </p:nvSpPr>
        <p:spPr>
          <a:xfrm>
            <a:off x="1468834" y="4325122"/>
            <a:ext cx="1908354" cy="1332762"/>
          </a:xfrm>
          <a:prstGeom prst="frame">
            <a:avLst>
              <a:gd name="adj1" fmla="val 1065"/>
            </a:avLst>
          </a:prstGeom>
          <a:solidFill>
            <a:srgbClr val="00B05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7D76D7-BA64-4DB1-AC05-0B0EAA45F57E}"/>
              </a:ext>
            </a:extLst>
          </p:cNvPr>
          <p:cNvCxnSpPr/>
          <p:nvPr/>
        </p:nvCxnSpPr>
        <p:spPr>
          <a:xfrm>
            <a:off x="3383436" y="5425510"/>
            <a:ext cx="1388292" cy="858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83A8FB-221A-4D30-AA39-0BF8E340318C}"/>
              </a:ext>
            </a:extLst>
          </p:cNvPr>
          <p:cNvSpPr txBox="1"/>
          <p:nvPr/>
        </p:nvSpPr>
        <p:spPr>
          <a:xfrm>
            <a:off x="4767385" y="5300404"/>
            <a:ext cx="3919415" cy="246221"/>
          </a:xfrm>
          <a:prstGeom prst="rect">
            <a:avLst/>
          </a:prstGeom>
          <a:solidFill>
            <a:schemeClr val="accent1">
              <a:lumMod val="50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충남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/ 2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경기도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/ 3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인천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/ 4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/ 5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2AD5D-6E88-4526-8161-AD745C332489}"/>
              </a:ext>
            </a:extLst>
          </p:cNvPr>
          <p:cNvSpPr/>
          <p:nvPr/>
        </p:nvSpPr>
        <p:spPr>
          <a:xfrm>
            <a:off x="7757536" y="375122"/>
            <a:ext cx="13195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인라인 함수</a:t>
            </a:r>
          </a:p>
        </p:txBody>
      </p:sp>
    </p:spTree>
    <p:extLst>
      <p:ext uri="{BB962C8B-B14F-4D97-AF65-F5344CB8AC3E}">
        <p14:creationId xmlns:p14="http://schemas.microsoft.com/office/powerpoint/2010/main" val="11903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69 0.00046 L 0.10069 0.00069 C 0.09618 -0.00047 0.09184 -0.00139 0.0875 -0.00185 C 0.0802 -0.00232 0.07291 -0.00232 0.06579 -0.00278 C 0.05746 -0.00324 0.04913 -0.00417 0.04097 -0.00486 C 0.03472 -0.00533 0.02691 -0.00625 0.02083 -0.00695 C 0.01822 -0.00718 0.01562 -0.00787 0.01302 -0.00787 C 0.00763 -0.00857 0.00208 -0.0088 -0.0033 -0.00903 C -0.00712 -0.00972 -0.01094 -0.01065 -0.01494 -0.01111 C -0.0191 -0.01158 -0.02309 -0.01204 -0.02726 -0.01204 L -0.12726 -0.01111 C -0.13334 -0.01042 -0.13924 -0.00926 -0.14514 -0.00903 L -0.22119 -0.00695 C -0.22448 -0.00602 -0.22709 -0.00533 -0.23039 -0.00486 C -0.23455 -0.0044 -0.23872 -0.00417 -0.24289 -0.00394 C -0.24688 -0.00255 -0.24497 -0.00278 -0.24896 -0.00278 L -0.24514 -0.00278 L -0.24827 -0.00278 L -0.24827 -0.0007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83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972 L 0.0125 0.00995 C -0.02031 0.00486 0.0066 0.0081 -0.04722 0.00602 L -0.09583 0.00347 C -0.10625 0.00301 -0.12101 0.00185 -0.1316 0.00116 L -0.14618 -0.00023 C -0.16111 -0.00162 -0.1559 -0.00162 -0.17378 -0.00255 L -0.20677 -0.00371 C -0.22569 -0.00996 -0.21163 -0.00625 -0.24982 -0.00509 L -0.26076 -0.00371 L -0.25173 -0.00139 " pathEditMode="relative" rAng="0" ptsTypes="AAAAAAAA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63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18" grpId="0" animBg="1"/>
      <p:bldP spid="14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CABE86-4B1A-4541-B559-388F0E27829C}"/>
              </a:ext>
            </a:extLst>
          </p:cNvPr>
          <p:cNvSpPr/>
          <p:nvPr/>
        </p:nvSpPr>
        <p:spPr>
          <a:xfrm>
            <a:off x="1020331" y="401292"/>
            <a:ext cx="833480" cy="210393"/>
          </a:xfrm>
          <a:prstGeom prst="rect">
            <a:avLst/>
          </a:prstGeom>
          <a:solidFill>
            <a:srgbClr val="439CC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423AA2-D911-4B5B-856D-BE8F60AAB1B5}"/>
              </a:ext>
            </a:extLst>
          </p:cNvPr>
          <p:cNvSpPr/>
          <p:nvPr/>
        </p:nvSpPr>
        <p:spPr>
          <a:xfrm>
            <a:off x="123579" y="-160982"/>
            <a:ext cx="7422204" cy="8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방문한 장소는 어디인가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2A379-2367-4BBE-A5F2-E4753CF35965}"/>
              </a:ext>
            </a:extLst>
          </p:cNvPr>
          <p:cNvSpPr/>
          <p:nvPr/>
        </p:nvSpPr>
        <p:spPr>
          <a:xfrm>
            <a:off x="2554267" y="1816157"/>
            <a:ext cx="4130746" cy="3225686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436851-6235-4F00-9ECB-5EEFC3A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55" y="1912251"/>
            <a:ext cx="3858940" cy="12771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B1237A-00AC-4F60-A5B3-BCE47EE2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55" y="3371587"/>
            <a:ext cx="3832898" cy="15168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895C5A77-E0B6-45BB-97AC-609B4D5232F1}"/>
              </a:ext>
            </a:extLst>
          </p:cNvPr>
          <p:cNvSpPr/>
          <p:nvPr/>
        </p:nvSpPr>
        <p:spPr>
          <a:xfrm>
            <a:off x="4342970" y="2310439"/>
            <a:ext cx="1327355" cy="843609"/>
          </a:xfrm>
          <a:prstGeom prst="frame">
            <a:avLst>
              <a:gd name="adj1" fmla="val 27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73283624-02B0-4A1D-9F73-458C8E8EBFD3}"/>
              </a:ext>
            </a:extLst>
          </p:cNvPr>
          <p:cNvSpPr/>
          <p:nvPr/>
        </p:nvSpPr>
        <p:spPr>
          <a:xfrm>
            <a:off x="4301673" y="3627470"/>
            <a:ext cx="1480738" cy="1260988"/>
          </a:xfrm>
          <a:prstGeom prst="frame">
            <a:avLst>
              <a:gd name="adj1" fmla="val 182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8B9FF5-4C11-4E19-BB05-C145F92FD3E5}"/>
              </a:ext>
            </a:extLst>
          </p:cNvPr>
          <p:cNvSpPr txBox="1"/>
          <p:nvPr/>
        </p:nvSpPr>
        <p:spPr>
          <a:xfrm>
            <a:off x="1853811" y="2621307"/>
            <a:ext cx="86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아산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41736A-0EB3-4A7D-A417-6DB9D5C65E0E}"/>
              </a:ext>
            </a:extLst>
          </p:cNvPr>
          <p:cNvSpPr txBox="1"/>
          <p:nvPr/>
        </p:nvSpPr>
        <p:spPr>
          <a:xfrm>
            <a:off x="1853811" y="3994594"/>
            <a:ext cx="86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74ED4E-AE19-450D-BEF9-44EDAE6035AE}"/>
              </a:ext>
            </a:extLst>
          </p:cNvPr>
          <p:cNvSpPr/>
          <p:nvPr/>
        </p:nvSpPr>
        <p:spPr>
          <a:xfrm>
            <a:off x="8515350" y="378667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Scala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2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7C68E6-0C78-447A-925C-354B72FCBACB}"/>
              </a:ext>
            </a:extLst>
          </p:cNvPr>
          <p:cNvSpPr/>
          <p:nvPr/>
        </p:nvSpPr>
        <p:spPr>
          <a:xfrm>
            <a:off x="1014433" y="411971"/>
            <a:ext cx="833480" cy="210393"/>
          </a:xfrm>
          <a:prstGeom prst="rect">
            <a:avLst/>
          </a:prstGeom>
          <a:solidFill>
            <a:srgbClr val="439CC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423AA2-D911-4B5B-856D-BE8F60AAB1B5}"/>
              </a:ext>
            </a:extLst>
          </p:cNvPr>
          <p:cNvSpPr/>
          <p:nvPr/>
        </p:nvSpPr>
        <p:spPr>
          <a:xfrm>
            <a:off x="123579" y="-145331"/>
            <a:ext cx="7422204" cy="8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방문한 장소는 어디인가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A57CA6-8C52-45DA-850E-9EC0C6FDF364}"/>
              </a:ext>
            </a:extLst>
          </p:cNvPr>
          <p:cNvGrpSpPr/>
          <p:nvPr/>
        </p:nvGrpSpPr>
        <p:grpSpPr>
          <a:xfrm>
            <a:off x="2509990" y="1572395"/>
            <a:ext cx="4402025" cy="4256278"/>
            <a:chOff x="264365" y="1421428"/>
            <a:chExt cx="4000869" cy="38774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52A379-2367-4BBE-A5F2-E4753CF35965}"/>
                </a:ext>
              </a:extLst>
            </p:cNvPr>
            <p:cNvSpPr/>
            <p:nvPr/>
          </p:nvSpPr>
          <p:spPr>
            <a:xfrm>
              <a:off x="264365" y="1421428"/>
              <a:ext cx="4000869" cy="3877440"/>
            </a:xfrm>
            <a:prstGeom prst="rect">
              <a:avLst/>
            </a:prstGeom>
            <a:solidFill>
              <a:srgbClr val="439CC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503C22-F044-4DDA-95C4-E44003D63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045"/>
            <a:stretch/>
          </p:blipFill>
          <p:spPr>
            <a:xfrm>
              <a:off x="398760" y="1559133"/>
              <a:ext cx="3731997" cy="124874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BF0335-09BA-4553-B156-14F86017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760" y="4062211"/>
              <a:ext cx="3743439" cy="10822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99DEE7A-196C-48E4-A6C9-99419F77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760" y="2893925"/>
              <a:ext cx="3731997" cy="108223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액자 26">
            <a:extLst>
              <a:ext uri="{FF2B5EF4-FFF2-40B4-BE49-F238E27FC236}">
                <a16:creationId xmlns:a16="http://schemas.microsoft.com/office/drawing/2014/main" id="{415B187A-6AF3-45F1-B59F-83FB280A43D5}"/>
              </a:ext>
            </a:extLst>
          </p:cNvPr>
          <p:cNvSpPr/>
          <p:nvPr/>
        </p:nvSpPr>
        <p:spPr>
          <a:xfrm>
            <a:off x="4297781" y="1961714"/>
            <a:ext cx="1266621" cy="1148393"/>
          </a:xfrm>
          <a:prstGeom prst="frame">
            <a:avLst>
              <a:gd name="adj1" fmla="val 27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DEB5A2ED-B152-4ACE-9377-B45D53744707}"/>
              </a:ext>
            </a:extLst>
          </p:cNvPr>
          <p:cNvSpPr/>
          <p:nvPr/>
        </p:nvSpPr>
        <p:spPr>
          <a:xfrm>
            <a:off x="4232889" y="3452778"/>
            <a:ext cx="1623617" cy="918060"/>
          </a:xfrm>
          <a:prstGeom prst="frame">
            <a:avLst>
              <a:gd name="adj1" fmla="val 27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E997EAD0-B27A-4F02-B389-6A64D94BE927}"/>
              </a:ext>
            </a:extLst>
          </p:cNvPr>
          <p:cNvSpPr/>
          <p:nvPr/>
        </p:nvSpPr>
        <p:spPr>
          <a:xfrm>
            <a:off x="4200868" y="4771759"/>
            <a:ext cx="1592298" cy="844537"/>
          </a:xfrm>
          <a:prstGeom prst="frame">
            <a:avLst>
              <a:gd name="adj1" fmla="val 27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0DF0EB-935F-418F-9A3D-96350EA96B53}"/>
              </a:ext>
            </a:extLst>
          </p:cNvPr>
          <p:cNvSpPr txBox="1"/>
          <p:nvPr/>
        </p:nvSpPr>
        <p:spPr>
          <a:xfrm>
            <a:off x="1684536" y="2364625"/>
            <a:ext cx="86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D8D9D3-38F1-4AE0-A178-2EE025C3BF8E}"/>
              </a:ext>
            </a:extLst>
          </p:cNvPr>
          <p:cNvSpPr txBox="1"/>
          <p:nvPr/>
        </p:nvSpPr>
        <p:spPr>
          <a:xfrm>
            <a:off x="1684536" y="3700534"/>
            <a:ext cx="86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703592-E850-4302-95F3-DFCAF57838A6}"/>
              </a:ext>
            </a:extLst>
          </p:cNvPr>
          <p:cNvSpPr txBox="1"/>
          <p:nvPr/>
        </p:nvSpPr>
        <p:spPr>
          <a:xfrm>
            <a:off x="1721503" y="5038166"/>
            <a:ext cx="86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F00571-5C09-4082-BA1C-1B2ADE80A4A8}"/>
              </a:ext>
            </a:extLst>
          </p:cNvPr>
          <p:cNvSpPr/>
          <p:nvPr/>
        </p:nvSpPr>
        <p:spPr>
          <a:xfrm>
            <a:off x="8515350" y="378667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Scala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9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7C68E6-0C78-447A-925C-354B72FCBACB}"/>
              </a:ext>
            </a:extLst>
          </p:cNvPr>
          <p:cNvSpPr/>
          <p:nvPr/>
        </p:nvSpPr>
        <p:spPr>
          <a:xfrm>
            <a:off x="1020331" y="415128"/>
            <a:ext cx="1498693" cy="210393"/>
          </a:xfrm>
          <a:prstGeom prst="rect">
            <a:avLst/>
          </a:prstGeom>
          <a:solidFill>
            <a:srgbClr val="A795F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423AA2-D911-4B5B-856D-BE8F60AAB1B5}"/>
              </a:ext>
            </a:extLst>
          </p:cNvPr>
          <p:cNvSpPr/>
          <p:nvPr/>
        </p:nvSpPr>
        <p:spPr>
          <a:xfrm>
            <a:off x="123579" y="-145331"/>
            <a:ext cx="7422204" cy="8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방문한 장소를 시각화 한다면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647038E-864F-4768-91BA-EB0EE375820A}"/>
              </a:ext>
            </a:extLst>
          </p:cNvPr>
          <p:cNvGrpSpPr/>
          <p:nvPr/>
        </p:nvGrpSpPr>
        <p:grpSpPr>
          <a:xfrm>
            <a:off x="940001" y="1550530"/>
            <a:ext cx="4264504" cy="3911386"/>
            <a:chOff x="270984" y="1416642"/>
            <a:chExt cx="4264504" cy="391138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9777D29-56FD-4CB4-82A7-5EEB0762872B}"/>
                </a:ext>
              </a:extLst>
            </p:cNvPr>
            <p:cNvSpPr/>
            <p:nvPr/>
          </p:nvSpPr>
          <p:spPr>
            <a:xfrm>
              <a:off x="270984" y="1416642"/>
              <a:ext cx="4264504" cy="3911386"/>
            </a:xfrm>
            <a:prstGeom prst="rect">
              <a:avLst/>
            </a:prstGeom>
            <a:solidFill>
              <a:srgbClr val="A795F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66E4D14-048A-49BE-A515-CE6CDB83E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5" r="1834"/>
            <a:stretch/>
          </p:blipFill>
          <p:spPr>
            <a:xfrm>
              <a:off x="389357" y="1512275"/>
              <a:ext cx="4011561" cy="370099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FF945F-06C8-4702-8B73-A3E9A109BD9E}"/>
              </a:ext>
            </a:extLst>
          </p:cNvPr>
          <p:cNvSpPr/>
          <p:nvPr/>
        </p:nvSpPr>
        <p:spPr>
          <a:xfrm>
            <a:off x="5497083" y="4817354"/>
            <a:ext cx="2611533" cy="654126"/>
          </a:xfrm>
          <a:prstGeom prst="rect">
            <a:avLst/>
          </a:prstGeom>
          <a:solidFill>
            <a:srgbClr val="A795F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0D937C1-911F-4868-9C3B-5E40D13EE722}"/>
              </a:ext>
            </a:extLst>
          </p:cNvPr>
          <p:cNvSpPr/>
          <p:nvPr/>
        </p:nvSpPr>
        <p:spPr>
          <a:xfrm>
            <a:off x="5497083" y="3746515"/>
            <a:ext cx="2611533" cy="654126"/>
          </a:xfrm>
          <a:prstGeom prst="rect">
            <a:avLst/>
          </a:prstGeom>
          <a:solidFill>
            <a:srgbClr val="A795F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777C3D-062E-4877-B0BC-ACDA9C499BBC}"/>
              </a:ext>
            </a:extLst>
          </p:cNvPr>
          <p:cNvSpPr/>
          <p:nvPr/>
        </p:nvSpPr>
        <p:spPr>
          <a:xfrm>
            <a:off x="5514356" y="1550530"/>
            <a:ext cx="2611533" cy="654126"/>
          </a:xfrm>
          <a:prstGeom prst="rect">
            <a:avLst/>
          </a:prstGeom>
          <a:solidFill>
            <a:srgbClr val="A795F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97ED68B-BCF8-4E18-B15F-1286A1D80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1" t="18718" r="74489" b="71240"/>
          <a:stretch/>
        </p:blipFill>
        <p:spPr>
          <a:xfrm>
            <a:off x="5596463" y="1655727"/>
            <a:ext cx="1099121" cy="432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27BEA0B-8B2E-459F-980A-A93BAD562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65" t="18718" r="27166" b="71240"/>
          <a:stretch/>
        </p:blipFill>
        <p:spPr>
          <a:xfrm>
            <a:off x="5596463" y="3854770"/>
            <a:ext cx="1099121" cy="4376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E802585-454C-4573-AA28-5EDD87D21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19" t="18718" r="3939" b="71240"/>
          <a:stretch/>
        </p:blipFill>
        <p:spPr>
          <a:xfrm>
            <a:off x="5596465" y="4924535"/>
            <a:ext cx="1099121" cy="432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FB6F018-BE89-425E-B5C7-E925A1753EE5}"/>
              </a:ext>
            </a:extLst>
          </p:cNvPr>
          <p:cNvSpPr txBox="1"/>
          <p:nvPr/>
        </p:nvSpPr>
        <p:spPr>
          <a:xfrm>
            <a:off x="6970889" y="1748860"/>
            <a:ext cx="86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위도 값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D30FB8-FE3D-4B04-93FF-19C277855CC7}"/>
              </a:ext>
            </a:extLst>
          </p:cNvPr>
          <p:cNvSpPr/>
          <p:nvPr/>
        </p:nvSpPr>
        <p:spPr>
          <a:xfrm>
            <a:off x="5497082" y="2675676"/>
            <a:ext cx="2611533" cy="654126"/>
          </a:xfrm>
          <a:prstGeom prst="rect">
            <a:avLst/>
          </a:prstGeom>
          <a:solidFill>
            <a:srgbClr val="A795F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12B0D04-2EE7-4B26-A2EE-D91EF1634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80" t="18718" r="50697" b="71240"/>
          <a:stretch/>
        </p:blipFill>
        <p:spPr>
          <a:xfrm>
            <a:off x="5579188" y="2750187"/>
            <a:ext cx="1099121" cy="432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4AE4107-5B51-4FFF-8EDB-69825715B0DB}"/>
              </a:ext>
            </a:extLst>
          </p:cNvPr>
          <p:cNvSpPr txBox="1"/>
          <p:nvPr/>
        </p:nvSpPr>
        <p:spPr>
          <a:xfrm>
            <a:off x="6953615" y="2860816"/>
            <a:ext cx="86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경도 값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5F03B0-EF27-4CF7-9AE9-3B13CF32726C}"/>
              </a:ext>
            </a:extLst>
          </p:cNvPr>
          <p:cNvSpPr txBox="1"/>
          <p:nvPr/>
        </p:nvSpPr>
        <p:spPr>
          <a:xfrm>
            <a:off x="6970889" y="3935078"/>
            <a:ext cx="86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 주소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0F529A-096B-41CC-9ED6-D76349B4B94B}"/>
              </a:ext>
            </a:extLst>
          </p:cNvPr>
          <p:cNvSpPr txBox="1"/>
          <p:nvPr/>
        </p:nvSpPr>
        <p:spPr>
          <a:xfrm>
            <a:off x="6777691" y="5009704"/>
            <a:ext cx="133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고유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CE9FED-F7E8-4F76-9918-94D9F7263B8A}"/>
              </a:ext>
            </a:extLst>
          </p:cNvPr>
          <p:cNvSpPr/>
          <p:nvPr/>
        </p:nvSpPr>
        <p:spPr>
          <a:xfrm>
            <a:off x="7829020" y="388661"/>
            <a:ext cx="13195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 leaflet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4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937C6B-FC28-4920-BA97-C36A07875F29}"/>
              </a:ext>
            </a:extLst>
          </p:cNvPr>
          <p:cNvSpPr/>
          <p:nvPr/>
        </p:nvSpPr>
        <p:spPr>
          <a:xfrm>
            <a:off x="4591239" y="3484790"/>
            <a:ext cx="4264504" cy="2035588"/>
          </a:xfrm>
          <a:prstGeom prst="rect">
            <a:avLst/>
          </a:prstGeom>
          <a:solidFill>
            <a:srgbClr val="A795F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7C68E6-0C78-447A-925C-354B72FCBACB}"/>
              </a:ext>
            </a:extLst>
          </p:cNvPr>
          <p:cNvSpPr/>
          <p:nvPr/>
        </p:nvSpPr>
        <p:spPr>
          <a:xfrm>
            <a:off x="1020331" y="415128"/>
            <a:ext cx="1498693" cy="210393"/>
          </a:xfrm>
          <a:prstGeom prst="rect">
            <a:avLst/>
          </a:prstGeom>
          <a:solidFill>
            <a:srgbClr val="A795F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472089" y="6211035"/>
            <a:ext cx="2057400" cy="365125"/>
          </a:xfrm>
        </p:spPr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423AA2-D911-4B5B-856D-BE8F60AAB1B5}"/>
              </a:ext>
            </a:extLst>
          </p:cNvPr>
          <p:cNvSpPr/>
          <p:nvPr/>
        </p:nvSpPr>
        <p:spPr>
          <a:xfrm>
            <a:off x="123579" y="-145331"/>
            <a:ext cx="7422204" cy="8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방문한 장소를 시각화 한다면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77D29-56FD-4CB4-82A7-5EEB0762872B}"/>
              </a:ext>
            </a:extLst>
          </p:cNvPr>
          <p:cNvSpPr/>
          <p:nvPr/>
        </p:nvSpPr>
        <p:spPr>
          <a:xfrm>
            <a:off x="169884" y="1608992"/>
            <a:ext cx="4264504" cy="3911386"/>
          </a:xfrm>
          <a:prstGeom prst="rect">
            <a:avLst/>
          </a:prstGeom>
          <a:solidFill>
            <a:srgbClr val="A795F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5AAC9D-9346-4D96-9C18-D1194EB6AB17}"/>
              </a:ext>
            </a:extLst>
          </p:cNvPr>
          <p:cNvGrpSpPr/>
          <p:nvPr/>
        </p:nvGrpSpPr>
        <p:grpSpPr>
          <a:xfrm>
            <a:off x="4591239" y="1608992"/>
            <a:ext cx="4264504" cy="1724965"/>
            <a:chOff x="4535488" y="3795413"/>
            <a:chExt cx="4264504" cy="172496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FF945F-06C8-4702-8B73-A3E9A109BD9E}"/>
                </a:ext>
              </a:extLst>
            </p:cNvPr>
            <p:cNvSpPr/>
            <p:nvPr/>
          </p:nvSpPr>
          <p:spPr>
            <a:xfrm>
              <a:off x="4535488" y="4866252"/>
              <a:ext cx="4264504" cy="654126"/>
            </a:xfrm>
            <a:prstGeom prst="rect">
              <a:avLst/>
            </a:prstGeom>
            <a:solidFill>
              <a:srgbClr val="A795F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0D937C1-911F-4868-9C3B-5E40D13EE722}"/>
                </a:ext>
              </a:extLst>
            </p:cNvPr>
            <p:cNvSpPr/>
            <p:nvPr/>
          </p:nvSpPr>
          <p:spPr>
            <a:xfrm>
              <a:off x="4535488" y="3795413"/>
              <a:ext cx="4264504" cy="654126"/>
            </a:xfrm>
            <a:prstGeom prst="rect">
              <a:avLst/>
            </a:prstGeom>
            <a:solidFill>
              <a:srgbClr val="A795F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27BEA0B-8B2E-459F-980A-A93BAD562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165" t="18718" r="27166" b="71240"/>
            <a:stretch/>
          </p:blipFill>
          <p:spPr>
            <a:xfrm>
              <a:off x="4634868" y="3903668"/>
              <a:ext cx="1099121" cy="43761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E802585-454C-4573-AA28-5EDD87D21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719" t="18718" r="3939" b="71240"/>
            <a:stretch/>
          </p:blipFill>
          <p:spPr>
            <a:xfrm>
              <a:off x="4634870" y="4973433"/>
              <a:ext cx="1099121" cy="4321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5F03B0-EF27-4CF7-9AE9-3B13CF32726C}"/>
                </a:ext>
              </a:extLst>
            </p:cNvPr>
            <p:cNvSpPr txBox="1"/>
            <p:nvPr/>
          </p:nvSpPr>
          <p:spPr>
            <a:xfrm>
              <a:off x="5805318" y="3983976"/>
              <a:ext cx="862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지역 주소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0F529A-096B-41CC-9ED6-D76349B4B94B}"/>
                </a:ext>
              </a:extLst>
            </p:cNvPr>
            <p:cNvSpPr txBox="1"/>
            <p:nvPr/>
          </p:nvSpPr>
          <p:spPr>
            <a:xfrm>
              <a:off x="5816096" y="5058602"/>
              <a:ext cx="1330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고유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DC4BE425-53FC-48C7-B9F5-75C14AC4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19" y="3585507"/>
            <a:ext cx="2810170" cy="18760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74141B-AFB1-41D1-B69D-2849A95E5B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"/>
          <a:stretch/>
        </p:blipFill>
        <p:spPr>
          <a:xfrm>
            <a:off x="241875" y="1663618"/>
            <a:ext cx="4088252" cy="379795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5D344B14-5D6A-49CE-8B40-1C37D4B4E043}"/>
              </a:ext>
            </a:extLst>
          </p:cNvPr>
          <p:cNvSpPr/>
          <p:nvPr/>
        </p:nvSpPr>
        <p:spPr>
          <a:xfrm>
            <a:off x="5392010" y="3858178"/>
            <a:ext cx="737420" cy="359861"/>
          </a:xfrm>
          <a:prstGeom prst="frame">
            <a:avLst>
              <a:gd name="adj1" fmla="val 75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9179EDA5-3E5B-4DFF-81F1-86E593C24D18}"/>
              </a:ext>
            </a:extLst>
          </p:cNvPr>
          <p:cNvSpPr/>
          <p:nvPr/>
        </p:nvSpPr>
        <p:spPr>
          <a:xfrm>
            <a:off x="5889543" y="4276164"/>
            <a:ext cx="1419757" cy="266339"/>
          </a:xfrm>
          <a:prstGeom prst="frame">
            <a:avLst>
              <a:gd name="adj1" fmla="val 75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741B1D-E38E-49BC-9B34-5DCD099F7560}"/>
              </a:ext>
            </a:extLst>
          </p:cNvPr>
          <p:cNvCxnSpPr>
            <a:cxnSpLocks/>
          </p:cNvCxnSpPr>
          <p:nvPr/>
        </p:nvCxnSpPr>
        <p:spPr>
          <a:xfrm>
            <a:off x="6110190" y="4023360"/>
            <a:ext cx="57920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F0FE79-638B-49B8-BECF-BFA6A6C1A481}"/>
              </a:ext>
            </a:extLst>
          </p:cNvPr>
          <p:cNvSpPr txBox="1"/>
          <p:nvPr/>
        </p:nvSpPr>
        <p:spPr>
          <a:xfrm>
            <a:off x="6322381" y="4849918"/>
            <a:ext cx="2396317" cy="461665"/>
          </a:xfrm>
          <a:prstGeom prst="rect">
            <a:avLst/>
          </a:prstGeom>
          <a:solidFill>
            <a:srgbClr val="7030A0">
              <a:alpha val="8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 포인터가 좌표에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올라가면 해당 지역 주소가 뜸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75F78D0-3C97-48F8-A178-67675C7755FB}"/>
              </a:ext>
            </a:extLst>
          </p:cNvPr>
          <p:cNvCxnSpPr/>
          <p:nvPr/>
        </p:nvCxnSpPr>
        <p:spPr>
          <a:xfrm rot="16200000" flipH="1">
            <a:off x="5865110" y="4669369"/>
            <a:ext cx="573001" cy="281340"/>
          </a:xfrm>
          <a:prstGeom prst="bentConnector3">
            <a:avLst>
              <a:gd name="adj1" fmla="val 10195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D7BA27-2C8D-4692-9886-72F81A2A1144}"/>
              </a:ext>
            </a:extLst>
          </p:cNvPr>
          <p:cNvSpPr txBox="1"/>
          <p:nvPr/>
        </p:nvSpPr>
        <p:spPr>
          <a:xfrm>
            <a:off x="6723491" y="3773895"/>
            <a:ext cx="1997711" cy="461665"/>
          </a:xfrm>
          <a:prstGeom prst="rect">
            <a:avLst/>
          </a:prstGeom>
          <a:solidFill>
            <a:srgbClr val="7030A0">
              <a:alpha val="8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좌표를 클릭하면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가 팝업으로 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BE1C0E-58A3-4D05-8BA3-68E0CF607505}"/>
              </a:ext>
            </a:extLst>
          </p:cNvPr>
          <p:cNvSpPr/>
          <p:nvPr/>
        </p:nvSpPr>
        <p:spPr>
          <a:xfrm>
            <a:off x="7829020" y="388661"/>
            <a:ext cx="13195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 leaflet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32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745509" y="3437910"/>
            <a:ext cx="7769841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5509" y="2827446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45509" y="3661221"/>
            <a:ext cx="4168082" cy="369332"/>
            <a:chOff x="1369366" y="2489976"/>
            <a:chExt cx="5046238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2" y="2498507"/>
              <a:ext cx="393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테이블 구조 및 설명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BEDCD1-ECF4-415C-8987-6EB66E73E865}"/>
              </a:ext>
            </a:extLst>
          </p:cNvPr>
          <p:cNvGrpSpPr/>
          <p:nvPr/>
        </p:nvGrpSpPr>
        <p:grpSpPr>
          <a:xfrm>
            <a:off x="745509" y="4249556"/>
            <a:ext cx="4168082" cy="369332"/>
            <a:chOff x="1369366" y="2489976"/>
            <a:chExt cx="5046238" cy="36933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EFA760E-C78D-4332-A46C-B60C62E5E2F1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513369-8EE7-465B-9E15-5C72DDB7B4CA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5951849-8C63-45A7-8B5F-5E4712C20049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179C47-748D-4EB9-97F7-2361ABF4D7E9}"/>
                </a:ext>
              </a:extLst>
            </p:cNvPr>
            <p:cNvSpPr txBox="1"/>
            <p:nvPr/>
          </p:nvSpPr>
          <p:spPr>
            <a:xfrm>
              <a:off x="2480882" y="2498507"/>
              <a:ext cx="393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 </a:t>
              </a:r>
              <a:r>
                <a:rPr lang="en-US" altLang="ko-KR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19 </a:t>
              </a:r>
              <a:r>
                <a:rPr lang="ko-KR" altLang="en-US" sz="1600" b="1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</a:t>
              </a:r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3183" y="2816955"/>
            <a:ext cx="455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구조 및 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 데이터 테이블 구조 및 설명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BB985-FBAC-4B34-81EA-C38A0FC5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8" y="1666090"/>
            <a:ext cx="4038340" cy="20684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24207C-B4B9-4F01-8275-30D237EEB686}"/>
              </a:ext>
            </a:extLst>
          </p:cNvPr>
          <p:cNvSpPr txBox="1"/>
          <p:nvPr/>
        </p:nvSpPr>
        <p:spPr>
          <a:xfrm>
            <a:off x="2519817" y="3857102"/>
            <a:ext cx="403834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지역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고유 번호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감염 된 순서로 지정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나이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연령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성별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장소에 따른 날짜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장소에 따른 요일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장소에 따른 시간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방문 장소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(=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이동경로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3183" y="2816955"/>
            <a:ext cx="455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0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21AE596-71BF-4128-99A4-E90E7E5562FB}"/>
              </a:ext>
            </a:extLst>
          </p:cNvPr>
          <p:cNvGrpSpPr/>
          <p:nvPr/>
        </p:nvGrpSpPr>
        <p:grpSpPr>
          <a:xfrm>
            <a:off x="322437" y="607657"/>
            <a:ext cx="5034634" cy="5427640"/>
            <a:chOff x="523015" y="1163107"/>
            <a:chExt cx="5034634" cy="54276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D5F6A6-3036-4F06-AF7F-BC9912F82775}"/>
                </a:ext>
              </a:extLst>
            </p:cNvPr>
            <p:cNvSpPr/>
            <p:nvPr/>
          </p:nvSpPr>
          <p:spPr>
            <a:xfrm>
              <a:off x="1639763" y="6308081"/>
              <a:ext cx="1545577" cy="210393"/>
            </a:xfrm>
            <a:prstGeom prst="rect">
              <a:avLst/>
            </a:prstGeom>
            <a:solidFill>
              <a:srgbClr val="A795F5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151946-E512-41AA-9A27-7105BF08BBBA}"/>
                </a:ext>
              </a:extLst>
            </p:cNvPr>
            <p:cNvSpPr/>
            <p:nvPr/>
          </p:nvSpPr>
          <p:spPr>
            <a:xfrm>
              <a:off x="1639764" y="5396460"/>
              <a:ext cx="833480" cy="210393"/>
            </a:xfrm>
            <a:prstGeom prst="rect">
              <a:avLst/>
            </a:prstGeom>
            <a:solidFill>
              <a:srgbClr val="439CC9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083C64F-AD3F-46C8-B6E8-A90C256B0368}"/>
                </a:ext>
              </a:extLst>
            </p:cNvPr>
            <p:cNvSpPr/>
            <p:nvPr/>
          </p:nvSpPr>
          <p:spPr>
            <a:xfrm>
              <a:off x="1047697" y="3562632"/>
              <a:ext cx="3464739" cy="210393"/>
            </a:xfrm>
            <a:prstGeom prst="rect">
              <a:avLst/>
            </a:prstGeom>
            <a:solidFill>
              <a:srgbClr val="FFFF0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7CE4BA-919D-4087-8448-46E245F84F64}"/>
                </a:ext>
              </a:extLst>
            </p:cNvPr>
            <p:cNvSpPr/>
            <p:nvPr/>
          </p:nvSpPr>
          <p:spPr>
            <a:xfrm>
              <a:off x="1639764" y="2660003"/>
              <a:ext cx="3123526" cy="210393"/>
            </a:xfrm>
            <a:prstGeom prst="rect">
              <a:avLst/>
            </a:prstGeom>
            <a:solidFill>
              <a:srgbClr val="FFC00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4F750C-2F2E-4CFE-94C3-85C071702968}"/>
                </a:ext>
              </a:extLst>
            </p:cNvPr>
            <p:cNvSpPr/>
            <p:nvPr/>
          </p:nvSpPr>
          <p:spPr>
            <a:xfrm>
              <a:off x="1639764" y="1743089"/>
              <a:ext cx="1602223" cy="210393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94A22-5C61-4D6C-AA4B-C2B02AA0449A}"/>
                </a:ext>
              </a:extLst>
            </p:cNvPr>
            <p:cNvSpPr/>
            <p:nvPr/>
          </p:nvSpPr>
          <p:spPr>
            <a:xfrm>
              <a:off x="1639765" y="4479546"/>
              <a:ext cx="1545578" cy="210393"/>
            </a:xfrm>
            <a:prstGeom prst="rect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24207C-B4B9-4F01-8275-30D237EEB686}"/>
                </a:ext>
              </a:extLst>
            </p:cNvPr>
            <p:cNvSpPr txBox="1"/>
            <p:nvPr/>
          </p:nvSpPr>
          <p:spPr>
            <a:xfrm>
              <a:off x="523015" y="1163107"/>
              <a:ext cx="5034634" cy="542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500000"/>
                </a:lnSpc>
                <a:buAutoNum type="arabicPeriod"/>
              </a:pPr>
              <a:r>
                <a:rPr lang="ko-KR" altLang="en-US" sz="1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확진자들의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최소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평균 연령대는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  <a:p>
              <a:pPr marL="228600" indent="-228600">
                <a:lnSpc>
                  <a:spcPct val="500000"/>
                </a:lnSpc>
                <a:buAutoNum type="arabicPeriod"/>
              </a:pPr>
              <a:r>
                <a:rPr lang="ko-KR" altLang="en-US" sz="1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확진자들이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제일 많이 돌아다닌 시간 및 날짜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그리고 요일은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  <a:p>
              <a:pPr marL="228600" indent="-228600">
                <a:lnSpc>
                  <a:spcPct val="500000"/>
                </a:lnSpc>
                <a:buAutoNum type="arabicPeriod"/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각 시간대별로 제일 많이 돌아다닌 </a:t>
              </a:r>
              <a:r>
                <a:rPr lang="ko-KR" altLang="en-US" sz="1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확진자들의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연령대는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  <a:p>
              <a:pPr marL="228600" indent="-228600">
                <a:lnSpc>
                  <a:spcPct val="500000"/>
                </a:lnSpc>
                <a:buAutoNum type="arabicPeriod"/>
              </a:pPr>
              <a:r>
                <a:rPr lang="ko-KR" altLang="en-US" sz="1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확진자들이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제일 많이 거쳐간 지역은 어디인가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  <a:p>
              <a:pPr marL="228600" indent="-228600">
                <a:lnSpc>
                  <a:spcPct val="500000"/>
                </a:lnSpc>
                <a:buAutoNum type="arabicPeriod"/>
              </a:pPr>
              <a:r>
                <a:rPr lang="ko-KR" altLang="en-US" sz="1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확진자들이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방문한 장소는 어디인가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 </a:t>
              </a:r>
            </a:p>
            <a:p>
              <a:pPr marL="228600" indent="-228600">
                <a:lnSpc>
                  <a:spcPct val="500000"/>
                </a:lnSpc>
                <a:buAutoNum type="arabicPeriod"/>
              </a:pPr>
              <a:r>
                <a:rPr lang="ko-KR" altLang="en-US" sz="1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확진자들이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방문한 장소를 시각화 시킨다면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7EF714-49DF-4EF4-8F2F-812538ACFBA1}"/>
              </a:ext>
            </a:extLst>
          </p:cNvPr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목록 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E737A-6955-4008-9C3B-A08E9CF3C63E}"/>
              </a:ext>
            </a:extLst>
          </p:cNvPr>
          <p:cNvSpPr/>
          <p:nvPr/>
        </p:nvSpPr>
        <p:spPr>
          <a:xfrm>
            <a:off x="7240642" y="3335326"/>
            <a:ext cx="1274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 TOP5 ]</a:t>
            </a:r>
            <a:endParaRPr lang="ko-KR" altLang="en-US" sz="2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A27EE00-4BA5-4ECD-8F72-DFCF82BF2F69}"/>
              </a:ext>
            </a:extLst>
          </p:cNvPr>
          <p:cNvGrpSpPr/>
          <p:nvPr/>
        </p:nvGrpSpPr>
        <p:grpSpPr>
          <a:xfrm>
            <a:off x="4832144" y="1250663"/>
            <a:ext cx="2164811" cy="4630994"/>
            <a:chOff x="5313823" y="1649304"/>
            <a:chExt cx="1581991" cy="3775219"/>
          </a:xfrm>
        </p:grpSpPr>
        <p:sp>
          <p:nvSpPr>
            <p:cNvPr id="21" name="오른쪽 대괄호 20">
              <a:extLst>
                <a:ext uri="{FF2B5EF4-FFF2-40B4-BE49-F238E27FC236}">
                  <a16:creationId xmlns:a16="http://schemas.microsoft.com/office/drawing/2014/main" id="{90E62AAE-BF45-4E76-A63F-5840EB906640}"/>
                </a:ext>
              </a:extLst>
            </p:cNvPr>
            <p:cNvSpPr/>
            <p:nvPr/>
          </p:nvSpPr>
          <p:spPr>
            <a:xfrm>
              <a:off x="5313823" y="1649304"/>
              <a:ext cx="791344" cy="3775219"/>
            </a:xfrm>
            <a:prstGeom prst="rightBracket">
              <a:avLst>
                <a:gd name="adj" fmla="val 0"/>
              </a:avLst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75E37DB-2D87-4BEE-9CA1-B497DA108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199" y="3536913"/>
              <a:ext cx="785615" cy="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5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9F224AB-41C4-4709-9A22-ACC72AF89FB7}"/>
              </a:ext>
            </a:extLst>
          </p:cNvPr>
          <p:cNvSpPr/>
          <p:nvPr/>
        </p:nvSpPr>
        <p:spPr>
          <a:xfrm>
            <a:off x="1019236" y="410718"/>
            <a:ext cx="1623675" cy="231753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6EECD-9598-4AF9-AE34-512D83BB7983}"/>
              </a:ext>
            </a:extLst>
          </p:cNvPr>
          <p:cNvSpPr/>
          <p:nvPr/>
        </p:nvSpPr>
        <p:spPr>
          <a:xfrm>
            <a:off x="123579" y="-152277"/>
            <a:ext cx="3815669" cy="8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최소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연령대는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B2F6-286A-4787-B5B5-687B32B5322D}"/>
              </a:ext>
            </a:extLst>
          </p:cNvPr>
          <p:cNvSpPr/>
          <p:nvPr/>
        </p:nvSpPr>
        <p:spPr>
          <a:xfrm>
            <a:off x="931526" y="2609027"/>
            <a:ext cx="4697838" cy="1609912"/>
          </a:xfrm>
          <a:prstGeom prst="rect">
            <a:avLst/>
          </a:prstGeom>
          <a:solidFill>
            <a:srgbClr val="F97D7D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4207C-B4B9-4F01-8275-30D237EEB686}"/>
              </a:ext>
            </a:extLst>
          </p:cNvPr>
          <p:cNvSpPr txBox="1"/>
          <p:nvPr/>
        </p:nvSpPr>
        <p:spPr>
          <a:xfrm>
            <a:off x="765878" y="3824056"/>
            <a:ext cx="5029128" cy="287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Agg </a:t>
            </a:r>
            <a:r>
              <a:rPr lang="ko-KR" altLang="en-US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이용하여 </a:t>
            </a:r>
            <a:r>
              <a: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Age </a:t>
            </a:r>
            <a:r>
              <a:rPr lang="ko-KR" altLang="en-US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통해</a:t>
            </a:r>
            <a:r>
              <a: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확진자의</a:t>
            </a:r>
            <a:r>
              <a:rPr lang="ko-KR" altLang="en-US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최소</a:t>
            </a:r>
            <a:r>
              <a: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연령대를 도출</a:t>
            </a:r>
            <a:endParaRPr lang="en-US" altLang="ko-KR" sz="10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F27C9A-4D4B-4539-B501-BDC5E4A7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79" y="2782108"/>
            <a:ext cx="3721728" cy="9853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50D7F5C-3690-484E-9AC7-72CF2DF9796C}"/>
              </a:ext>
            </a:extLst>
          </p:cNvPr>
          <p:cNvSpPr/>
          <p:nvPr/>
        </p:nvSpPr>
        <p:spPr>
          <a:xfrm>
            <a:off x="931524" y="2580995"/>
            <a:ext cx="4697838" cy="1637944"/>
          </a:xfrm>
          <a:prstGeom prst="frame">
            <a:avLst>
              <a:gd name="adj1" fmla="val 2355"/>
            </a:avLst>
          </a:prstGeom>
          <a:solidFill>
            <a:srgbClr val="F97D7D"/>
          </a:solidFill>
          <a:ln>
            <a:solidFill>
              <a:srgbClr val="F9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41AC72-D851-40AD-A77F-6369BDBCF4CC}"/>
              </a:ext>
            </a:extLst>
          </p:cNvPr>
          <p:cNvCxnSpPr>
            <a:cxnSpLocks/>
          </p:cNvCxnSpPr>
          <p:nvPr/>
        </p:nvCxnSpPr>
        <p:spPr>
          <a:xfrm>
            <a:off x="5593157" y="3527907"/>
            <a:ext cx="748008" cy="0"/>
          </a:xfrm>
          <a:prstGeom prst="straightConnector1">
            <a:avLst/>
          </a:prstGeom>
          <a:ln w="38100">
            <a:solidFill>
              <a:srgbClr val="F9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605C685-3CAD-4E51-96B7-297673B37E60}"/>
              </a:ext>
            </a:extLst>
          </p:cNvPr>
          <p:cNvGrpSpPr/>
          <p:nvPr/>
        </p:nvGrpSpPr>
        <p:grpSpPr>
          <a:xfrm>
            <a:off x="5957222" y="2992193"/>
            <a:ext cx="2106974" cy="1055820"/>
            <a:chOff x="5814391" y="2802182"/>
            <a:chExt cx="2106974" cy="10558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828B9B-A45A-4B47-998C-488CBC145E7B}"/>
                </a:ext>
              </a:extLst>
            </p:cNvPr>
            <p:cNvSpPr/>
            <p:nvPr/>
          </p:nvSpPr>
          <p:spPr>
            <a:xfrm>
              <a:off x="5814391" y="2820800"/>
              <a:ext cx="2048959" cy="960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최연소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1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세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최고령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95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세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평균 연령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21.9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세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FDDFBC10-A0B8-45C3-B240-A8D31D6251D6}"/>
                </a:ext>
              </a:extLst>
            </p:cNvPr>
            <p:cNvSpPr/>
            <p:nvPr/>
          </p:nvSpPr>
          <p:spPr>
            <a:xfrm>
              <a:off x="6237318" y="2802182"/>
              <a:ext cx="1684047" cy="1055820"/>
            </a:xfrm>
            <a:prstGeom prst="frame">
              <a:avLst>
                <a:gd name="adj1" fmla="val 2355"/>
              </a:avLst>
            </a:prstGeom>
            <a:solidFill>
              <a:srgbClr val="F97D7D"/>
            </a:solidFill>
            <a:ln>
              <a:solidFill>
                <a:srgbClr val="F9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7AA849-9409-43FC-8C31-44BEA12906D6}"/>
              </a:ext>
            </a:extLst>
          </p:cNvPr>
          <p:cNvSpPr/>
          <p:nvPr/>
        </p:nvSpPr>
        <p:spPr>
          <a:xfrm>
            <a:off x="8515350" y="378667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Scala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56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799F0-CE02-426A-8FB6-4E8318FBB2AC}"/>
              </a:ext>
            </a:extLst>
          </p:cNvPr>
          <p:cNvSpPr/>
          <p:nvPr/>
        </p:nvSpPr>
        <p:spPr>
          <a:xfrm>
            <a:off x="377687" y="1610139"/>
            <a:ext cx="5351536" cy="3876261"/>
          </a:xfrm>
          <a:prstGeom prst="rect">
            <a:avLst/>
          </a:prstGeom>
          <a:solidFill>
            <a:srgbClr val="FEC45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B35F41-8F91-4E35-8E43-D19EFFF0950F}"/>
              </a:ext>
            </a:extLst>
          </p:cNvPr>
          <p:cNvSpPr/>
          <p:nvPr/>
        </p:nvSpPr>
        <p:spPr>
          <a:xfrm>
            <a:off x="1037535" y="420269"/>
            <a:ext cx="3092903" cy="210393"/>
          </a:xfrm>
          <a:prstGeom prst="rect">
            <a:avLst/>
          </a:prstGeom>
          <a:solidFill>
            <a:srgbClr val="FFC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F58707-496A-4843-8A09-5F252E9A4CFF}"/>
              </a:ext>
            </a:extLst>
          </p:cNvPr>
          <p:cNvSpPr/>
          <p:nvPr/>
        </p:nvSpPr>
        <p:spPr>
          <a:xfrm>
            <a:off x="146731" y="-158913"/>
            <a:ext cx="6589867" cy="8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확진자들이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제일 많이 돌아다닌 시간 및 날짜 그리고 요일은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13113F-BCE5-4E20-9B1F-1A9B79F74C6A}"/>
              </a:ext>
            </a:extLst>
          </p:cNvPr>
          <p:cNvGrpSpPr/>
          <p:nvPr/>
        </p:nvGrpSpPr>
        <p:grpSpPr>
          <a:xfrm>
            <a:off x="610289" y="2715271"/>
            <a:ext cx="5668561" cy="2572702"/>
            <a:chOff x="2089517" y="2420311"/>
            <a:chExt cx="5668561" cy="25727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24207C-B4B9-4F01-8275-30D237EEB686}"/>
                </a:ext>
              </a:extLst>
            </p:cNvPr>
            <p:cNvSpPr txBox="1"/>
            <p:nvPr/>
          </p:nvSpPr>
          <p:spPr>
            <a:xfrm>
              <a:off x="2516763" y="4013258"/>
              <a:ext cx="5241315" cy="9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SUBSTR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함수를 사용해 시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(hour)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별로 문자열을 나눠 줌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=&gt; 13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CONCAT 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함수를 사용해 나눠진 문자열을 하나의 문자로 합쳐 줌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=&gt; 13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Time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 원치 않는 값은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LIKE 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절을 사용해 제거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Count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기준으로 내림차순으로 정렬하여 값 도출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FD034D6-A8B0-4F5D-8D5C-4F5D4CEC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517" y="2420311"/>
              <a:ext cx="4891942" cy="14427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B42BEB-862A-4FF2-89F3-88AB89EAFF1C}"/>
              </a:ext>
            </a:extLst>
          </p:cNvPr>
          <p:cNvGrpSpPr/>
          <p:nvPr/>
        </p:nvGrpSpPr>
        <p:grpSpPr>
          <a:xfrm>
            <a:off x="1304779" y="1875353"/>
            <a:ext cx="3497352" cy="574705"/>
            <a:chOff x="2786811" y="1455840"/>
            <a:chExt cx="3497352" cy="5747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C673C4-9702-46D1-A04A-ADC15594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4789" y="1455840"/>
              <a:ext cx="2161026" cy="27859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4ABD4E-C7C8-4D43-90F5-2BE17E5E6298}"/>
                </a:ext>
              </a:extLst>
            </p:cNvPr>
            <p:cNvSpPr txBox="1"/>
            <p:nvPr/>
          </p:nvSpPr>
          <p:spPr>
            <a:xfrm>
              <a:off x="2786811" y="1743287"/>
              <a:ext cx="3497352" cy="2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문을 사용하기 위해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View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등록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AFD789-4E09-481F-B6EC-4A149883D277}"/>
              </a:ext>
            </a:extLst>
          </p:cNvPr>
          <p:cNvSpPr txBox="1"/>
          <p:nvPr/>
        </p:nvSpPr>
        <p:spPr>
          <a:xfrm>
            <a:off x="6409186" y="3001738"/>
            <a:ext cx="2152041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13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2/24,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16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14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2/27,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14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10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2/24,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14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09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2/24,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13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10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2/27,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11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C2EB909D-0BB7-4B8D-B2CF-CD2182A78EFD}"/>
              </a:ext>
            </a:extLst>
          </p:cNvPr>
          <p:cNvSpPr/>
          <p:nvPr/>
        </p:nvSpPr>
        <p:spPr>
          <a:xfrm>
            <a:off x="377687" y="1600200"/>
            <a:ext cx="5351536" cy="3876261"/>
          </a:xfrm>
          <a:prstGeom prst="frame">
            <a:avLst>
              <a:gd name="adj1" fmla="val 1474"/>
            </a:avLst>
          </a:prstGeom>
          <a:solidFill>
            <a:srgbClr val="FC9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2908E0E-59EF-4DB3-B7A1-20FED7FA5D4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29223" y="3538331"/>
            <a:ext cx="728727" cy="0"/>
          </a:xfrm>
          <a:prstGeom prst="straightConnector1">
            <a:avLst/>
          </a:prstGeom>
          <a:ln w="38100">
            <a:solidFill>
              <a:srgbClr val="FC92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액자 21">
            <a:extLst>
              <a:ext uri="{FF2B5EF4-FFF2-40B4-BE49-F238E27FC236}">
                <a16:creationId xmlns:a16="http://schemas.microsoft.com/office/drawing/2014/main" id="{AC0EE2FC-6D4E-4ADA-94C1-247086DED633}"/>
              </a:ext>
            </a:extLst>
          </p:cNvPr>
          <p:cNvSpPr/>
          <p:nvPr/>
        </p:nvSpPr>
        <p:spPr>
          <a:xfrm>
            <a:off x="6448012" y="2981860"/>
            <a:ext cx="2103276" cy="1306481"/>
          </a:xfrm>
          <a:prstGeom prst="frame">
            <a:avLst>
              <a:gd name="adj1" fmla="val 2235"/>
            </a:avLst>
          </a:prstGeom>
          <a:solidFill>
            <a:srgbClr val="FC9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3AB7A2-2E40-4487-A402-47173A640BE0}"/>
              </a:ext>
            </a:extLst>
          </p:cNvPr>
          <p:cNvSpPr/>
          <p:nvPr/>
        </p:nvSpPr>
        <p:spPr>
          <a:xfrm>
            <a:off x="8592099" y="386965"/>
            <a:ext cx="428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0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815B610-D93F-4FFB-BDBB-0DF7B3808B73}"/>
              </a:ext>
            </a:extLst>
          </p:cNvPr>
          <p:cNvSpPr/>
          <p:nvPr/>
        </p:nvSpPr>
        <p:spPr>
          <a:xfrm>
            <a:off x="407055" y="422652"/>
            <a:ext cx="3510118" cy="210393"/>
          </a:xfrm>
          <a:prstGeom prst="rec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382745-4D8C-4996-9F80-50642CDDE6E6}"/>
              </a:ext>
            </a:extLst>
          </p:cNvPr>
          <p:cNvSpPr/>
          <p:nvPr/>
        </p:nvSpPr>
        <p:spPr>
          <a:xfrm>
            <a:off x="123579" y="-139334"/>
            <a:ext cx="6928338" cy="8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시간대 별로 제일 많이 돌아다닌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확진자들의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연령대는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E2B3A-FBFC-4D4F-B8EB-B9E4798544CC}"/>
              </a:ext>
            </a:extLst>
          </p:cNvPr>
          <p:cNvSpPr/>
          <p:nvPr/>
        </p:nvSpPr>
        <p:spPr>
          <a:xfrm>
            <a:off x="341284" y="2267964"/>
            <a:ext cx="4683686" cy="2862471"/>
          </a:xfrm>
          <a:prstGeom prst="rect">
            <a:avLst/>
          </a:prstGeom>
          <a:solidFill>
            <a:srgbClr val="FFFFB9">
              <a:alpha val="6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4207C-B4B9-4F01-8275-30D237EEB686}"/>
              </a:ext>
            </a:extLst>
          </p:cNvPr>
          <p:cNvSpPr txBox="1"/>
          <p:nvPr/>
        </p:nvSpPr>
        <p:spPr>
          <a:xfrm>
            <a:off x="1004461" y="4232878"/>
            <a:ext cx="3304388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SUBSRT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CONCAT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문자를 나누고 합침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필요하지 않는 값은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LIKE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절로 제외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기준으로 내림차순으로 정렬하여 값 도출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224A84-8912-4714-8615-0609C223E828}"/>
              </a:ext>
            </a:extLst>
          </p:cNvPr>
          <p:cNvGrpSpPr/>
          <p:nvPr/>
        </p:nvGrpSpPr>
        <p:grpSpPr>
          <a:xfrm>
            <a:off x="5442366" y="4829931"/>
            <a:ext cx="3304388" cy="246221"/>
            <a:chOff x="5363998" y="4830636"/>
            <a:chExt cx="3304388" cy="2462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63BC0E4-91A8-4797-9C78-DDF526F2137A}"/>
                </a:ext>
              </a:extLst>
            </p:cNvPr>
            <p:cNvSpPr/>
            <p:nvPr/>
          </p:nvSpPr>
          <p:spPr>
            <a:xfrm>
              <a:off x="5385635" y="4873840"/>
              <a:ext cx="3143009" cy="1598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F76DA7-6CDE-4E80-BF5A-4A6F848C9FB2}"/>
                </a:ext>
              </a:extLst>
            </p:cNvPr>
            <p:cNvSpPr txBox="1"/>
            <p:nvPr/>
          </p:nvSpPr>
          <p:spPr>
            <a:xfrm>
              <a:off x="5363998" y="4830636"/>
              <a:ext cx="3304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상대적으로 </a:t>
              </a:r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40</a:t>
              </a:r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대의 </a:t>
              </a:r>
              <a:r>
                <a:rPr lang="ko-KR" altLang="en-US" sz="10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이동량이</a:t>
              </a:r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많다는 것을 알 수 있음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ACCAD76-E9A0-49C8-96AD-459CAB4E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" y="2565276"/>
            <a:ext cx="4365602" cy="14052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B0DDE4F2-14F1-4846-83AB-7B2F1D0D2752}"/>
              </a:ext>
            </a:extLst>
          </p:cNvPr>
          <p:cNvSpPr/>
          <p:nvPr/>
        </p:nvSpPr>
        <p:spPr>
          <a:xfrm>
            <a:off x="309732" y="2248087"/>
            <a:ext cx="4735117" cy="2902226"/>
          </a:xfrm>
          <a:prstGeom prst="frame">
            <a:avLst>
              <a:gd name="adj1" fmla="val 2226"/>
            </a:avLst>
          </a:prstGeom>
          <a:solidFill>
            <a:srgbClr val="F2D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C0135C-B9B3-47F2-A3A6-FA51332CBB50}"/>
              </a:ext>
            </a:extLst>
          </p:cNvPr>
          <p:cNvCxnSpPr/>
          <p:nvPr/>
        </p:nvCxnSpPr>
        <p:spPr>
          <a:xfrm>
            <a:off x="5034910" y="2565276"/>
            <a:ext cx="929631" cy="0"/>
          </a:xfrm>
          <a:prstGeom prst="straightConnector1">
            <a:avLst/>
          </a:prstGeom>
          <a:ln w="38100">
            <a:solidFill>
              <a:srgbClr val="F2DD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1F7CAD-F1C8-40FF-9CB2-9C54A9CE206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094560" y="3962892"/>
            <a:ext cx="0" cy="910948"/>
          </a:xfrm>
          <a:prstGeom prst="straightConnector1">
            <a:avLst/>
          </a:prstGeom>
          <a:ln w="38100">
            <a:solidFill>
              <a:srgbClr val="F2DD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9A5E6A5-C0C6-48BC-9738-7FDEFD891C98}"/>
              </a:ext>
            </a:extLst>
          </p:cNvPr>
          <p:cNvGrpSpPr/>
          <p:nvPr/>
        </p:nvGrpSpPr>
        <p:grpSpPr>
          <a:xfrm>
            <a:off x="5616275" y="2270286"/>
            <a:ext cx="2838465" cy="1692606"/>
            <a:chOff x="5427088" y="2041776"/>
            <a:chExt cx="2838465" cy="16926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8B2574-04E5-411A-845C-DAB24B4B13FC}"/>
                </a:ext>
              </a:extLst>
            </p:cNvPr>
            <p:cNvSpPr/>
            <p:nvPr/>
          </p:nvSpPr>
          <p:spPr>
            <a:xfrm>
              <a:off x="5427088" y="2060549"/>
              <a:ext cx="2838465" cy="1576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40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11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=&gt; 45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명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40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10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=&gt; 41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명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40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14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=&gt; 30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명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30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13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=&gt; 30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명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40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13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 </a:t>
              </a:r>
              <a:r>
                <a:rPr lang="en-US" altLang="ko-KR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=&gt; 26</a:t>
              </a:r>
              <a:r>
                <a:rPr lang="ko-KR" altLang="en-US" sz="10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명</a:t>
              </a:r>
              <a:endParaRPr lang="en-US" altLang="ko-KR" sz="1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ECD187CB-6C51-4C5A-9C11-AE1B92D1073D}"/>
                </a:ext>
              </a:extLst>
            </p:cNvPr>
            <p:cNvSpPr/>
            <p:nvPr/>
          </p:nvSpPr>
          <p:spPr>
            <a:xfrm>
              <a:off x="5779928" y="2041776"/>
              <a:ext cx="2250890" cy="1692606"/>
            </a:xfrm>
            <a:prstGeom prst="frame">
              <a:avLst>
                <a:gd name="adj1" fmla="val 1930"/>
              </a:avLst>
            </a:prstGeom>
            <a:solidFill>
              <a:srgbClr val="F2D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CC4542-C144-48EB-995B-A9B5DC07CA03}"/>
              </a:ext>
            </a:extLst>
          </p:cNvPr>
          <p:cNvSpPr/>
          <p:nvPr/>
        </p:nvSpPr>
        <p:spPr>
          <a:xfrm>
            <a:off x="8592099" y="386965"/>
            <a:ext cx="428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8C153EDB-50E1-44B4-AAEC-DDB31A4F74CC}"/>
              </a:ext>
            </a:extLst>
          </p:cNvPr>
          <p:cNvSpPr/>
          <p:nvPr/>
        </p:nvSpPr>
        <p:spPr>
          <a:xfrm>
            <a:off x="5464003" y="4855098"/>
            <a:ext cx="3128096" cy="203019"/>
          </a:xfrm>
          <a:prstGeom prst="frame">
            <a:avLst>
              <a:gd name="adj1" fmla="val 1930"/>
            </a:avLst>
          </a:prstGeom>
          <a:solidFill>
            <a:srgbClr val="F2DD84"/>
          </a:solidFill>
          <a:ln w="28575">
            <a:solidFill>
              <a:srgbClr val="FE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5403</TotalTime>
  <Words>552</Words>
  <Application>Microsoft Office PowerPoint</Application>
  <PresentationFormat>화면 슬라이드 쇼(4:3)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Arial</vt:lpstr>
      <vt:lpstr>나눔바른고딕</vt:lpstr>
      <vt:lpstr>맑은 고딕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318</cp:revision>
  <dcterms:created xsi:type="dcterms:W3CDTF">2015-01-21T11:35:38Z</dcterms:created>
  <dcterms:modified xsi:type="dcterms:W3CDTF">2020-06-29T04:01:40Z</dcterms:modified>
</cp:coreProperties>
</file>