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1" r:id="rId2"/>
    <p:sldId id="291" r:id="rId3"/>
    <p:sldId id="286" r:id="rId4"/>
    <p:sldId id="316" r:id="rId5"/>
    <p:sldId id="317" r:id="rId6"/>
    <p:sldId id="318" r:id="rId7"/>
    <p:sldId id="319" r:id="rId8"/>
    <p:sldId id="322" r:id="rId9"/>
    <p:sldId id="320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15" r:id="rId21"/>
  </p:sldIdLst>
  <p:sldSz cx="9144000" cy="6858000" type="screen4x3"/>
  <p:notesSz cx="6858000" cy="9144000"/>
  <p:embeddedFontLst>
    <p:embeddedFont>
      <p:font typeface="나눔바른고딕" panose="020B0600000101010101" charset="-127"/>
      <p:regular r:id="rId24"/>
      <p:bold r:id="rId25"/>
    </p:embeddedFont>
    <p:embeddedFont>
      <p:font typeface="HY헤드라인M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2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FA6"/>
    <a:srgbClr val="439CC9"/>
    <a:srgbClr val="00759E"/>
    <a:srgbClr val="2C2A2A"/>
    <a:srgbClr val="F7F79F"/>
    <a:srgbClr val="FEC45C"/>
    <a:srgbClr val="FEE6A4"/>
    <a:srgbClr val="FDB8A5"/>
    <a:srgbClr val="B9ABF7"/>
    <a:srgbClr val="A79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18" y="102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MLib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데이터프레임 질의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- 2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4253639"/>
            <a:ext cx="552332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가장 평가를 많이 한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명의 사용자가 평가한 영화 수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평가한 영화 수의 내림차순으로 정렬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BDBDB-7822-49B7-A872-469269EF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71" y="1864318"/>
            <a:ext cx="5221948" cy="2201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6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데이터프레임 질의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-3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4385099"/>
            <a:ext cx="5523320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 4169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평가한 영화 중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 이상이 되는 영화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5430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점수의 내림차순으로 정렬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09C8D1-EAAF-4B74-B87F-9CA5BAEE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99" y="1941548"/>
            <a:ext cx="4675778" cy="23541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677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적용 데이터 분할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4320363"/>
            <a:ext cx="5523320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훈련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구축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테스트 용으로 데이터프레임을 분할</a:t>
            </a:r>
            <a:endParaRPr lang="en-US" altLang="ko-KR" sz="12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훈련용 데이터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(80%)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데이터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(20%)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BF23C1-19C4-4110-B087-06D5D6A5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07" y="1777456"/>
            <a:ext cx="5175362" cy="24458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8184ABB8-8B08-4FDA-B1D8-023BA3213114}"/>
              </a:ext>
            </a:extLst>
          </p:cNvPr>
          <p:cNvSpPr/>
          <p:nvPr/>
        </p:nvSpPr>
        <p:spPr>
          <a:xfrm>
            <a:off x="1939715" y="3495758"/>
            <a:ext cx="1289007" cy="10519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2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구축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808969" y="3287909"/>
            <a:ext cx="5523320" cy="227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영화 선호도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입력 받아 훈련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(train)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시켜 모델을 구축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시 파라미터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사용자와 항목에 해당하는 데이터의 필드 지정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Iteration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모델 구축 시 최대 반복 횟수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디폴트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Rank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모델의 잠재 요인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특징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수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디폴트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유효하지 않은 예측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NaN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(Not a Number)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제거하기 위해 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setColdStartStrategy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("drop")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833A82-8BB4-4B91-B127-0D7FD9A3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12" y="2415327"/>
            <a:ext cx="6316551" cy="7228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72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데이터 추천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7" y="4497645"/>
            <a:ext cx="552332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데이터를 모델에 적용하여 예측된 추천 결과 생성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65CE3D-FA79-4C79-9C88-7974C50B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48" y="2171034"/>
            <a:ext cx="2506479" cy="21889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0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추천 결과 조회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- 1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4385099"/>
            <a:ext cx="5523320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사용자를 위한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Top5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6B78B6-A893-4A70-8D32-C0424C04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34" y="2576607"/>
            <a:ext cx="5901707" cy="17047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44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622943" y="3870394"/>
            <a:ext cx="5825085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사용자를 위한 추천 영화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 5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아닌 영화 제목 출력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000250" lvl="4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테이블과 조인하는 질의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E291A9-AAF9-423A-A8C7-ED025E63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44" y="1933944"/>
            <a:ext cx="5825085" cy="17649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FAC55E-438A-43D9-AA91-D65B2F103760}"/>
              </a:ext>
            </a:extLst>
          </p:cNvPr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추천 결과 조회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368902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3921494"/>
            <a:ext cx="5523320" cy="11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추천에서 거짓 양성 조사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데이터에서 예측 추천은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으로 추천했지만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평가는 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이하로 틀린 추천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거짓 양성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AC55E-438A-43D9-AA91-D65B2F103760}"/>
              </a:ext>
            </a:extLst>
          </p:cNvPr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거짓 양성 조사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EA885E-C471-4940-A97B-814C6C9E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67" y="2144477"/>
            <a:ext cx="5755039" cy="16688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2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569855" y="3926521"/>
            <a:ext cx="5826265" cy="11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영화 평가와 예측 평가 사이의 </a:t>
            </a:r>
            <a:r>
              <a:rPr lang="ko-KR" altLang="en-US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오류율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계산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평균 절대값 오차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(Mean Absolute Error, MAE)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함수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(UDF)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AC55E-438A-43D9-AA91-D65B2F103760}"/>
              </a:ext>
            </a:extLst>
          </p:cNvPr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평가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670809-976B-4A15-A51C-6DBE0052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72" y="1654775"/>
            <a:ext cx="4014029" cy="21685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51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4320362"/>
            <a:ext cx="5523320" cy="33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평가 데이터프레임에 새로운 데이터를 추가하여 모델을 구축하는 예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AC55E-438A-43D9-AA91-D65B2F103760}"/>
              </a:ext>
            </a:extLst>
          </p:cNvPr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훈련 데이터 추가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CBF906-DDB6-4C6E-89CC-9FA137A6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21" y="2149573"/>
            <a:ext cx="5122534" cy="20663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16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AD9F1D-62ED-4534-98CB-6F8CB009BC93}"/>
              </a:ext>
            </a:extLst>
          </p:cNvPr>
          <p:cNvGrpSpPr/>
          <p:nvPr/>
        </p:nvGrpSpPr>
        <p:grpSpPr>
          <a:xfrm>
            <a:off x="745509" y="2827446"/>
            <a:ext cx="7769841" cy="1203107"/>
            <a:chOff x="745509" y="2450694"/>
            <a:chExt cx="7769841" cy="1203107"/>
          </a:xfrm>
        </p:grpSpPr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745509" y="3061158"/>
              <a:ext cx="7769841" cy="0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745509" y="2450694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45509" y="3284469"/>
              <a:ext cx="4168082" cy="369332"/>
              <a:chOff x="1369366" y="2489976"/>
              <a:chExt cx="5046238" cy="369332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69366" y="2489976"/>
                <a:ext cx="1006384" cy="369332"/>
                <a:chOff x="846161" y="1522955"/>
                <a:chExt cx="1006384" cy="369332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846161" y="1522955"/>
                  <a:ext cx="9553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perspectiveFront"/>
                    <a:lightRig rig="threePt" dir="t"/>
                  </a:scene3d>
                </a:bodyPr>
                <a:lstStyle/>
                <a:p>
                  <a:r>
                    <a:rPr lang="en-US" altLang="ko-KR" dirty="0">
                      <a:solidFill>
                        <a:schemeClr val="tx1">
                          <a:lumMod val="50000"/>
                        </a:schemeClr>
                      </a:solidFill>
                      <a:latin typeface="HY헤드라인M" panose="02030600000101010101" pitchFamily="18" charset="-127"/>
                      <a:ea typeface="HY헤드라인M" panose="02030600000101010101" pitchFamily="18" charset="-127"/>
                    </a:rPr>
                    <a:t>001</a:t>
                  </a:r>
                  <a:endParaRPr lang="ko-KR" altLang="en-US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  <p:cxnSp>
              <p:nvCxnSpPr>
                <p:cNvPr id="31" name="직선 연결선 30"/>
                <p:cNvCxnSpPr/>
                <p:nvPr/>
              </p:nvCxnSpPr>
              <p:spPr>
                <a:xfrm>
                  <a:off x="1436908" y="1686282"/>
                  <a:ext cx="415637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/>
              <p:cNvSpPr txBox="1"/>
              <p:nvPr/>
            </p:nvSpPr>
            <p:spPr>
              <a:xfrm>
                <a:off x="2480882" y="2498507"/>
                <a:ext cx="39347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tx2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MLlib</a:t>
                </a:r>
                <a:endPara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3183" y="2816955"/>
            <a:ext cx="45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MLlib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적재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153602" y="3965884"/>
            <a:ext cx="6625507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종류별로 각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 다운로드 후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HDFS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적재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C312E-E280-4297-AB54-530E4ED1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69" y="2742704"/>
            <a:ext cx="6120437" cy="11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스키마 정의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6CED07-0CE9-491E-9AFA-4D2166CC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32" y="2006698"/>
            <a:ext cx="4790911" cy="28446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63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변환 함수 정의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991858" y="4827077"/>
            <a:ext cx="5087259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Case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변환하기 위해 함수를 정의해준다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B65DCE-ABBF-4B5A-B2F2-43C2493D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858" y="1704680"/>
            <a:ext cx="5087259" cy="29594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68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평가 데이터 프레임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327701" y="4355702"/>
            <a:ext cx="6415570" cy="60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평가데이터를 적재하고 데이터프레임을 생성해준다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평가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총 개수 카운트로 분류되며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항목별로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count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하여 출력해주었다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3F2200-D735-47BE-8541-C8751257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91" y="2133096"/>
            <a:ext cx="5422591" cy="20316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32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데이터프레임 생성</a:t>
            </a:r>
            <a:endParaRPr lang="en-US" altLang="ko-KR" sz="1600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50462" y="4382015"/>
            <a:ext cx="5570051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문을 사용하기 위해 영화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데이터프레임 생성 후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뷰로 등록해준다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E32CD3-EE52-4617-980C-C1AC0E11F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338"/>
          <a:stretch/>
        </p:blipFill>
        <p:spPr>
          <a:xfrm>
            <a:off x="922444" y="2475985"/>
            <a:ext cx="4329287" cy="16444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3EDEF4-62BC-43F1-B03D-5C26F152E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62" r="48696"/>
          <a:stretch/>
        </p:blipFill>
        <p:spPr>
          <a:xfrm>
            <a:off x="5567761" y="1853070"/>
            <a:ext cx="2278558" cy="22673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929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480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영화 추천 데이터 데이터프레임 질의 </a:t>
            </a:r>
            <a:r>
              <a:rPr lang="en-US" altLang="ko-KR" sz="1600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24E4D-0308-42D3-B0E1-7DF9F59360EA}"/>
              </a:ext>
            </a:extLst>
          </p:cNvPr>
          <p:cNvSpPr txBox="1"/>
          <p:nvPr/>
        </p:nvSpPr>
        <p:spPr>
          <a:xfrm>
            <a:off x="1773828" y="4253639"/>
            <a:ext cx="5523320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 </a:t>
            </a:r>
            <a:r>
              <a:rPr lang="ko-KR" altLang="en-US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데이터프레임 질의로 데이터 조사 </a:t>
            </a:r>
            <a:r>
              <a:rPr lang="en-US" altLang="ko-KR" sz="1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평가된 영화의 제목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 점수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최소 점수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평가자 수 조사 </a:t>
            </a:r>
            <a:endParaRPr lang="en-US" altLang="ko-KR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평가자 수의 내림차순으로 정렬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C88B7-8718-4358-B7DB-2BDD0B45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71" y="1868804"/>
            <a:ext cx="5072034" cy="23044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110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3471</TotalTime>
  <Words>405</Words>
  <Application>Microsoft Office PowerPoint</Application>
  <PresentationFormat>화면 슬라이드 쇼(4:3)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Wingdings</vt:lpstr>
      <vt:lpstr>나눔바른고딕</vt:lpstr>
      <vt:lpstr>Arial</vt:lpstr>
      <vt:lpstr>HY헤드라인M</vt:lpstr>
      <vt:lpstr>맑은 고딕</vt:lpstr>
      <vt:lpstr>나눔바른고딕 UltraLight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285</cp:revision>
  <dcterms:created xsi:type="dcterms:W3CDTF">2015-01-21T11:35:38Z</dcterms:created>
  <dcterms:modified xsi:type="dcterms:W3CDTF">2020-06-29T09:22:37Z</dcterms:modified>
</cp:coreProperties>
</file>