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34"/>
  </p:notesMasterIdLst>
  <p:handoutMasterIdLst>
    <p:handoutMasterId r:id="rId35"/>
  </p:handoutMasterIdLst>
  <p:sldIdLst>
    <p:sldId id="271" r:id="rId2"/>
    <p:sldId id="291" r:id="rId3"/>
    <p:sldId id="286" r:id="rId4"/>
    <p:sldId id="316" r:id="rId5"/>
    <p:sldId id="317" r:id="rId6"/>
    <p:sldId id="318" r:id="rId7"/>
    <p:sldId id="319" r:id="rId8"/>
    <p:sldId id="320" r:id="rId9"/>
    <p:sldId id="321" r:id="rId10"/>
    <p:sldId id="326" r:id="rId11"/>
    <p:sldId id="327" r:id="rId12"/>
    <p:sldId id="322" r:id="rId13"/>
    <p:sldId id="328" r:id="rId14"/>
    <p:sldId id="333" r:id="rId15"/>
    <p:sldId id="329" r:id="rId16"/>
    <p:sldId id="330" r:id="rId17"/>
    <p:sldId id="331" r:id="rId18"/>
    <p:sldId id="332" r:id="rId19"/>
    <p:sldId id="334" r:id="rId20"/>
    <p:sldId id="335" r:id="rId21"/>
    <p:sldId id="337" r:id="rId22"/>
    <p:sldId id="338" r:id="rId23"/>
    <p:sldId id="336" r:id="rId24"/>
    <p:sldId id="343" r:id="rId25"/>
    <p:sldId id="344" r:id="rId26"/>
    <p:sldId id="345" r:id="rId27"/>
    <p:sldId id="347" r:id="rId28"/>
    <p:sldId id="346" r:id="rId29"/>
    <p:sldId id="348" r:id="rId30"/>
    <p:sldId id="349" r:id="rId31"/>
    <p:sldId id="350" r:id="rId32"/>
    <p:sldId id="315" r:id="rId33"/>
  </p:sldIdLst>
  <p:sldSz cx="9144000" cy="6858000" type="screen4x3"/>
  <p:notesSz cx="6858000" cy="9144000"/>
  <p:embeddedFontLst>
    <p:embeddedFont>
      <p:font typeface="나눔바른고딕" panose="020B0600000101010101" charset="-127"/>
      <p:regular r:id="rId36"/>
      <p:bold r:id="rId37"/>
    </p:embeddedFont>
    <p:embeddedFont>
      <p:font typeface="HY헤드라인M" panose="02030600000101010101" pitchFamily="18" charset="-127"/>
      <p:regular r:id="rId38"/>
    </p:embeddedFont>
    <p:embeddedFont>
      <p:font typeface="맑은 고딕" panose="020B0503020000020004" pitchFamily="50" charset="-127"/>
      <p:regular r:id="rId39"/>
      <p:bold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메지니" initials="메" lastIdx="2" clrIdx="0">
    <p:extLst>
      <p:ext uri="{19B8F6BF-5375-455C-9EA6-DF929625EA0E}">
        <p15:presenceInfo xmlns:p15="http://schemas.microsoft.com/office/powerpoint/2012/main" userId="메지니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7FA6"/>
    <a:srgbClr val="439CC9"/>
    <a:srgbClr val="00759E"/>
    <a:srgbClr val="2C2A2A"/>
    <a:srgbClr val="F7F79F"/>
    <a:srgbClr val="FEC45C"/>
    <a:srgbClr val="FEE6A4"/>
    <a:srgbClr val="FDB8A5"/>
    <a:srgbClr val="B9ABF7"/>
    <a:srgbClr val="A79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01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034" y="102"/>
      </p:cViewPr>
      <p:guideLst>
        <p:guide orient="horz" pos="2160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pPr/>
              <a:t>2020-06-26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0CC39-12E7-4F8A-B3C5-4E15C788750E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A59AF-7A79-40B8-A970-4B97D7559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3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20BF-2A2B-479A-9522-5FBBB0CC7E50}" type="datetime1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60D-05BD-45B8-9498-9E37232EC40E}" type="datetime1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1D9E-2228-4B65-8175-67602CAEF7B3}" type="datetime1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BFB-706A-4C2B-92C3-0D9EA9C0254B}" type="datetime1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6DF3-B631-4558-AFA3-6D34B17F763B}" type="datetime1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C3AA-7A67-4210-9E8E-0C956BEB9667}" type="datetime1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CD5-8DDE-4E6F-9DA4-5F2DD8C0AF7E}" type="datetime1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5923-B666-499D-89E1-EA64585CF4A5}" type="datetime1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EE96-B538-4DF0-A261-9CC052FCE471}" type="datetime1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50E1-5B74-4F2B-A244-C2D813C47F00}" type="datetime1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0FEB-679E-4A72-8349-C9E0572649BC}" type="datetime1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6CF75-B9A1-4BA1-9D1B-7653DFDA2728}" type="datetime1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01295" y="6522483"/>
            <a:ext cx="144270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20174627 </a:t>
            </a:r>
            <a:r>
              <a:rPr lang="ko-KR" alt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김혜진</a:t>
            </a:r>
            <a:endParaRPr lang="en-US" altLang="ko-KR" sz="1200" dirty="0">
              <a:solidFill>
                <a:schemeClr val="tx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441001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빅데이터</a:t>
            </a:r>
            <a:endParaRPr lang="en-US" altLang="ko-KR" sz="4000" b="1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49979" y="3235764"/>
            <a:ext cx="45719" cy="343151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657598" y="3237764"/>
            <a:ext cx="240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Spark</a:t>
            </a:r>
            <a:r>
              <a:rPr lang="ko-KR" altLang="en-US" sz="16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Streaming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5447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센서 데이터 조사 </a:t>
            </a:r>
            <a:r>
              <a:rPr lang="en-US" altLang="ko-KR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SQL </a:t>
            </a:r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일별 통계 실행 결과</a:t>
            </a:r>
            <a:endParaRPr lang="en-US" altLang="ko-KR" sz="16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974114" y="4668771"/>
            <a:ext cx="5193030" cy="36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상위 </a:t>
            </a: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일별 통계 값을 출력</a:t>
            </a:r>
            <a:endParaRPr lang="en-US" altLang="ko-KR" sz="14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3CAC29-DF3B-4747-B355-09E6615634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667"/>
          <a:stretch/>
        </p:blipFill>
        <p:spPr>
          <a:xfrm>
            <a:off x="1641630" y="2137804"/>
            <a:ext cx="5680875" cy="10462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63AAF3-C427-45B3-8D77-13BE5438D7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33"/>
          <a:stretch/>
        </p:blipFill>
        <p:spPr>
          <a:xfrm>
            <a:off x="1641630" y="3346356"/>
            <a:ext cx="5680875" cy="110360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2208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96573" y="324000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7371" y="341980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24820" y="2509178"/>
            <a:ext cx="4553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Sensor Data Application</a:t>
            </a:r>
          </a:p>
          <a:p>
            <a:pPr algn="r"/>
            <a:r>
              <a:rPr lang="en-US" altLang="ko-KR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Streaming Processing :</a:t>
            </a:r>
            <a:endParaRPr lang="ko-KR" altLang="en-US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245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스트리밍</a:t>
            </a:r>
            <a:r>
              <a:rPr lang="en-US" altLang="ko-KR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데이터프레임 생성 및 실행</a:t>
            </a:r>
            <a:endParaRPr lang="en-US" altLang="ko-KR" sz="16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59246" y="3611100"/>
            <a:ext cx="6625507" cy="36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입력 스트림 데이터프레임 생성</a:t>
            </a:r>
            <a:endParaRPr lang="en-US" altLang="ko-KR" sz="14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16226B-25F8-4D38-9E6C-5B1783D53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26" y="3158773"/>
            <a:ext cx="6512806" cy="28660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액자 2">
            <a:extLst>
              <a:ext uri="{FF2B5EF4-FFF2-40B4-BE49-F238E27FC236}">
                <a16:creationId xmlns:a16="http://schemas.microsoft.com/office/drawing/2014/main" id="{B05A3667-C41B-47CA-A057-B3EDE3B20629}"/>
              </a:ext>
            </a:extLst>
          </p:cNvPr>
          <p:cNvSpPr/>
          <p:nvPr/>
        </p:nvSpPr>
        <p:spPr>
          <a:xfrm>
            <a:off x="2978331" y="3202549"/>
            <a:ext cx="775063" cy="134813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199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862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스트리밍</a:t>
            </a:r>
            <a:r>
              <a:rPr lang="en-US" altLang="ko-KR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데이터프레임 연산 및 질의 </a:t>
            </a:r>
            <a:r>
              <a:rPr lang="ko-KR" altLang="en-US" sz="16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①</a:t>
            </a:r>
            <a:endParaRPr lang="en-US" altLang="ko-KR" sz="1600" b="1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13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C597BF3-2944-4657-83F2-B8A5D4F9D472}"/>
              </a:ext>
            </a:extLst>
          </p:cNvPr>
          <p:cNvGrpSpPr/>
          <p:nvPr/>
        </p:nvGrpSpPr>
        <p:grpSpPr>
          <a:xfrm>
            <a:off x="2589429" y="1994810"/>
            <a:ext cx="3962400" cy="726085"/>
            <a:chOff x="2567396" y="1262208"/>
            <a:chExt cx="3962400" cy="726085"/>
          </a:xfrm>
        </p:grpSpPr>
        <p:sp>
          <p:nvSpPr>
            <p:cNvPr id="13" name="TextBox 12"/>
            <p:cNvSpPr txBox="1"/>
            <p:nvPr/>
          </p:nvSpPr>
          <p:spPr>
            <a:xfrm>
              <a:off x="2567396" y="1662050"/>
              <a:ext cx="396240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스트리밍 데이터 프레임 연산</a:t>
              </a:r>
              <a:endParaRPr lang="en-US" altLang="ko-KR" sz="11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38172FE-D24A-4DB4-B9FA-A90104249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0063" y="1262208"/>
              <a:ext cx="3583033" cy="344522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4D9B2DF-E67C-4E40-97BC-30F45B5D208D}"/>
              </a:ext>
            </a:extLst>
          </p:cNvPr>
          <p:cNvGrpSpPr/>
          <p:nvPr/>
        </p:nvGrpSpPr>
        <p:grpSpPr>
          <a:xfrm>
            <a:off x="1463993" y="2978809"/>
            <a:ext cx="6216014" cy="1609500"/>
            <a:chOff x="1463993" y="2812820"/>
            <a:chExt cx="6216014" cy="16095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61694CA-2CF0-4140-90F3-ED49D77EA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3993" y="2812820"/>
              <a:ext cx="6216014" cy="55571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2F39FE9-ABEF-4DB0-972A-F7FB07F2E2A0}"/>
                </a:ext>
              </a:extLst>
            </p:cNvPr>
            <p:cNvSpPr txBox="1"/>
            <p:nvPr/>
          </p:nvSpPr>
          <p:spPr>
            <a:xfrm>
              <a:off x="2590800" y="3511301"/>
              <a:ext cx="3962400" cy="911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질의 설정 및 처리 시작</a:t>
              </a:r>
              <a:endPara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endParaRPr lang="en-US" altLang="ko-KR" sz="3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endParaRPr lang="en-US" altLang="ko-KR" sz="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입력 데이터프레임에 변환 및 액션 적용</a:t>
              </a:r>
              <a:endPara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 err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writeStream</a:t>
              </a:r>
              <a:r>
                <a:rPr lang="en-US" altLang="ko-KR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() </a:t>
              </a:r>
              <a:r>
                <a:rPr lang="ko-KR" altLang="en-US" sz="12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메서드 사용 </a:t>
              </a:r>
              <a:endPara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328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스트리밍</a:t>
            </a:r>
            <a:r>
              <a:rPr lang="en-US" altLang="ko-KR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처리 실행 결과 </a:t>
            </a:r>
            <a:r>
              <a:rPr lang="ko-KR" altLang="en-US" sz="16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①</a:t>
            </a:r>
            <a:endParaRPr lang="en-US" altLang="ko-KR" sz="16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E22068-3994-4119-968D-6A1D9FAFC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203" y="2178539"/>
            <a:ext cx="2931594" cy="250092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F39FE9-ABEF-4DB0-972A-F7FB07F2E2A0}"/>
              </a:ext>
            </a:extLst>
          </p:cNvPr>
          <p:cNvSpPr txBox="1"/>
          <p:nvPr/>
        </p:nvSpPr>
        <p:spPr>
          <a:xfrm>
            <a:off x="2589429" y="4810585"/>
            <a:ext cx="3962400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연산이 처리 종료 될 때 까지 대기</a:t>
            </a:r>
            <a:endParaRPr lang="en-US" altLang="ko-KR" sz="1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awaitTermination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()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메서드 사용</a:t>
            </a:r>
            <a:endParaRPr lang="en-US" altLang="ko-KR" sz="1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169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스트리밍</a:t>
            </a:r>
            <a:r>
              <a:rPr lang="en-US" altLang="ko-KR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실행 및 결과 </a:t>
            </a:r>
            <a:r>
              <a:rPr lang="ko-KR" altLang="en-US" sz="16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②</a:t>
            </a:r>
            <a:endParaRPr lang="en-US" altLang="ko-KR" sz="1600" b="1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15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DDED77F-57D6-48B5-BFE8-725A681DC7B7}"/>
              </a:ext>
            </a:extLst>
          </p:cNvPr>
          <p:cNvGrpSpPr/>
          <p:nvPr/>
        </p:nvGrpSpPr>
        <p:grpSpPr>
          <a:xfrm>
            <a:off x="1393372" y="1739711"/>
            <a:ext cx="6625507" cy="889041"/>
            <a:chOff x="1363748" y="1214344"/>
            <a:chExt cx="6625507" cy="889041"/>
          </a:xfrm>
        </p:grpSpPr>
        <p:sp>
          <p:nvSpPr>
            <p:cNvPr id="13" name="TextBox 12"/>
            <p:cNvSpPr txBox="1"/>
            <p:nvPr/>
          </p:nvSpPr>
          <p:spPr>
            <a:xfrm>
              <a:off x="1363748" y="1777142"/>
              <a:ext cx="6625507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첫 배치 실행 후</a:t>
              </a:r>
              <a:r>
                <a:rPr lang="en-US" altLang="ko-KR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</a:t>
              </a:r>
              <a:r>
                <a:rPr lang="ko-KR" altLang="en-US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기존 </a:t>
              </a:r>
              <a:r>
                <a:rPr lang="en-US" altLang="ko-KR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csv </a:t>
              </a:r>
              <a:r>
                <a:rPr lang="ko-KR" altLang="en-US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파일을 다른 이름으로 변경하여 해당 디렉토리에 복사</a:t>
              </a:r>
              <a:endPara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B38993A8-00CC-452D-BD03-7063FF2849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1080"/>
            <a:stretch/>
          </p:blipFill>
          <p:spPr>
            <a:xfrm>
              <a:off x="1410788" y="1214344"/>
              <a:ext cx="6531429" cy="53866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071412C-3E30-409E-898D-00B293C2ACCE}"/>
              </a:ext>
            </a:extLst>
          </p:cNvPr>
          <p:cNvSpPr txBox="1"/>
          <p:nvPr/>
        </p:nvSpPr>
        <p:spPr>
          <a:xfrm>
            <a:off x="4415104" y="4081861"/>
            <a:ext cx="4085691" cy="60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Csv </a:t>
            </a: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파일을 다른 이름으로 적재하게 되면</a:t>
            </a:r>
            <a:endParaRPr lang="en-US" altLang="ko-KR" sz="1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새로운 데이터로 인식하여 두 번째 배치로 처리</a:t>
            </a:r>
            <a:endParaRPr lang="en-US" altLang="ko-KR" sz="1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56DCA23-6FBF-4922-9DBE-4551FFCE588E}"/>
              </a:ext>
            </a:extLst>
          </p:cNvPr>
          <p:cNvGrpSpPr/>
          <p:nvPr/>
        </p:nvGrpSpPr>
        <p:grpSpPr>
          <a:xfrm>
            <a:off x="1393372" y="3197001"/>
            <a:ext cx="3196046" cy="2372962"/>
            <a:chOff x="1358538" y="3072636"/>
            <a:chExt cx="3196046" cy="237296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7BEE27D-8C4B-4669-8DB5-0F37D90EF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3372" y="3072636"/>
              <a:ext cx="3161212" cy="2372962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액자 14">
              <a:extLst>
                <a:ext uri="{FF2B5EF4-FFF2-40B4-BE49-F238E27FC236}">
                  <a16:creationId xmlns:a16="http://schemas.microsoft.com/office/drawing/2014/main" id="{E182BA2B-2397-414E-9EB4-D6868EF17048}"/>
                </a:ext>
              </a:extLst>
            </p:cNvPr>
            <p:cNvSpPr/>
            <p:nvPr/>
          </p:nvSpPr>
          <p:spPr>
            <a:xfrm>
              <a:off x="1358538" y="3211258"/>
              <a:ext cx="583473" cy="141542"/>
            </a:xfrm>
            <a:prstGeom prst="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1417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스트리밍</a:t>
            </a:r>
            <a:r>
              <a:rPr lang="en-US" altLang="ko-KR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처리 실행 </a:t>
            </a:r>
            <a:r>
              <a:rPr lang="ko-KR" altLang="en-US" sz="16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③</a:t>
            </a:r>
            <a:endParaRPr lang="en-US" altLang="ko-KR" sz="1600" b="1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59246" y="3575352"/>
            <a:ext cx="6625507" cy="60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제플린에서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스트리밍 데이터를 계속 대기하여 종료할 수 없는 경우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제플린을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마스터 서버에서 재시작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해줌</a:t>
            </a:r>
            <a:endParaRPr lang="en-US" altLang="ko-KR" sz="1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74F4223-1F92-4E76-80E6-5DC4B6D6F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869" y="2810001"/>
            <a:ext cx="6137715" cy="51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37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STB </a:t>
            </a:r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스크립트</a:t>
            </a:r>
            <a:endParaRPr lang="en-US" altLang="ko-KR" sz="16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22500" y="3774403"/>
            <a:ext cx="5550857" cy="60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기존 코드의 </a:t>
            </a:r>
            <a:r>
              <a: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1.0 </a:t>
            </a: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버전 설정을 현 버전에 맞는 </a:t>
            </a:r>
            <a:r>
              <a: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1.3</a:t>
            </a: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변경</a:t>
            </a:r>
            <a:endParaRPr lang="en-US" altLang="ko-KR" sz="1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라이브러리에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spark-streaming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의존성이 추가 됨</a:t>
            </a:r>
            <a:endParaRPr lang="en-US" altLang="ko-KR" sz="1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E0AC440-789E-474C-A6B4-14D76E3D8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70" y="2639985"/>
            <a:ext cx="6197459" cy="978952"/>
          </a:xfrm>
          <a:prstGeom prst="rect">
            <a:avLst/>
          </a:prstGeom>
        </p:spPr>
      </p:pic>
      <p:sp>
        <p:nvSpPr>
          <p:cNvPr id="3" name="액자 2">
            <a:extLst>
              <a:ext uri="{FF2B5EF4-FFF2-40B4-BE49-F238E27FC236}">
                <a16:creationId xmlns:a16="http://schemas.microsoft.com/office/drawing/2014/main" id="{E5F36A6E-731B-4ECA-BF5F-585578616010}"/>
              </a:ext>
            </a:extLst>
          </p:cNvPr>
          <p:cNvSpPr/>
          <p:nvPr/>
        </p:nvSpPr>
        <p:spPr>
          <a:xfrm>
            <a:off x="1473270" y="2795451"/>
            <a:ext cx="1400559" cy="182880"/>
          </a:xfrm>
          <a:prstGeom prst="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107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SensorApp.scala</a:t>
            </a:r>
            <a:r>
              <a:rPr lang="en-US" altLang="ko-KR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작성</a:t>
            </a:r>
            <a:endParaRPr lang="en-US" altLang="ko-KR" sz="16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18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622A52C-C0C6-4B2C-8FB4-F1ADBF32F4FE}"/>
              </a:ext>
            </a:extLst>
          </p:cNvPr>
          <p:cNvGrpSpPr/>
          <p:nvPr/>
        </p:nvGrpSpPr>
        <p:grpSpPr>
          <a:xfrm>
            <a:off x="240403" y="1557024"/>
            <a:ext cx="8663194" cy="4119402"/>
            <a:chOff x="274386" y="1369299"/>
            <a:chExt cx="8663194" cy="411940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E1DF7B2-3390-46E9-A078-F94FFE548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386" y="1369299"/>
              <a:ext cx="6102601" cy="4119402"/>
            </a:xfrm>
            <a:prstGeom prst="rect">
              <a:avLst/>
            </a:prstGeom>
          </p:spPr>
        </p:pic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1E2718D-241C-498D-BBE6-5C1EA2699029}"/>
                </a:ext>
              </a:extLst>
            </p:cNvPr>
            <p:cNvGrpSpPr/>
            <p:nvPr/>
          </p:nvGrpSpPr>
          <p:grpSpPr>
            <a:xfrm>
              <a:off x="6457950" y="1419197"/>
              <a:ext cx="2479630" cy="4019605"/>
              <a:chOff x="6272484" y="1382046"/>
              <a:chExt cx="2479630" cy="4019605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272484" y="1382046"/>
                <a:ext cx="1327199" cy="27699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Class import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8261D4-5E45-47D7-9BCF-93075AD5C6D9}"/>
                  </a:ext>
                </a:extLst>
              </p:cNvPr>
              <p:cNvSpPr txBox="1"/>
              <p:nvPr/>
            </p:nvSpPr>
            <p:spPr>
              <a:xfrm>
                <a:off x="6272484" y="1895142"/>
                <a:ext cx="2479630" cy="27699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err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SparkSession</a:t>
                </a:r>
                <a:r>
                  <a:rPr lang="en-US" altLang="ko-KR" sz="12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ko-KR" altLang="en-US" sz="12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객체 생성</a:t>
                </a:r>
                <a:endParaRPr lang="en-US" altLang="ko-KR" sz="1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257C21-C100-44B9-AC83-1F4FF9F95E06}"/>
                  </a:ext>
                </a:extLst>
              </p:cNvPr>
              <p:cNvSpPr txBox="1"/>
              <p:nvPr/>
            </p:nvSpPr>
            <p:spPr>
              <a:xfrm>
                <a:off x="6272484" y="2209025"/>
                <a:ext cx="2479630" cy="27699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err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spark.implicits</a:t>
                </a:r>
                <a:r>
                  <a:rPr lang="en-US" altLang="ko-KR" sz="12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import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2EA5A9-212E-41A8-9BF4-55AFCA39AB98}"/>
                  </a:ext>
                </a:extLst>
              </p:cNvPr>
              <p:cNvSpPr txBox="1"/>
              <p:nvPr/>
            </p:nvSpPr>
            <p:spPr>
              <a:xfrm>
                <a:off x="6272484" y="2519693"/>
                <a:ext cx="2479630" cy="27699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콘솔 출력 메시지의 수준 조정</a:t>
                </a:r>
                <a:endParaRPr lang="en-US" altLang="ko-KR" sz="1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CDE385-BDA5-427A-BC1B-CDB3C8CEECFA}"/>
                  </a:ext>
                </a:extLst>
              </p:cNvPr>
              <p:cNvSpPr txBox="1"/>
              <p:nvPr/>
            </p:nvSpPr>
            <p:spPr>
              <a:xfrm>
                <a:off x="6272484" y="3102647"/>
                <a:ext cx="2479630" cy="27699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센서 데이터 스키마 정의</a:t>
                </a:r>
                <a:endParaRPr lang="en-US" altLang="ko-KR" sz="1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C36EF5-B7D5-42E6-A80E-11FC2AE04EA6}"/>
                  </a:ext>
                </a:extLst>
              </p:cNvPr>
              <p:cNvSpPr txBox="1"/>
              <p:nvPr/>
            </p:nvSpPr>
            <p:spPr>
              <a:xfrm>
                <a:off x="6272484" y="3602389"/>
                <a:ext cx="2479630" cy="27699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입력 스트림 데이터프레임 생성</a:t>
                </a:r>
                <a:endParaRPr lang="en-US" altLang="ko-KR" sz="1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4BC818-57D9-4D9E-A41C-06D1E54BEF86}"/>
                  </a:ext>
                </a:extLst>
              </p:cNvPr>
              <p:cNvSpPr txBox="1"/>
              <p:nvPr/>
            </p:nvSpPr>
            <p:spPr>
              <a:xfrm>
                <a:off x="6272484" y="4025661"/>
                <a:ext cx="2479630" cy="27699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스트리밍 데이터프레임 연산</a:t>
                </a:r>
                <a:endParaRPr lang="en-US" altLang="ko-KR" sz="1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EC5420D-6760-427E-9770-395A152A152D}"/>
                  </a:ext>
                </a:extLst>
              </p:cNvPr>
              <p:cNvSpPr txBox="1"/>
              <p:nvPr/>
            </p:nvSpPr>
            <p:spPr>
              <a:xfrm>
                <a:off x="6272484" y="4323242"/>
                <a:ext cx="2479630" cy="27699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스트리밍 데이터프레임 연산</a:t>
                </a:r>
                <a:endParaRPr lang="en-US" altLang="ko-KR" sz="1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C05B34-F011-477D-8A60-3378955D7692}"/>
                  </a:ext>
                </a:extLst>
              </p:cNvPr>
              <p:cNvSpPr txBox="1"/>
              <p:nvPr/>
            </p:nvSpPr>
            <p:spPr>
              <a:xfrm>
                <a:off x="6272484" y="4823584"/>
                <a:ext cx="2479630" cy="2769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질의 설정 및 처리 시작</a:t>
                </a:r>
                <a:endParaRPr lang="en-US" altLang="ko-KR" sz="1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B8D6D75-C795-4ECF-9E28-82E82F7E9587}"/>
                  </a:ext>
                </a:extLst>
              </p:cNvPr>
              <p:cNvSpPr txBox="1"/>
              <p:nvPr/>
            </p:nvSpPr>
            <p:spPr>
              <a:xfrm>
                <a:off x="6272484" y="5124652"/>
                <a:ext cx="2479630" cy="2769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처리 종료 시 까지 대기</a:t>
                </a:r>
                <a:endParaRPr lang="en-US" altLang="ko-KR" sz="1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6058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57873" y="4748576"/>
            <a:ext cx="662550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target/scala-2.12/sensor-project_2.12-1.0.jar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파일이 생성된 것을 확인</a:t>
            </a:r>
            <a:endParaRPr lang="en-US" altLang="ko-KR" sz="1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2FCD30C-D0DE-40BA-9BE3-DA424732A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212" y="1828640"/>
            <a:ext cx="5116831" cy="28069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39BE93-9830-4DF1-9D7E-79DD2E480830}"/>
              </a:ext>
            </a:extLst>
          </p:cNvPr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SensorApp</a:t>
            </a:r>
            <a:r>
              <a:rPr lang="en-US" altLang="ko-KR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빌드</a:t>
            </a:r>
            <a:endParaRPr lang="en-US" altLang="ko-KR" sz="16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842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EED7FD9-7794-4079-8682-9F34D8EA2D23}"/>
              </a:ext>
            </a:extLst>
          </p:cNvPr>
          <p:cNvGrpSpPr/>
          <p:nvPr/>
        </p:nvGrpSpPr>
        <p:grpSpPr>
          <a:xfrm>
            <a:off x="745509" y="2450694"/>
            <a:ext cx="7769841" cy="2625045"/>
            <a:chOff x="955350" y="2836588"/>
            <a:chExt cx="7769841" cy="2625045"/>
          </a:xfrm>
        </p:grpSpPr>
        <p:cxnSp>
          <p:nvCxnSpPr>
            <p:cNvPr id="18" name="직선 연결선 17"/>
            <p:cNvCxnSpPr>
              <a:cxnSpLocks/>
            </p:cNvCxnSpPr>
            <p:nvPr/>
          </p:nvCxnSpPr>
          <p:spPr>
            <a:xfrm>
              <a:off x="955350" y="3447052"/>
              <a:ext cx="7769841" cy="0"/>
            </a:xfrm>
            <a:prstGeom prst="line">
              <a:avLst/>
            </a:prstGeom>
            <a:ln w="1905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955350" y="2836588"/>
              <a:ext cx="2485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2C2A2A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CONTENTS</a:t>
              </a: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955350" y="3670363"/>
              <a:ext cx="4168082" cy="369332"/>
              <a:chOff x="1369366" y="2489976"/>
              <a:chExt cx="5046238" cy="369332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1369366" y="2489976"/>
                <a:ext cx="1006384" cy="369332"/>
                <a:chOff x="846161" y="1522955"/>
                <a:chExt cx="1006384" cy="369332"/>
              </a:xfrm>
            </p:grpSpPr>
            <p:sp>
              <p:nvSpPr>
                <p:cNvPr id="32" name="TextBox 31"/>
                <p:cNvSpPr txBox="1"/>
                <p:nvPr/>
              </p:nvSpPr>
              <p:spPr>
                <a:xfrm>
                  <a:off x="846161" y="1522955"/>
                  <a:ext cx="9553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perspectiveFront"/>
                    <a:lightRig rig="threePt" dir="t"/>
                  </a:scene3d>
                </a:bodyPr>
                <a:lstStyle/>
                <a:p>
                  <a:r>
                    <a:rPr lang="en-US" altLang="ko-KR" dirty="0">
                      <a:solidFill>
                        <a:schemeClr val="tx1">
                          <a:lumMod val="50000"/>
                        </a:schemeClr>
                      </a:solidFill>
                      <a:latin typeface="HY헤드라인M" panose="02030600000101010101" pitchFamily="18" charset="-127"/>
                      <a:ea typeface="HY헤드라인M" panose="02030600000101010101" pitchFamily="18" charset="-127"/>
                    </a:rPr>
                    <a:t>001</a:t>
                  </a:r>
                  <a:endParaRPr lang="ko-KR" altLang="en-US" dirty="0">
                    <a:solidFill>
                      <a:schemeClr val="tx1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endParaRPr>
                </a:p>
              </p:txBody>
            </p:sp>
            <p:cxnSp>
              <p:nvCxnSpPr>
                <p:cNvPr id="31" name="직선 연결선 30"/>
                <p:cNvCxnSpPr/>
                <p:nvPr/>
              </p:nvCxnSpPr>
              <p:spPr>
                <a:xfrm>
                  <a:off x="1436908" y="1686282"/>
                  <a:ext cx="415637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" name="TextBox 2"/>
              <p:cNvSpPr txBox="1"/>
              <p:nvPr/>
            </p:nvSpPr>
            <p:spPr>
              <a:xfrm>
                <a:off x="2480882" y="2498507"/>
                <a:ext cx="39347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tx2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Spark </a:t>
                </a:r>
                <a:r>
                  <a:rPr lang="en-US" altLang="ko-KR" sz="1600" b="1" dirty="0">
                    <a:solidFill>
                      <a:srgbClr val="2C2A2A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Streaming</a:t>
                </a:r>
                <a:endParaRPr lang="ko-KR" altLang="en-US" sz="1600" b="1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6D6E032-B7E1-4B86-8C1D-14BBFDDAF1FA}"/>
                </a:ext>
              </a:extLst>
            </p:cNvPr>
            <p:cNvGrpSpPr/>
            <p:nvPr/>
          </p:nvGrpSpPr>
          <p:grpSpPr>
            <a:xfrm>
              <a:off x="955350" y="4149330"/>
              <a:ext cx="6133346" cy="369332"/>
              <a:chOff x="1369366" y="2489976"/>
              <a:chExt cx="7425555" cy="369332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4129A103-BF6E-4FF2-8BEF-FABAAAEEF4B3}"/>
                  </a:ext>
                </a:extLst>
              </p:cNvPr>
              <p:cNvGrpSpPr/>
              <p:nvPr/>
            </p:nvGrpSpPr>
            <p:grpSpPr>
              <a:xfrm>
                <a:off x="1369366" y="2489976"/>
                <a:ext cx="1006384" cy="369332"/>
                <a:chOff x="846161" y="1522955"/>
                <a:chExt cx="1006384" cy="369332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0B9FF72-FB33-4A37-8A54-7D1C9EAE623F}"/>
                    </a:ext>
                  </a:extLst>
                </p:cNvPr>
                <p:cNvSpPr txBox="1"/>
                <p:nvPr/>
              </p:nvSpPr>
              <p:spPr>
                <a:xfrm>
                  <a:off x="846161" y="1522955"/>
                  <a:ext cx="9553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perspectiveFront"/>
                    <a:lightRig rig="threePt" dir="t"/>
                  </a:scene3d>
                </a:bodyPr>
                <a:lstStyle/>
                <a:p>
                  <a:r>
                    <a:rPr lang="en-US" altLang="ko-KR" dirty="0">
                      <a:solidFill>
                        <a:schemeClr val="tx1">
                          <a:lumMod val="50000"/>
                        </a:schemeClr>
                      </a:solidFill>
                      <a:latin typeface="HY헤드라인M" panose="02030600000101010101" pitchFamily="18" charset="-127"/>
                      <a:ea typeface="HY헤드라인M" panose="02030600000101010101" pitchFamily="18" charset="-127"/>
                    </a:rPr>
                    <a:t>002</a:t>
                  </a:r>
                  <a:endParaRPr lang="ko-KR" altLang="en-US" dirty="0">
                    <a:solidFill>
                      <a:schemeClr val="tx1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endParaRPr>
                </a:p>
              </p:txBody>
            </p: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613D5EDB-B61B-41F6-81CB-F4D062228448}"/>
                    </a:ext>
                  </a:extLst>
                </p:cNvPr>
                <p:cNvCxnSpPr/>
                <p:nvPr/>
              </p:nvCxnSpPr>
              <p:spPr>
                <a:xfrm>
                  <a:off x="1436908" y="1686282"/>
                  <a:ext cx="415637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43738F-3BFE-486E-B9F2-F30576AD9DD9}"/>
                  </a:ext>
                </a:extLst>
              </p:cNvPr>
              <p:cNvSpPr txBox="1"/>
              <p:nvPr/>
            </p:nvSpPr>
            <p:spPr>
              <a:xfrm>
                <a:off x="2480881" y="2498507"/>
                <a:ext cx="63140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Sensor Data Application : Streaming Processing</a:t>
                </a:r>
                <a:endParaRPr lang="ko-KR" altLang="en-US" sz="1600" b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AAA9BE9-EDDE-4A55-9DB1-D02CF7FFA48D}"/>
                </a:ext>
              </a:extLst>
            </p:cNvPr>
            <p:cNvGrpSpPr/>
            <p:nvPr/>
          </p:nvGrpSpPr>
          <p:grpSpPr>
            <a:xfrm>
              <a:off x="955350" y="4631939"/>
              <a:ext cx="6133346" cy="369332"/>
              <a:chOff x="1369366" y="2489976"/>
              <a:chExt cx="7425555" cy="369332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B1216D84-F96D-4078-ABE5-C2ACE00B2B0F}"/>
                  </a:ext>
                </a:extLst>
              </p:cNvPr>
              <p:cNvGrpSpPr/>
              <p:nvPr/>
            </p:nvGrpSpPr>
            <p:grpSpPr>
              <a:xfrm>
                <a:off x="1369366" y="2489976"/>
                <a:ext cx="1006384" cy="369332"/>
                <a:chOff x="846161" y="1522955"/>
                <a:chExt cx="1006384" cy="369332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39A21D7-7813-4953-AB0C-D43A465986EC}"/>
                    </a:ext>
                  </a:extLst>
                </p:cNvPr>
                <p:cNvSpPr txBox="1"/>
                <p:nvPr/>
              </p:nvSpPr>
              <p:spPr>
                <a:xfrm>
                  <a:off x="846161" y="1522955"/>
                  <a:ext cx="9553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perspectiveFront"/>
                    <a:lightRig rig="threePt" dir="t"/>
                  </a:scene3d>
                </a:bodyPr>
                <a:lstStyle/>
                <a:p>
                  <a:r>
                    <a:rPr lang="en-US" altLang="ko-KR" dirty="0">
                      <a:solidFill>
                        <a:schemeClr val="tx1">
                          <a:lumMod val="50000"/>
                        </a:schemeClr>
                      </a:solidFill>
                      <a:latin typeface="HY헤드라인M" panose="02030600000101010101" pitchFamily="18" charset="-127"/>
                      <a:ea typeface="HY헤드라인M" panose="02030600000101010101" pitchFamily="18" charset="-127"/>
                    </a:rPr>
                    <a:t>003</a:t>
                  </a:r>
                  <a:endParaRPr lang="ko-KR" altLang="en-US" dirty="0">
                    <a:solidFill>
                      <a:schemeClr val="tx1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endParaRPr>
                </a:p>
              </p:txBody>
            </p: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CCB81363-A0CE-4352-9715-C6FBFA29BD36}"/>
                    </a:ext>
                  </a:extLst>
                </p:cNvPr>
                <p:cNvCxnSpPr/>
                <p:nvPr/>
              </p:nvCxnSpPr>
              <p:spPr>
                <a:xfrm>
                  <a:off x="1436908" y="1686282"/>
                  <a:ext cx="415637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68115FD-7CA1-46C6-858B-4AD838093DE5}"/>
                  </a:ext>
                </a:extLst>
              </p:cNvPr>
              <p:cNvSpPr txBox="1"/>
              <p:nvPr/>
            </p:nvSpPr>
            <p:spPr>
              <a:xfrm>
                <a:off x="2480881" y="2498507"/>
                <a:ext cx="63140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Oil drilling facility oil pump investigation</a:t>
                </a:r>
                <a:endParaRPr lang="ko-KR" altLang="en-US" sz="1600" b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9CD0CD8B-CF51-459B-9174-502B6950DC4C}"/>
                </a:ext>
              </a:extLst>
            </p:cNvPr>
            <p:cNvGrpSpPr/>
            <p:nvPr/>
          </p:nvGrpSpPr>
          <p:grpSpPr>
            <a:xfrm>
              <a:off x="955350" y="5092301"/>
              <a:ext cx="6133346" cy="369332"/>
              <a:chOff x="1369366" y="2489976"/>
              <a:chExt cx="7425555" cy="369332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CEB9DF5E-1A6F-4AA2-BA27-18013491F821}"/>
                  </a:ext>
                </a:extLst>
              </p:cNvPr>
              <p:cNvGrpSpPr/>
              <p:nvPr/>
            </p:nvGrpSpPr>
            <p:grpSpPr>
              <a:xfrm>
                <a:off x="1369366" y="2489976"/>
                <a:ext cx="1006384" cy="369332"/>
                <a:chOff x="846161" y="1522955"/>
                <a:chExt cx="1006384" cy="369332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770F66B-51ED-4795-9855-CE6B39CB280D}"/>
                    </a:ext>
                  </a:extLst>
                </p:cNvPr>
                <p:cNvSpPr txBox="1"/>
                <p:nvPr/>
              </p:nvSpPr>
              <p:spPr>
                <a:xfrm>
                  <a:off x="846161" y="1522955"/>
                  <a:ext cx="9553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perspectiveFront"/>
                    <a:lightRig rig="threePt" dir="t"/>
                  </a:scene3d>
                </a:bodyPr>
                <a:lstStyle/>
                <a:p>
                  <a:r>
                    <a:rPr lang="en-US" altLang="ko-KR" dirty="0">
                      <a:solidFill>
                        <a:schemeClr val="tx1">
                          <a:lumMod val="50000"/>
                        </a:schemeClr>
                      </a:solidFill>
                      <a:latin typeface="HY헤드라인M" panose="02030600000101010101" pitchFamily="18" charset="-127"/>
                      <a:ea typeface="HY헤드라인M" panose="02030600000101010101" pitchFamily="18" charset="-127"/>
                    </a:rPr>
                    <a:t>004</a:t>
                  </a:r>
                  <a:endParaRPr lang="ko-KR" altLang="en-US" dirty="0">
                    <a:solidFill>
                      <a:schemeClr val="tx1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endParaRPr>
                </a:p>
              </p:txBody>
            </p: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4E769DD5-3BD9-4722-8128-5124440B9381}"/>
                    </a:ext>
                  </a:extLst>
                </p:cNvPr>
                <p:cNvCxnSpPr/>
                <p:nvPr/>
              </p:nvCxnSpPr>
              <p:spPr>
                <a:xfrm>
                  <a:off x="1436908" y="1686282"/>
                  <a:ext cx="415637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3A39A8F-E40A-4823-BBBA-828AE3CC96EC}"/>
                  </a:ext>
                </a:extLst>
              </p:cNvPr>
              <p:cNvSpPr txBox="1"/>
              <p:nvPr/>
            </p:nvSpPr>
            <p:spPr>
              <a:xfrm>
                <a:off x="2480881" y="2498507"/>
                <a:ext cx="63140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Wordcount application</a:t>
                </a:r>
                <a:endParaRPr lang="ko-KR" altLang="en-US" sz="1600" b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812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SensorApp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응용 실행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59246" y="4932088"/>
            <a:ext cx="662550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hdfs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sparkdata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/oil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새로운 파일 적재 할 때마다 배치 실행 됨</a:t>
            </a:r>
            <a:endParaRPr lang="en-US" altLang="ko-KR" sz="1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B6D49E-4838-429A-AE79-73347FB3D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68" y="1452704"/>
            <a:ext cx="3439464" cy="335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85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5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96573" y="324000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7371" y="341980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3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0513" y="2474893"/>
            <a:ext cx="53794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Oil drilling facility </a:t>
            </a:r>
          </a:p>
          <a:p>
            <a:pPr algn="r"/>
            <a:r>
              <a:rPr lang="en-US" altLang="ko-KR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oil pump investigation</a:t>
            </a:r>
            <a:endParaRPr lang="ko-KR" altLang="en-US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3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추가 데이터 파일 </a:t>
            </a:r>
            <a:r>
              <a:rPr lang="ko-KR" altLang="en-US" sz="1600" dirty="0" err="1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하둡</a:t>
            </a:r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적재</a:t>
            </a:r>
            <a:endParaRPr lang="en-US" altLang="ko-KR" sz="16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22</a:t>
            </a:fld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C7CC75B-4963-42E1-8325-DCBD3B0E0158}"/>
              </a:ext>
            </a:extLst>
          </p:cNvPr>
          <p:cNvGrpSpPr/>
          <p:nvPr/>
        </p:nvGrpSpPr>
        <p:grpSpPr>
          <a:xfrm>
            <a:off x="1316831" y="2627410"/>
            <a:ext cx="6510338" cy="1631369"/>
            <a:chOff x="1316831" y="2519887"/>
            <a:chExt cx="6510338" cy="1631369"/>
          </a:xfrm>
        </p:grpSpPr>
        <p:sp>
          <p:nvSpPr>
            <p:cNvPr id="13" name="TextBox 12"/>
            <p:cNvSpPr txBox="1"/>
            <p:nvPr/>
          </p:nvSpPr>
          <p:spPr>
            <a:xfrm>
              <a:off x="1316831" y="3825013"/>
              <a:ext cx="6510337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추가된 데이터를 로컬에서 </a:t>
              </a:r>
              <a:r>
                <a:rPr lang="ko-KR" altLang="en-US" sz="1200" dirty="0" err="1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하둡</a:t>
              </a:r>
              <a:r>
                <a:rPr lang="ko-KR" altLang="en-US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파일 시스템으로 적재 후</a:t>
              </a:r>
              <a:r>
                <a:rPr lang="en-US" altLang="ko-KR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확인</a:t>
              </a:r>
              <a:endPara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01003AF-6CDC-4F4A-99D1-020F1E7CC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6831" y="2519887"/>
              <a:ext cx="6510338" cy="11901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3175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6775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석유 시추 시설 오일 펌프 조사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실행</a:t>
            </a:r>
            <a:endParaRPr lang="en-US" altLang="ko-KR" sz="16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23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414CDF-7D6D-4114-811C-222016101EC5}"/>
              </a:ext>
            </a:extLst>
          </p:cNvPr>
          <p:cNvGrpSpPr/>
          <p:nvPr/>
        </p:nvGrpSpPr>
        <p:grpSpPr>
          <a:xfrm>
            <a:off x="1695318" y="1950947"/>
            <a:ext cx="5791332" cy="1517392"/>
            <a:chOff x="1609223" y="1709951"/>
            <a:chExt cx="5791332" cy="1517392"/>
          </a:xfrm>
        </p:grpSpPr>
        <p:sp>
          <p:nvSpPr>
            <p:cNvPr id="13" name="TextBox 12"/>
            <p:cNvSpPr txBox="1"/>
            <p:nvPr/>
          </p:nvSpPr>
          <p:spPr>
            <a:xfrm>
              <a:off x="1609223" y="2901100"/>
              <a:ext cx="5791332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각 데이터 스키마 정의</a:t>
              </a:r>
              <a:endPara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7D19818-72B9-4B65-BBE7-BF41E2C26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9023" y="1709951"/>
              <a:ext cx="5111731" cy="1191149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E60EAEC-D82E-4391-ADC2-FA7A414FC663}"/>
              </a:ext>
            </a:extLst>
          </p:cNvPr>
          <p:cNvGrpSpPr/>
          <p:nvPr/>
        </p:nvGrpSpPr>
        <p:grpSpPr>
          <a:xfrm>
            <a:off x="1674963" y="3740864"/>
            <a:ext cx="5791332" cy="1331468"/>
            <a:chOff x="1269423" y="3674446"/>
            <a:chExt cx="5791332" cy="133146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7EEB1AC-6B41-4BCD-8B2D-84A9E25DC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9223" y="3674446"/>
              <a:ext cx="5111731" cy="988937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492D1E-2DA5-4FC8-9C8E-58530FE079D7}"/>
                </a:ext>
              </a:extLst>
            </p:cNvPr>
            <p:cNvSpPr txBox="1"/>
            <p:nvPr/>
          </p:nvSpPr>
          <p:spPr>
            <a:xfrm>
              <a:off x="1269423" y="4679671"/>
              <a:ext cx="5791332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각 데이터 프레임 생성 </a:t>
              </a:r>
              <a:r>
                <a:rPr lang="en-US" altLang="ko-KR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</a:t>
              </a:r>
              <a:r>
                <a:rPr lang="ko-KR" altLang="en-US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스트림 포함</a:t>
              </a:r>
              <a:r>
                <a:rPr lang="en-US" altLang="ko-KR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7876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80318" y="4326819"/>
            <a:ext cx="651033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Sql</a:t>
            </a:r>
            <a:r>
              <a: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사용을 위한 데이터프레임 뷰 등록 및 스트리밍 데이터 프레임 연산 처리 실행</a:t>
            </a:r>
            <a:endParaRPr lang="en-US" altLang="ko-KR" sz="1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223F08-8A40-45B0-965A-705E10E365AC}"/>
              </a:ext>
            </a:extLst>
          </p:cNvPr>
          <p:cNvSpPr txBox="1"/>
          <p:nvPr/>
        </p:nvSpPr>
        <p:spPr>
          <a:xfrm>
            <a:off x="169883" y="347891"/>
            <a:ext cx="6775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석유 시추 시설 오일 펌프 조사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실행</a:t>
            </a:r>
            <a:endParaRPr lang="en-US" altLang="ko-KR" sz="16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209C9B-DBD1-4E22-979E-8039411F4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865" y="2389734"/>
            <a:ext cx="5265245" cy="17754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6732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25</a:t>
            </a:fld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E192F6C-0669-414D-9F56-6A2C36916BF7}"/>
              </a:ext>
            </a:extLst>
          </p:cNvPr>
          <p:cNvGrpSpPr/>
          <p:nvPr/>
        </p:nvGrpSpPr>
        <p:grpSpPr>
          <a:xfrm>
            <a:off x="1280319" y="2695314"/>
            <a:ext cx="6510337" cy="1467372"/>
            <a:chOff x="1280319" y="2405514"/>
            <a:chExt cx="6510337" cy="1467372"/>
          </a:xfrm>
        </p:grpSpPr>
        <p:sp>
          <p:nvSpPr>
            <p:cNvPr id="13" name="TextBox 12"/>
            <p:cNvSpPr txBox="1"/>
            <p:nvPr/>
          </p:nvSpPr>
          <p:spPr>
            <a:xfrm>
              <a:off x="1280319" y="3546643"/>
              <a:ext cx="6510337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Join </a:t>
              </a:r>
              <a:r>
                <a:rPr lang="ko-KR" altLang="en-US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연산을 사용 하여 </a:t>
              </a:r>
              <a:r>
                <a:rPr lang="en-US" altLang="ko-KR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alert s</a:t>
              </a:r>
              <a:r>
                <a:rPr lang="ko-KR" altLang="en-US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테이블과 </a:t>
              </a:r>
              <a:r>
                <a:rPr lang="en-US" altLang="ko-KR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pump p</a:t>
              </a:r>
              <a:r>
                <a:rPr lang="ko-KR" altLang="en-US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테이블 에서 중복되는 값을 추출</a:t>
              </a:r>
              <a:endPara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B1D75BA-A71B-416F-84AE-36A040C39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7424"/>
            <a:stretch/>
          </p:blipFill>
          <p:spPr>
            <a:xfrm>
              <a:off x="1584495" y="2405514"/>
              <a:ext cx="5901986" cy="102348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C223F08-8A40-45B0-965A-705E10E365AC}"/>
              </a:ext>
            </a:extLst>
          </p:cNvPr>
          <p:cNvSpPr txBox="1"/>
          <p:nvPr/>
        </p:nvSpPr>
        <p:spPr>
          <a:xfrm>
            <a:off x="169883" y="347891"/>
            <a:ext cx="6775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석유 시추 시설 오일 펌프 조사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실행</a:t>
            </a:r>
            <a:endParaRPr lang="en-US" altLang="ko-KR" sz="16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5528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80319" y="4391533"/>
            <a:ext cx="6510337" cy="60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처리가 종료될 때 까지 대기 상태로 있음</a:t>
            </a:r>
            <a:endParaRPr lang="en-US" altLang="ko-KR" sz="1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데이터가 새로 적재 되면 그 즉시 적재된 데이터를 처리</a:t>
            </a:r>
            <a:endParaRPr lang="en-US" altLang="ko-KR" sz="1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223F08-8A40-45B0-965A-705E10E365AC}"/>
              </a:ext>
            </a:extLst>
          </p:cNvPr>
          <p:cNvSpPr txBox="1"/>
          <p:nvPr/>
        </p:nvSpPr>
        <p:spPr>
          <a:xfrm>
            <a:off x="169883" y="347891"/>
            <a:ext cx="6775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석유 시추 시설 오일 펌프 조사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실행 결과</a:t>
            </a:r>
            <a:endParaRPr lang="en-US" altLang="ko-KR" sz="16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05F708-BD7B-470A-A687-96CE308CD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054" y="2028825"/>
            <a:ext cx="5232868" cy="220761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9000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7F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96573" y="324000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7371" y="341980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4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7291" y="2555345"/>
            <a:ext cx="5379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Wordcount application</a:t>
            </a:r>
            <a:endParaRPr lang="ko-KR" altLang="en-US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351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657932" y="3588785"/>
            <a:ext cx="6073120" cy="1249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스트리밍 텍스트 데이터로 구성되는 무제한의 테이블을 갖는 데이터프레임을 생성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스트리밍 텍스트 데이터의 각 라인이 테이블의 행으로 추가 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옵션으로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sockt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IP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주소 지정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테이블의 열은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value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이고 타입은 문자열</a:t>
            </a:r>
            <a:endParaRPr lang="en-US" altLang="ko-KR" sz="1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223F08-8A40-45B0-965A-705E10E365AC}"/>
              </a:ext>
            </a:extLst>
          </p:cNvPr>
          <p:cNvSpPr txBox="1"/>
          <p:nvPr/>
        </p:nvSpPr>
        <p:spPr>
          <a:xfrm>
            <a:off x="169883" y="347891"/>
            <a:ext cx="6775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프레임 생성</a:t>
            </a:r>
            <a:endParaRPr lang="en-US" altLang="ko-KR" sz="16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C447A0-DF8B-42B1-BB27-B4B68149D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258" y="2353785"/>
            <a:ext cx="5058053" cy="107521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4909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804751" y="3429000"/>
            <a:ext cx="5461473" cy="1249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텍스트 라인에서 단어를 분리하여 카운트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각 라인에서 단어를 분리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flatMap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연산 수행을 위해 데이터프레임을 데이터세트로 변환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as[String]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value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그룹핑되는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wordCounts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데이터프레임 생성</a:t>
            </a:r>
            <a:endParaRPr lang="en-US" altLang="ko-KR" sz="1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223F08-8A40-45B0-965A-705E10E365AC}"/>
              </a:ext>
            </a:extLst>
          </p:cNvPr>
          <p:cNvSpPr txBox="1"/>
          <p:nvPr/>
        </p:nvSpPr>
        <p:spPr>
          <a:xfrm>
            <a:off x="169883" y="347891"/>
            <a:ext cx="6775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단어 분리 및 카운트</a:t>
            </a:r>
            <a:endParaRPr lang="en-US" altLang="ko-KR" sz="16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FEA7BCF-C91B-41EA-95BF-D78F5189E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423" y="2468098"/>
            <a:ext cx="3286125" cy="7524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4966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96573" y="324000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7371" y="341980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53183" y="2816955"/>
            <a:ext cx="455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Spark Streaming</a:t>
            </a:r>
            <a:endParaRPr lang="ko-KR" altLang="en-US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836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616795" y="3203845"/>
            <a:ext cx="4052122" cy="154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질의를 설정하고 스트리밍 계산을 수행을 시작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단어의 총 누적 개수를 질의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outputMode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("complete")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스트리밍 데이터 갱신 시 마다 콘솔에 출력 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writestream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format("console")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질의가 실행 중에 종료를 방지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awaitTermination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()</a:t>
            </a:r>
            <a:endParaRPr lang="en-US" altLang="ko-KR" sz="1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223F08-8A40-45B0-965A-705E10E365AC}"/>
              </a:ext>
            </a:extLst>
          </p:cNvPr>
          <p:cNvSpPr txBox="1"/>
          <p:nvPr/>
        </p:nvSpPr>
        <p:spPr>
          <a:xfrm>
            <a:off x="169883" y="347891"/>
            <a:ext cx="6775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설정</a:t>
            </a:r>
            <a:endParaRPr lang="en-US" altLang="ko-KR" sz="16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E732D4-A33D-4657-9B0D-4D504343F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319" y="2561344"/>
            <a:ext cx="6510338" cy="5602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1902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570629" y="1494759"/>
            <a:ext cx="2796731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드라이버</a:t>
            </a:r>
            <a:r>
              <a: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(master)</a:t>
            </a: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net cat </a:t>
            </a: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</a:t>
            </a:r>
            <a:endParaRPr lang="en-US" altLang="ko-KR" sz="1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223F08-8A40-45B0-965A-705E10E365AC}"/>
              </a:ext>
            </a:extLst>
          </p:cNvPr>
          <p:cNvSpPr txBox="1"/>
          <p:nvPr/>
        </p:nvSpPr>
        <p:spPr>
          <a:xfrm>
            <a:off x="169883" y="347891"/>
            <a:ext cx="6775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단어 카운트 실행 결과</a:t>
            </a:r>
            <a:endParaRPr lang="en-US" altLang="ko-KR" sz="16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289BCA-D526-424F-BB08-D044BE0C25AD}"/>
              </a:ext>
            </a:extLst>
          </p:cNvPr>
          <p:cNvGrpSpPr/>
          <p:nvPr/>
        </p:nvGrpSpPr>
        <p:grpSpPr>
          <a:xfrm>
            <a:off x="1680033" y="1432772"/>
            <a:ext cx="2796731" cy="4119294"/>
            <a:chOff x="1956870" y="1423705"/>
            <a:chExt cx="2796731" cy="411929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0A01993-F654-4969-A231-EA27AC6D9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56870" y="1423705"/>
              <a:ext cx="2796731" cy="412421"/>
            </a:xfrm>
            <a:prstGeom prst="rect">
              <a:avLst/>
            </a:prstGeom>
          </p:spPr>
        </p:pic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87C386F-7B4F-43E1-A485-0B5093BE1B07}"/>
                </a:ext>
              </a:extLst>
            </p:cNvPr>
            <p:cNvGrpSpPr/>
            <p:nvPr/>
          </p:nvGrpSpPr>
          <p:grpSpPr>
            <a:xfrm>
              <a:off x="2608975" y="2160964"/>
              <a:ext cx="2144626" cy="3382035"/>
              <a:chOff x="1869809" y="2019163"/>
              <a:chExt cx="2442132" cy="3895076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DAB744F1-8D8B-4B84-A947-0FDC32DE6F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" r="12494" b="7538"/>
              <a:stretch/>
            </p:blipFill>
            <p:spPr>
              <a:xfrm>
                <a:off x="1869809" y="2019163"/>
                <a:ext cx="2442131" cy="220172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1338C615-38BA-447A-9765-A494F750D7BA}"/>
                  </a:ext>
                </a:extLst>
              </p:cNvPr>
              <p:cNvGrpSpPr/>
              <p:nvPr/>
            </p:nvGrpSpPr>
            <p:grpSpPr>
              <a:xfrm>
                <a:off x="1869809" y="2239334"/>
                <a:ext cx="2442132" cy="3674905"/>
                <a:chOff x="552738" y="2138666"/>
                <a:chExt cx="2809876" cy="4667250"/>
              </a:xfrm>
            </p:grpSpPr>
            <p:pic>
              <p:nvPicPr>
                <p:cNvPr id="4" name="그림 3">
                  <a:extLst>
                    <a:ext uri="{FF2B5EF4-FFF2-40B4-BE49-F238E27FC236}">
                      <a16:creationId xmlns:a16="http://schemas.microsoft.com/office/drawing/2014/main" id="{0EFC1BDB-C1E3-4377-BDA2-53DCBE2EB6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2739" y="2138666"/>
                  <a:ext cx="2809875" cy="2733675"/>
                </a:xfrm>
                <a:prstGeom prst="rect">
                  <a:avLst/>
                </a:prstGeo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5" name="그림 4">
                  <a:extLst>
                    <a:ext uri="{FF2B5EF4-FFF2-40B4-BE49-F238E27FC236}">
                      <a16:creationId xmlns:a16="http://schemas.microsoft.com/office/drawing/2014/main" id="{B993E13B-EFB9-4BC0-B514-09981E8EBF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2738" y="4872341"/>
                  <a:ext cx="2809875" cy="1933575"/>
                </a:xfrm>
                <a:prstGeom prst="rect">
                  <a:avLst/>
                </a:prstGeo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22584FB-CDE5-48D7-9B22-5192BF02E1DC}"/>
              </a:ext>
            </a:extLst>
          </p:cNvPr>
          <p:cNvSpPr txBox="1"/>
          <p:nvPr/>
        </p:nvSpPr>
        <p:spPr>
          <a:xfrm>
            <a:off x="4535488" y="3504501"/>
            <a:ext cx="3411602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실시간으로 배치 되어 워드카운트 됨을 확인</a:t>
            </a:r>
            <a:endParaRPr lang="en-US" altLang="ko-KR" sz="1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14426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72" y="3050600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 U</a:t>
            </a:r>
          </a:p>
        </p:txBody>
      </p:sp>
    </p:spTree>
    <p:extLst>
      <p:ext uri="{BB962C8B-B14F-4D97-AF65-F5344CB8AC3E}">
        <p14:creationId xmlns:p14="http://schemas.microsoft.com/office/powerpoint/2010/main" val="335450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4802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센서 데이터 다운로드 및 확인</a:t>
            </a:r>
            <a:endParaRPr lang="en-US" altLang="ko-KR" sz="16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4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80BD6D7-613E-4472-9B89-09A368608C31}"/>
              </a:ext>
            </a:extLst>
          </p:cNvPr>
          <p:cNvGrpSpPr/>
          <p:nvPr/>
        </p:nvGrpSpPr>
        <p:grpSpPr>
          <a:xfrm>
            <a:off x="1257875" y="1531115"/>
            <a:ext cx="6625507" cy="685693"/>
            <a:chOff x="1257875" y="1248244"/>
            <a:chExt cx="6625507" cy="685693"/>
          </a:xfrm>
        </p:grpSpPr>
        <p:sp>
          <p:nvSpPr>
            <p:cNvPr id="13" name="TextBox 12"/>
            <p:cNvSpPr txBox="1"/>
            <p:nvPr/>
          </p:nvSpPr>
          <p:spPr>
            <a:xfrm>
              <a:off x="1257875" y="1607694"/>
              <a:ext cx="6625507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 err="1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Wget</a:t>
              </a:r>
              <a:r>
                <a:rPr lang="ko-KR" altLang="en-US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을 통해 </a:t>
              </a:r>
              <a:r>
                <a:rPr lang="en-US" altLang="ko-KR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csv </a:t>
              </a:r>
              <a:r>
                <a:rPr lang="ko-KR" altLang="en-US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파일 다운 후</a:t>
              </a:r>
              <a:r>
                <a:rPr lang="en-US" altLang="ko-KR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ls </a:t>
              </a:r>
              <a:r>
                <a:rPr lang="ko-KR" altLang="en-US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명령어로 해당 경로의 파일 목록 확인</a:t>
              </a:r>
              <a:endPara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C218C54-2CDA-4149-92FC-F5FD3E6D3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71609" y="1248244"/>
              <a:ext cx="2798037" cy="357020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1991A88-36F7-4D08-BBD7-7002667BB3FA}"/>
              </a:ext>
            </a:extLst>
          </p:cNvPr>
          <p:cNvGrpSpPr/>
          <p:nvPr/>
        </p:nvGrpSpPr>
        <p:grpSpPr>
          <a:xfrm>
            <a:off x="1259246" y="2638253"/>
            <a:ext cx="6625507" cy="3013782"/>
            <a:chOff x="1259246" y="2421320"/>
            <a:chExt cx="6625507" cy="301378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724E4D-0308-42D3-B0E1-7DF9F59360EA}"/>
                </a:ext>
              </a:extLst>
            </p:cNvPr>
            <p:cNvSpPr txBox="1"/>
            <p:nvPr/>
          </p:nvSpPr>
          <p:spPr>
            <a:xfrm>
              <a:off x="1259246" y="5108859"/>
              <a:ext cx="6625507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Cat </a:t>
              </a:r>
              <a:r>
                <a:rPr lang="ko-KR" altLang="en-US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명령어로 다운 받은 </a:t>
              </a:r>
              <a:r>
                <a:rPr lang="en-US" altLang="ko-KR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csv </a:t>
              </a:r>
              <a:r>
                <a:rPr lang="ko-KR" altLang="en-US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파일 내용 확인</a:t>
              </a:r>
              <a:endPara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A14AF67-6FAA-4A50-9F67-FFE6D293F959}"/>
                </a:ext>
              </a:extLst>
            </p:cNvPr>
            <p:cNvGrpSpPr/>
            <p:nvPr/>
          </p:nvGrpSpPr>
          <p:grpSpPr>
            <a:xfrm>
              <a:off x="2824406" y="2421320"/>
              <a:ext cx="3495187" cy="2659804"/>
              <a:chOff x="2295519" y="2160382"/>
              <a:chExt cx="4195082" cy="3182427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53E5752E-54F1-470B-878B-4CCFA70DB6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5519" y="2348466"/>
                <a:ext cx="4195082" cy="2994343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6C3FFF8A-F40E-49EA-B509-3F1FCB0EDE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5519" y="2160382"/>
                <a:ext cx="4195082" cy="18808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5949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5647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센서 데이터 </a:t>
            </a:r>
            <a:r>
              <a:rPr lang="ko-KR" altLang="en-US" sz="1600" dirty="0" err="1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하둡</a:t>
            </a:r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적재</a:t>
            </a:r>
            <a:endParaRPr lang="en-US" altLang="ko-KR" sz="16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5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26B9C05-669E-48D3-B82C-0ABD89C25E88}"/>
              </a:ext>
            </a:extLst>
          </p:cNvPr>
          <p:cNvGrpSpPr/>
          <p:nvPr/>
        </p:nvGrpSpPr>
        <p:grpSpPr>
          <a:xfrm>
            <a:off x="1527770" y="2252538"/>
            <a:ext cx="6214890" cy="734326"/>
            <a:chOff x="1527770" y="1867856"/>
            <a:chExt cx="6214890" cy="734326"/>
          </a:xfrm>
        </p:grpSpPr>
        <p:sp>
          <p:nvSpPr>
            <p:cNvPr id="13" name="TextBox 12"/>
            <p:cNvSpPr txBox="1"/>
            <p:nvPr/>
          </p:nvSpPr>
          <p:spPr>
            <a:xfrm>
              <a:off x="1527770" y="2275939"/>
              <a:ext cx="621489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 err="1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하둡</a:t>
              </a:r>
              <a:r>
                <a:rPr lang="ko-KR" altLang="en-US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파일시스템에 </a:t>
              </a:r>
              <a:r>
                <a:rPr lang="en-US" altLang="ko-KR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oil </a:t>
              </a:r>
              <a:r>
                <a:rPr lang="ko-KR" altLang="en-US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디렉터리 생성 및 앞에서 다운 받은 </a:t>
              </a:r>
              <a:r>
                <a:rPr lang="en-US" altLang="ko-KR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csv</a:t>
              </a:r>
              <a:r>
                <a:rPr lang="ko-KR" altLang="en-US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파일 적재</a:t>
              </a:r>
              <a:endPara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92DF6A45-15B5-4F73-93E2-D25BF80BD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7770" y="1867856"/>
              <a:ext cx="6214890" cy="365125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5D1D975-8032-4F79-AEEB-C6DADCF29831}"/>
              </a:ext>
            </a:extLst>
          </p:cNvPr>
          <p:cNvGrpSpPr/>
          <p:nvPr/>
        </p:nvGrpSpPr>
        <p:grpSpPr>
          <a:xfrm>
            <a:off x="1527770" y="3803543"/>
            <a:ext cx="6214890" cy="817555"/>
            <a:chOff x="1527770" y="2857044"/>
            <a:chExt cx="6214890" cy="81755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F196CB0-3C77-4A55-B766-7C87D40DA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7770" y="2857044"/>
              <a:ext cx="6214890" cy="39957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5C16A5-8872-4B1A-8130-56C52312F9A4}"/>
                </a:ext>
              </a:extLst>
            </p:cNvPr>
            <p:cNvSpPr txBox="1"/>
            <p:nvPr/>
          </p:nvSpPr>
          <p:spPr>
            <a:xfrm>
              <a:off x="1527770" y="3348356"/>
              <a:ext cx="621489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 err="1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하둡</a:t>
              </a:r>
              <a:r>
                <a:rPr lang="ko-KR" altLang="en-US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파일시스템에 적재한 </a:t>
              </a:r>
              <a:r>
                <a:rPr lang="en-US" altLang="ko-KR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csv </a:t>
              </a:r>
              <a:r>
                <a:rPr lang="ko-KR" altLang="en-US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파일 확인</a:t>
              </a:r>
              <a:endPara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7470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센서 데이터 조사 </a:t>
            </a:r>
            <a:r>
              <a:rPr lang="en-US" altLang="ko-KR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DF</a:t>
            </a:r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생성 및 실행</a:t>
            </a:r>
            <a:endParaRPr lang="en-US" altLang="ko-KR" sz="16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83586" y="4559345"/>
            <a:ext cx="6176827" cy="36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센서데이터 스키마 정의 후</a:t>
            </a: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데이터를 적재하고 데이터 프레임 생성 및 확인</a:t>
            </a:r>
            <a:endParaRPr lang="en-US" altLang="ko-KR" sz="14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40252C0-AC1F-4B7A-A511-CA2293DC2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586" y="1976958"/>
            <a:ext cx="6176827" cy="23881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89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센서 데이터 조사 </a:t>
            </a:r>
            <a:r>
              <a:rPr lang="en-US" altLang="ko-KR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확인</a:t>
            </a:r>
            <a:endParaRPr lang="en-US" altLang="ko-KR" sz="16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57875" y="4515803"/>
            <a:ext cx="6625507" cy="68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적재된 데이터를 </a:t>
            </a: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 까지만 확인하며</a:t>
            </a: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총 데이터의 개수를 확인</a:t>
            </a:r>
            <a:endParaRPr lang="en-US" altLang="ko-KR" sz="14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데이터의 총 개수는 </a:t>
            </a: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47,900</a:t>
            </a: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개로 확인 됨</a:t>
            </a:r>
            <a:endParaRPr lang="en-US" altLang="ko-KR" sz="14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9CCDF8E-43E1-4F68-B9F8-08DE7D789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000290"/>
            <a:ext cx="3810000" cy="23241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4986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센서 데이터 조사 </a:t>
            </a:r>
            <a:r>
              <a:rPr lang="en-US" altLang="ko-KR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오일 압력</a:t>
            </a:r>
            <a:endParaRPr lang="en-US" altLang="ko-KR" sz="16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98D0FE4-371B-4C44-8232-34B9614F38D9}"/>
              </a:ext>
            </a:extLst>
          </p:cNvPr>
          <p:cNvGrpSpPr/>
          <p:nvPr/>
        </p:nvGrpSpPr>
        <p:grpSpPr>
          <a:xfrm>
            <a:off x="2072516" y="1589108"/>
            <a:ext cx="4996223" cy="534696"/>
            <a:chOff x="2073888" y="1487217"/>
            <a:chExt cx="4996223" cy="534696"/>
          </a:xfrm>
        </p:grpSpPr>
        <p:sp>
          <p:nvSpPr>
            <p:cNvPr id="13" name="TextBox 12"/>
            <p:cNvSpPr txBox="1"/>
            <p:nvPr/>
          </p:nvSpPr>
          <p:spPr>
            <a:xfrm>
              <a:off x="2073888" y="1656748"/>
              <a:ext cx="4996223" cy="365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오일 압력이 </a:t>
              </a:r>
              <a:r>
                <a:rPr lang="en-US" altLang="ko-KR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0.5 psi </a:t>
              </a:r>
              <a:r>
                <a:rPr lang="ko-KR" altLang="en-US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이하인 데이터 프레임을 생성</a:t>
              </a:r>
              <a:endPara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68D4A458-8645-47C0-B4F4-FA8CF45AEB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620"/>
            <a:stretch/>
          </p:blipFill>
          <p:spPr>
            <a:xfrm>
              <a:off x="3014662" y="1487217"/>
              <a:ext cx="3114675" cy="16425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C288308-16AD-4C60-A419-0234590AA097}"/>
              </a:ext>
            </a:extLst>
          </p:cNvPr>
          <p:cNvGrpSpPr/>
          <p:nvPr/>
        </p:nvGrpSpPr>
        <p:grpSpPr>
          <a:xfrm>
            <a:off x="2072515" y="2585238"/>
            <a:ext cx="4996223" cy="1064945"/>
            <a:chOff x="2073888" y="2397418"/>
            <a:chExt cx="4996223" cy="106494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59DD7B6-4863-4F37-8B2B-9AFA4C43F7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7278"/>
            <a:stretch/>
          </p:blipFill>
          <p:spPr>
            <a:xfrm>
              <a:off x="3013291" y="2397418"/>
              <a:ext cx="3114675" cy="71148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F132DF-AC61-4973-AB1E-F76B7E46F909}"/>
                </a:ext>
              </a:extLst>
            </p:cNvPr>
            <p:cNvSpPr txBox="1"/>
            <p:nvPr/>
          </p:nvSpPr>
          <p:spPr>
            <a:xfrm>
              <a:off x="2073888" y="3097198"/>
              <a:ext cx="4996223" cy="365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제일 상단을 기준으로 </a:t>
              </a:r>
              <a:r>
                <a:rPr lang="en-US" altLang="ko-KR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3</a:t>
              </a:r>
              <a:r>
                <a:rPr lang="ko-KR" altLang="en-US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번째 까지의 값을 출력</a:t>
              </a:r>
              <a:endPara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90FD96A-10AF-4FFC-9E71-98F110BBC8A7}"/>
              </a:ext>
            </a:extLst>
          </p:cNvPr>
          <p:cNvGrpSpPr/>
          <p:nvPr/>
        </p:nvGrpSpPr>
        <p:grpSpPr>
          <a:xfrm>
            <a:off x="2073888" y="4111617"/>
            <a:ext cx="4996223" cy="1390255"/>
            <a:chOff x="1863523" y="3822234"/>
            <a:chExt cx="4996223" cy="139025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ED6B635-0E6B-4C87-8EFB-591DD54243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1368"/>
            <a:stretch/>
          </p:blipFill>
          <p:spPr>
            <a:xfrm>
              <a:off x="2888639" y="3822234"/>
              <a:ext cx="3114675" cy="1052874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D0CD28-B8E8-4AC9-B85D-E7D6D8311C12}"/>
                </a:ext>
              </a:extLst>
            </p:cNvPr>
            <p:cNvSpPr txBox="1"/>
            <p:nvPr/>
          </p:nvSpPr>
          <p:spPr>
            <a:xfrm>
              <a:off x="1863523" y="4847324"/>
              <a:ext cx="4996223" cy="365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각 자원에 대한 오일 압력의 일별 통계 조사치를 </a:t>
              </a:r>
              <a:r>
                <a:rPr lang="en-US" altLang="ko-KR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3</a:t>
              </a:r>
              <a:r>
                <a:rPr lang="ko-KR" altLang="en-US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개만 출력</a:t>
              </a:r>
              <a:endPara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6470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5447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센서 데이터 조사 </a:t>
            </a:r>
            <a:r>
              <a:rPr lang="en-US" altLang="ko-KR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SQL </a:t>
            </a:r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일별 통계 실행</a:t>
            </a:r>
            <a:endParaRPr lang="en-US" altLang="ko-KR" sz="16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974114" y="4181921"/>
            <a:ext cx="5193030" cy="68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SQL</a:t>
            </a: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문을 사용하기 위해 데이터 프레임 뷰 등록</a:t>
            </a:r>
            <a:endParaRPr lang="en-US" altLang="ko-KR" sz="14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 자원별로 센서 값의 일별 최대</a:t>
            </a: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최소</a:t>
            </a: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평균 통계치 계산</a:t>
            </a:r>
            <a:endParaRPr lang="en-US" altLang="ko-KR" sz="14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7B63A06-A705-4526-9081-B8DEF27D7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114" y="2400437"/>
            <a:ext cx="5193030" cy="1454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7728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오늘의PPT색상테마064_예쁜마린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9FD7BF"/>
      </a:accent1>
      <a:accent2>
        <a:srgbClr val="52B49B"/>
      </a:accent2>
      <a:accent3>
        <a:srgbClr val="43A49D"/>
      </a:accent3>
      <a:accent4>
        <a:srgbClr val="808684"/>
      </a:accent4>
      <a:accent5>
        <a:srgbClr val="94B4B3"/>
      </a:accent5>
      <a:accent6>
        <a:srgbClr val="AEB2B1"/>
      </a:accent6>
      <a:hlink>
        <a:srgbClr val="757070"/>
      </a:hlink>
      <a:folHlink>
        <a:srgbClr val="757070"/>
      </a:folHlink>
    </a:clrScheme>
    <a:fontScheme name="영어한글나눔바른고딕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3398</TotalTime>
  <Words>674</Words>
  <Application>Microsoft Office PowerPoint</Application>
  <PresentationFormat>화면 슬라이드 쇼(4:3)</PresentationFormat>
  <Paragraphs>144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Wingdings</vt:lpstr>
      <vt:lpstr>Arial</vt:lpstr>
      <vt:lpstr>나눔바른고딕</vt:lpstr>
      <vt:lpstr>HY헤드라인M</vt:lpstr>
      <vt:lpstr>나눔바른고딕 UltraLight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메지니</cp:lastModifiedBy>
  <cp:revision>274</cp:revision>
  <dcterms:created xsi:type="dcterms:W3CDTF">2015-01-21T11:35:38Z</dcterms:created>
  <dcterms:modified xsi:type="dcterms:W3CDTF">2020-06-26T00:49:00Z</dcterms:modified>
</cp:coreProperties>
</file>