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71" r:id="rId2"/>
    <p:sldId id="291" r:id="rId3"/>
    <p:sldId id="286" r:id="rId4"/>
    <p:sldId id="316" r:id="rId5"/>
    <p:sldId id="317" r:id="rId6"/>
    <p:sldId id="318" r:id="rId7"/>
    <p:sldId id="319" r:id="rId8"/>
    <p:sldId id="321" r:id="rId9"/>
    <p:sldId id="320" r:id="rId10"/>
    <p:sldId id="323" r:id="rId11"/>
    <p:sldId id="322" r:id="rId12"/>
    <p:sldId id="324" r:id="rId13"/>
    <p:sldId id="325" r:id="rId14"/>
    <p:sldId id="329" r:id="rId15"/>
    <p:sldId id="330" r:id="rId16"/>
    <p:sldId id="326" r:id="rId17"/>
    <p:sldId id="327" r:id="rId18"/>
    <p:sldId id="328" r:id="rId19"/>
    <p:sldId id="331" r:id="rId20"/>
    <p:sldId id="332" r:id="rId21"/>
    <p:sldId id="333" r:id="rId22"/>
    <p:sldId id="334" r:id="rId23"/>
    <p:sldId id="335" r:id="rId24"/>
    <p:sldId id="342" r:id="rId25"/>
    <p:sldId id="336" r:id="rId26"/>
    <p:sldId id="337" r:id="rId27"/>
    <p:sldId id="338" r:id="rId28"/>
    <p:sldId id="339" r:id="rId29"/>
    <p:sldId id="340" r:id="rId30"/>
    <p:sldId id="315" r:id="rId31"/>
  </p:sldIdLst>
  <p:sldSz cx="9144000" cy="6858000" type="screen4x3"/>
  <p:notesSz cx="6858000" cy="9144000"/>
  <p:embeddedFontLst>
    <p:embeddedFont>
      <p:font typeface="나눔바른고딕" panose="020B0600000101010101" charset="-127"/>
      <p:regular r:id="rId34"/>
      <p:bold r:id="rId35"/>
    </p:embeddedFont>
    <p:embeddedFont>
      <p:font typeface="HY헤드라인M" panose="0203060000010101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1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DEFDFE"/>
    <a:srgbClr val="E7625F"/>
    <a:srgbClr val="99CC00"/>
    <a:srgbClr val="A795F5"/>
    <a:srgbClr val="4C4A4A"/>
    <a:srgbClr val="FDB8A5"/>
    <a:srgbClr val="2C2A2A"/>
    <a:srgbClr val="AFF2AC"/>
    <a:srgbClr val="B9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58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DataOP</a:t>
            </a:r>
            <a:endParaRPr lang="en-US" altLang="ko-KR" sz="2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80" y="2671293"/>
            <a:ext cx="36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8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Scala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FAF55-9D8F-4C86-978A-12C22CC53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63"/>
          <a:stretch/>
        </p:blipFill>
        <p:spPr>
          <a:xfrm>
            <a:off x="421917" y="2079099"/>
            <a:ext cx="4150083" cy="2699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3C58EEC-D616-4BEC-88A9-2F809E842B95}"/>
              </a:ext>
            </a:extLst>
          </p:cNvPr>
          <p:cNvCxnSpPr/>
          <p:nvPr/>
        </p:nvCxnSpPr>
        <p:spPr>
          <a:xfrm>
            <a:off x="4560996" y="3429000"/>
            <a:ext cx="44958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1396F6-370A-4C52-BA60-2D6D1EBFF0CD}"/>
              </a:ext>
            </a:extLst>
          </p:cNvPr>
          <p:cNvCxnSpPr/>
          <p:nvPr/>
        </p:nvCxnSpPr>
        <p:spPr>
          <a:xfrm>
            <a:off x="4572000" y="2598420"/>
            <a:ext cx="4495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EB66DD-DC64-4D40-8670-BD51CE2B9F18}"/>
              </a:ext>
            </a:extLst>
          </p:cNvPr>
          <p:cNvCxnSpPr/>
          <p:nvPr/>
        </p:nvCxnSpPr>
        <p:spPr>
          <a:xfrm>
            <a:off x="4560996" y="4373880"/>
            <a:ext cx="449580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A70B2-6FDD-46F6-94A2-F946BCE0D30D}"/>
              </a:ext>
            </a:extLst>
          </p:cNvPr>
          <p:cNvSpPr txBox="1"/>
          <p:nvPr/>
        </p:nvSpPr>
        <p:spPr>
          <a:xfrm>
            <a:off x="5317619" y="2429143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7A8A7-448C-4C0F-A117-FBA082E5F98E}"/>
              </a:ext>
            </a:extLst>
          </p:cNvPr>
          <p:cNvSpPr txBox="1"/>
          <p:nvPr/>
        </p:nvSpPr>
        <p:spPr>
          <a:xfrm>
            <a:off x="5317619" y="3259723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주소 별로 사건의 수를 카운트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60F6B-27B0-48EF-8580-BB8025894ADB}"/>
              </a:ext>
            </a:extLst>
          </p:cNvPr>
          <p:cNvSpPr txBox="1"/>
          <p:nvPr/>
        </p:nvSpPr>
        <p:spPr>
          <a:xfrm>
            <a:off x="5317619" y="4204603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카운트 된 수를 내림차순으로 정렬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5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EEB1-D23E-46D6-9468-6DA5360C446B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Scala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4EAEB0-933B-4EFA-9E99-D64CAB1F014A}"/>
              </a:ext>
            </a:extLst>
          </p:cNvPr>
          <p:cNvCxnSpPr/>
          <p:nvPr/>
        </p:nvCxnSpPr>
        <p:spPr>
          <a:xfrm>
            <a:off x="4857793" y="1859280"/>
            <a:ext cx="4495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9FF48D-FA46-4B8D-B33F-5F6B8BFDC1FC}"/>
              </a:ext>
            </a:extLst>
          </p:cNvPr>
          <p:cNvCxnSpPr/>
          <p:nvPr/>
        </p:nvCxnSpPr>
        <p:spPr>
          <a:xfrm>
            <a:off x="4857793" y="5250180"/>
            <a:ext cx="449580" cy="0"/>
          </a:xfrm>
          <a:prstGeom prst="straightConnector1">
            <a:avLst/>
          </a:prstGeom>
          <a:ln w="28575">
            <a:solidFill>
              <a:srgbClr val="A79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B7129F-FF0A-4035-9434-87B689E20679}"/>
              </a:ext>
            </a:extLst>
          </p:cNvPr>
          <p:cNvSpPr txBox="1"/>
          <p:nvPr/>
        </p:nvSpPr>
        <p:spPr>
          <a:xfrm>
            <a:off x="5307373" y="1702127"/>
            <a:ext cx="3510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정렬된 주소 중 첫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값을 표시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1334CC-4F7D-4482-AF5F-2E3313338F47}"/>
              </a:ext>
            </a:extLst>
          </p:cNvPr>
          <p:cNvCxnSpPr/>
          <p:nvPr/>
        </p:nvCxnSpPr>
        <p:spPr>
          <a:xfrm>
            <a:off x="4859655" y="3787140"/>
            <a:ext cx="44958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F64DF1-3FE8-484A-8B21-86DC741479A7}"/>
              </a:ext>
            </a:extLst>
          </p:cNvPr>
          <p:cNvSpPr txBox="1"/>
          <p:nvPr/>
        </p:nvSpPr>
        <p:spPr>
          <a:xfrm>
            <a:off x="5307373" y="3617862"/>
            <a:ext cx="4027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주소에서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데이터를 가져와 나열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1B3F6-27D3-4847-A997-D9373F64EA56}"/>
              </a:ext>
            </a:extLst>
          </p:cNvPr>
          <p:cNvSpPr txBox="1"/>
          <p:nvPr/>
        </p:nvSpPr>
        <p:spPr>
          <a:xfrm>
            <a:off x="5307373" y="4863407"/>
            <a:ext cx="3510019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지금까지 사용했던 명령어를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문장으로 결합하여 실행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57C2CD-59C2-44D3-820E-F06CE94C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3" y="4265625"/>
            <a:ext cx="4207850" cy="1969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488CC2-3785-4EDF-A899-302AC1A2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4" y="951018"/>
            <a:ext cx="4207850" cy="31885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49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33BE-F494-473C-BB51-60573074F915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SQL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64CFDC-B573-49D3-8234-ABBD6CFAB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37" r="73721"/>
          <a:stretch/>
        </p:blipFill>
        <p:spPr>
          <a:xfrm>
            <a:off x="3558822" y="3636878"/>
            <a:ext cx="2110110" cy="18675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DC05E7-6CE3-40FE-AFEA-54C3BD00266B}"/>
              </a:ext>
            </a:extLst>
          </p:cNvPr>
          <p:cNvGrpSpPr/>
          <p:nvPr/>
        </p:nvGrpSpPr>
        <p:grpSpPr>
          <a:xfrm>
            <a:off x="499707" y="1892846"/>
            <a:ext cx="8286150" cy="1301929"/>
            <a:chOff x="457830" y="1815937"/>
            <a:chExt cx="8286150" cy="13019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8AD80C1-3446-49C0-AC03-3762118B9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646" b="64535"/>
            <a:stretch/>
          </p:blipFill>
          <p:spPr>
            <a:xfrm>
              <a:off x="457830" y="1815937"/>
              <a:ext cx="8029575" cy="54626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67B14D6-42B1-40E0-969A-D98C885155F8}"/>
                </a:ext>
              </a:extLst>
            </p:cNvPr>
            <p:cNvCxnSpPr/>
            <p:nvPr/>
          </p:nvCxnSpPr>
          <p:spPr>
            <a:xfrm>
              <a:off x="533400" y="2752382"/>
              <a:ext cx="4495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FAEE661-67DB-44CD-9684-23909916E48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62201"/>
              <a:ext cx="0" cy="40542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4C6DA7-B9CD-40AA-B17B-C1C21D02065E}"/>
                </a:ext>
              </a:extLst>
            </p:cNvPr>
            <p:cNvSpPr txBox="1"/>
            <p:nvPr/>
          </p:nvSpPr>
          <p:spPr>
            <a:xfrm>
              <a:off x="974801" y="2386897"/>
              <a:ext cx="7769179" cy="73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sfpdDS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address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에서 </a:t>
              </a:r>
              <a:r>
                <a:rPr lang="en-US" altLang="ko-KR" sz="15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incidentnum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count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계산한 뒤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15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inccount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라는 별칭 지정</a:t>
              </a:r>
              <a:endPara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view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address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그룹으로 묶어준 후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en-US" altLang="ko-KR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inccount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내림차순으로 정렬해준다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8191C9-D9A7-4ED3-8721-DB833E75DC53}"/>
              </a:ext>
            </a:extLst>
          </p:cNvPr>
          <p:cNvGrpSpPr/>
          <p:nvPr/>
        </p:nvGrpSpPr>
        <p:grpSpPr>
          <a:xfrm>
            <a:off x="499707" y="1152098"/>
            <a:ext cx="7747711" cy="4709809"/>
            <a:chOff x="457830" y="1248933"/>
            <a:chExt cx="7747711" cy="470980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D9E431B-C911-4AD4-BB7A-E8865AEC7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327" b="93946"/>
            <a:stretch/>
          </p:blipFill>
          <p:spPr>
            <a:xfrm>
              <a:off x="457830" y="1287383"/>
              <a:ext cx="2934124" cy="25742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EE04F-5452-4678-8B84-14F817C263E7}"/>
                </a:ext>
              </a:extLst>
            </p:cNvPr>
            <p:cNvSpPr txBox="1"/>
            <p:nvPr/>
          </p:nvSpPr>
          <p:spPr>
            <a:xfrm>
              <a:off x="3849548" y="1248933"/>
              <a:ext cx="43559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SQL 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문을 사용 하기 위해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view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 등록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BEFCEB2-2AB8-4BCE-82A6-D476E39641E4}"/>
                </a:ext>
              </a:extLst>
            </p:cNvPr>
            <p:cNvCxnSpPr/>
            <p:nvPr/>
          </p:nvCxnSpPr>
          <p:spPr>
            <a:xfrm>
              <a:off x="3391954" y="1416093"/>
              <a:ext cx="4495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C16A68-2896-455B-8F07-DC1762363D80}"/>
                </a:ext>
              </a:extLst>
            </p:cNvPr>
            <p:cNvSpPr txBox="1"/>
            <p:nvPr/>
          </p:nvSpPr>
          <p:spPr>
            <a:xfrm>
              <a:off x="3516945" y="5635577"/>
              <a:ext cx="211011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86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33BE-F494-473C-BB51-60573074F915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0FA727-E748-4C97-94FF-31C86EBCAE17}"/>
              </a:ext>
            </a:extLst>
          </p:cNvPr>
          <p:cNvGrpSpPr/>
          <p:nvPr/>
        </p:nvGrpSpPr>
        <p:grpSpPr>
          <a:xfrm>
            <a:off x="600755" y="1045185"/>
            <a:ext cx="7863548" cy="4890796"/>
            <a:chOff x="335572" y="968984"/>
            <a:chExt cx="8377607" cy="522130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431DB38-DF50-4D51-AE0E-FF1AEEEC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573" y="968984"/>
              <a:ext cx="4162425" cy="15796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E9D7C91-AC76-4CAA-8C05-028191EC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72" y="2716168"/>
              <a:ext cx="4162425" cy="168521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A867AD-AC12-4AD7-97C1-EE995040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6003" y="2716168"/>
              <a:ext cx="4067175" cy="168521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9EAB60-817C-4843-BC08-3E54B85C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1391" y="4568922"/>
              <a:ext cx="4061788" cy="162136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265897-73BA-48CB-ABCA-1AF07D04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72" y="4578353"/>
              <a:ext cx="4177370" cy="161193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D950E2-5CE6-43A0-9B13-69314CC37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6003" y="968984"/>
              <a:ext cx="4067175" cy="15796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3295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33BE-F494-473C-BB51-60573074F915}"/>
              </a:ext>
            </a:extLst>
          </p:cNvPr>
          <p:cNvSpPr txBox="1"/>
          <p:nvPr/>
        </p:nvSpPr>
        <p:spPr>
          <a:xfrm>
            <a:off x="169883" y="347891"/>
            <a:ext cx="407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JSON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 및 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ADF1CF-35A4-43CA-B027-F2EC923D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8" y="1441385"/>
            <a:ext cx="4514850" cy="352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07700D-8802-4DBA-BC31-ACA01517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7" y="1983199"/>
            <a:ext cx="8410237" cy="11633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E864EC9-4E66-4B91-8426-D5C3DF3A529A}"/>
              </a:ext>
            </a:extLst>
          </p:cNvPr>
          <p:cNvSpPr/>
          <p:nvPr/>
        </p:nvSpPr>
        <p:spPr>
          <a:xfrm>
            <a:off x="5153361" y="1456014"/>
            <a:ext cx="37076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주소를 JSON 파일 형식으로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D6186E-0F5A-401F-83D4-A0CF9907061A}"/>
              </a:ext>
            </a:extLst>
          </p:cNvPr>
          <p:cNvCxnSpPr/>
          <p:nvPr/>
        </p:nvCxnSpPr>
        <p:spPr>
          <a:xfrm>
            <a:off x="4829598" y="1636757"/>
            <a:ext cx="4495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F52AE-8296-4D6E-985F-2F99BA90C715}"/>
              </a:ext>
            </a:extLst>
          </p:cNvPr>
          <p:cNvSpPr/>
          <p:nvPr/>
        </p:nvSpPr>
        <p:spPr>
          <a:xfrm>
            <a:off x="7564055" y="2755309"/>
            <a:ext cx="1096160" cy="3231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 확인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13C077-79E6-4855-9DDD-C0F6542C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47" y="3855719"/>
            <a:ext cx="4983479" cy="1661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824A88-F071-4136-8399-B416BCD7D087}"/>
              </a:ext>
            </a:extLst>
          </p:cNvPr>
          <p:cNvSpPr/>
          <p:nvPr/>
        </p:nvSpPr>
        <p:spPr>
          <a:xfrm>
            <a:off x="5415169" y="4385940"/>
            <a:ext cx="3445806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Hadoop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Web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들어가서 확인해 보면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Json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형식의 파일이 생성된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416320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5B054-5635-4858-8C20-E21D8E8CA661}"/>
              </a:ext>
            </a:extLst>
          </p:cNvPr>
          <p:cNvSpPr txBox="1"/>
          <p:nvPr/>
        </p:nvSpPr>
        <p:spPr>
          <a:xfrm>
            <a:off x="169883" y="347891"/>
            <a:ext cx="407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JSON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읽기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6ED4FC-0A27-42EF-9329-A9A435ACBC67}"/>
              </a:ext>
            </a:extLst>
          </p:cNvPr>
          <p:cNvGrpSpPr/>
          <p:nvPr/>
        </p:nvGrpSpPr>
        <p:grpSpPr>
          <a:xfrm>
            <a:off x="695663" y="2362200"/>
            <a:ext cx="7632997" cy="2895600"/>
            <a:chOff x="619463" y="2118360"/>
            <a:chExt cx="7632997" cy="2895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DC74B0-8B7C-442E-84EE-E947C65F4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67"/>
            <a:stretch/>
          </p:blipFill>
          <p:spPr>
            <a:xfrm>
              <a:off x="619463" y="2118360"/>
              <a:ext cx="4402117" cy="28956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9F4DDB2-3F9B-426C-B866-57FE67BC0B85}"/>
                </a:ext>
              </a:extLst>
            </p:cNvPr>
            <p:cNvCxnSpPr/>
            <p:nvPr/>
          </p:nvCxnSpPr>
          <p:spPr>
            <a:xfrm>
              <a:off x="5021580" y="2424158"/>
              <a:ext cx="4495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3DE28E9-8766-4BB4-A55B-00C9C2487932}"/>
                </a:ext>
              </a:extLst>
            </p:cNvPr>
            <p:cNvCxnSpPr/>
            <p:nvPr/>
          </p:nvCxnSpPr>
          <p:spPr>
            <a:xfrm>
              <a:off x="5021580" y="4016738"/>
              <a:ext cx="44958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D098C-D5E9-419F-B524-6EB0C8A63815}"/>
                </a:ext>
              </a:extLst>
            </p:cNvPr>
            <p:cNvSpPr txBox="1"/>
            <p:nvPr/>
          </p:nvSpPr>
          <p:spPr>
            <a:xfrm>
              <a:off x="5519123" y="2262575"/>
              <a:ext cx="27333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JSON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형식의 </a:t>
              </a:r>
              <a:r>
                <a:rPr lang="en-US" altLang="ko-KR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Dataframe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읽기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03BCB7-1023-411E-8D7A-3EACC4F8507C}"/>
                </a:ext>
              </a:extLst>
            </p:cNvPr>
            <p:cNvSpPr txBox="1"/>
            <p:nvPr/>
          </p:nvSpPr>
          <p:spPr>
            <a:xfrm>
              <a:off x="5519123" y="3911070"/>
              <a:ext cx="11712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출력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49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6CF8A-3B39-481D-BF18-5F1573A26795}"/>
              </a:ext>
            </a:extLst>
          </p:cNvPr>
          <p:cNvSpPr txBox="1"/>
          <p:nvPr/>
        </p:nvSpPr>
        <p:spPr>
          <a:xfrm>
            <a:off x="169883" y="347891"/>
            <a:ext cx="407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지구대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Scala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4C4E5D-DF3B-4519-ACFF-0077DF37900E}"/>
              </a:ext>
            </a:extLst>
          </p:cNvPr>
          <p:cNvGrpSpPr/>
          <p:nvPr/>
        </p:nvGrpSpPr>
        <p:grpSpPr>
          <a:xfrm>
            <a:off x="2171700" y="1622274"/>
            <a:ext cx="4861560" cy="3802646"/>
            <a:chOff x="2194560" y="1607034"/>
            <a:chExt cx="4861560" cy="38026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F618247-69CF-44A9-B913-92B438E80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560" y="1607034"/>
              <a:ext cx="4648200" cy="24669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0D2EA-602B-4255-B9A5-D52609193C4F}"/>
                </a:ext>
              </a:extLst>
            </p:cNvPr>
            <p:cNvSpPr txBox="1"/>
            <p:nvPr/>
          </p:nvSpPr>
          <p:spPr>
            <a:xfrm>
              <a:off x="2407920" y="4286296"/>
              <a:ext cx="4648200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5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sfpdDS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에서 </a:t>
              </a:r>
              <a:r>
                <a:rPr lang="en-US" altLang="ko-KR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pddistrict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라는 항목을 그룹화</a:t>
              </a:r>
              <a:endPara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내림차순으로 정렬 후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count </a:t>
              </a:r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한다</a:t>
              </a:r>
              <a:r>
                <a: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가장 사건이 많이 발생한 지구대 </a:t>
              </a:r>
              <a:r>
                <a:rPr lang="en-US" altLang="ko-KR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r>
                <a:rPr lang="ko-KR" altLang="en-US" sz="15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장소 출력</a:t>
              </a:r>
              <a:endPara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9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C4214-7E3C-464B-AF62-E6FAF2A13C9F}"/>
              </a:ext>
            </a:extLst>
          </p:cNvPr>
          <p:cNvSpPr txBox="1"/>
          <p:nvPr/>
        </p:nvSpPr>
        <p:spPr>
          <a:xfrm>
            <a:off x="169883" y="347891"/>
            <a:ext cx="407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5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지구대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SQL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EFE1C1-245B-4095-8E52-420FE6C0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67" y="1488142"/>
            <a:ext cx="5762625" cy="2152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41E71-3D56-4C2B-84D0-382B547719A4}"/>
              </a:ext>
            </a:extLst>
          </p:cNvPr>
          <p:cNvSpPr txBox="1"/>
          <p:nvPr/>
        </p:nvSpPr>
        <p:spPr>
          <a:xfrm>
            <a:off x="1568767" y="3784349"/>
            <a:ext cx="5762625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view(SV)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문을 사용하기 위함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SV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Pddistrict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incidentnum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값의 별칭은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 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SV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pddistrict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그룹으로 묶어준다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내림차순으로 정렬해준다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Pddistrict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값을 가져온다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43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7F613-44E6-4316-9DAD-BA9BAA053583}"/>
              </a:ext>
            </a:extLst>
          </p:cNvPr>
          <p:cNvSpPr txBox="1"/>
          <p:nvPr/>
        </p:nvSpPr>
        <p:spPr>
          <a:xfrm>
            <a:off x="169883" y="347891"/>
            <a:ext cx="407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10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사건 해결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Scala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9430B8-6073-4039-8EF5-7C93F9EA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2047443"/>
            <a:ext cx="4124897" cy="279654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BE7209-D756-4BA5-B84A-DB3BA98EB3C6}"/>
              </a:ext>
            </a:extLst>
          </p:cNvPr>
          <p:cNvSpPr txBox="1"/>
          <p:nvPr/>
        </p:nvSpPr>
        <p:spPr>
          <a:xfrm>
            <a:off x="4983480" y="2717266"/>
            <a:ext cx="3360420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Resolution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그룹화 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그룹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resolution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내림차순으로 정렬한다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값을 출력한다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22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685915B-0AFA-4774-A6DE-B4DA20092123}"/>
              </a:ext>
            </a:extLst>
          </p:cNvPr>
          <p:cNvGrpSpPr/>
          <p:nvPr/>
        </p:nvGrpSpPr>
        <p:grpSpPr>
          <a:xfrm>
            <a:off x="810740" y="2388477"/>
            <a:ext cx="7560000" cy="646331"/>
            <a:chOff x="810740" y="874438"/>
            <a:chExt cx="7560000" cy="64633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810740" y="1484902"/>
              <a:ext cx="75600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10740" y="874438"/>
              <a:ext cx="2485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CONTENTS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0740" y="3370359"/>
            <a:ext cx="3326920" cy="369332"/>
            <a:chOff x="1369366" y="2489976"/>
            <a:chExt cx="4027856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916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</a:t>
              </a:r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연산 적용</a:t>
              </a: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6DC370-FD90-45A1-9724-CAFFED3285E5}"/>
              </a:ext>
            </a:extLst>
          </p:cNvPr>
          <p:cNvGrpSpPr/>
          <p:nvPr/>
        </p:nvGrpSpPr>
        <p:grpSpPr>
          <a:xfrm>
            <a:off x="810740" y="3903018"/>
            <a:ext cx="2618260" cy="369332"/>
            <a:chOff x="1369366" y="2489976"/>
            <a:chExt cx="3169891" cy="3693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A11C4CF-138D-4A25-875A-148221941680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208DDA-338D-4753-8896-C8584A98C7CE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306CC65-0E60-43D3-B76E-B6B25DBAACA9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C42C9-0599-4E94-A536-BE4CA4FBB7AB}"/>
                </a:ext>
              </a:extLst>
            </p:cNvPr>
            <p:cNvSpPr txBox="1"/>
            <p:nvPr/>
          </p:nvSpPr>
          <p:spPr>
            <a:xfrm>
              <a:off x="2480884" y="2498507"/>
              <a:ext cx="2058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Top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EE08CB-4344-4F80-9227-7A87F52B4B55}"/>
              </a:ext>
            </a:extLst>
          </p:cNvPr>
          <p:cNvGrpSpPr/>
          <p:nvPr/>
        </p:nvGrpSpPr>
        <p:grpSpPr>
          <a:xfrm>
            <a:off x="810740" y="4493774"/>
            <a:ext cx="2618260" cy="369332"/>
            <a:chOff x="1369366" y="2489976"/>
            <a:chExt cx="3169891" cy="3693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408CE63-07EA-4CAA-AF51-8A1222D74159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C207D2-0657-4C33-928C-AC197327D670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6043F444-535D-4269-BFB6-97067F9FBB61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9E1688-9D38-4118-9F3E-CE6FDC68B431}"/>
                </a:ext>
              </a:extLst>
            </p:cNvPr>
            <p:cNvSpPr txBox="1"/>
            <p:nvPr/>
          </p:nvSpPr>
          <p:spPr>
            <a:xfrm>
              <a:off x="2480884" y="2498507"/>
              <a:ext cx="2058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온라인 경매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29EFC-8AEC-4E2C-BA4A-A492CA6FD1ED}"/>
              </a:ext>
            </a:extLst>
          </p:cNvPr>
          <p:cNvSpPr txBox="1"/>
          <p:nvPr/>
        </p:nvSpPr>
        <p:spPr>
          <a:xfrm>
            <a:off x="169883" y="347891"/>
            <a:ext cx="407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10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사건 해결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SQL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BB2C0C-434C-4EF3-BF96-12B28A95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76" y="1231302"/>
            <a:ext cx="5294216" cy="28078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BB9FA-F289-4676-941A-48CD3936C2AA}"/>
              </a:ext>
            </a:extLst>
          </p:cNvPr>
          <p:cNvSpPr txBox="1"/>
          <p:nvPr/>
        </p:nvSpPr>
        <p:spPr>
          <a:xfrm>
            <a:off x="1888890" y="4229075"/>
            <a:ext cx="542078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view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resolution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incidentnum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incidentnum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별칭은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지정한다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Resolution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그룹으로 묶어준다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내림차순으로 정렬한다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값을 출력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28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130BFE-151C-4BD6-8A99-6A2A6D8F030C}"/>
              </a:ext>
            </a:extLst>
          </p:cNvPr>
          <p:cNvGrpSpPr/>
          <p:nvPr/>
        </p:nvGrpSpPr>
        <p:grpSpPr>
          <a:xfrm>
            <a:off x="737713" y="1034336"/>
            <a:ext cx="7636667" cy="5028684"/>
            <a:chOff x="737713" y="1034336"/>
            <a:chExt cx="7636667" cy="50286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E6742EB-2B8E-4DF0-845C-A8B6135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713" y="1034336"/>
              <a:ext cx="3579217" cy="151298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14A4AAD-4E15-4255-BB5F-2AFECF083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713" y="2778468"/>
              <a:ext cx="3573571" cy="148921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B233CC-11C2-465E-9707-02468DEE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713" y="4573806"/>
              <a:ext cx="3573571" cy="148921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C48DEA-C6E2-4EE5-B3A6-4993BB564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7746" y="2781507"/>
              <a:ext cx="3511470" cy="148475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1D12A2-FA58-4FA0-80A5-7D29974A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7745" y="4573806"/>
              <a:ext cx="3556635" cy="148475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E56D40-9655-4D6D-817B-DBB5C072D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5590" y="1036386"/>
              <a:ext cx="3522762" cy="151298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4D2BAE-23B1-43F6-920E-6ED92CDD2425}"/>
              </a:ext>
            </a:extLst>
          </p:cNvPr>
          <p:cNvSpPr txBox="1"/>
          <p:nvPr/>
        </p:nvSpPr>
        <p:spPr>
          <a:xfrm>
            <a:off x="169883" y="345463"/>
            <a:ext cx="428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Top 10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사건 해결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Zepplin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53023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588AAD-BA16-4444-B476-18177E0E2371}"/>
              </a:ext>
            </a:extLst>
          </p:cNvPr>
          <p:cNvSpPr/>
          <p:nvPr/>
        </p:nvSpPr>
        <p:spPr>
          <a:xfrm>
            <a:off x="169882" y="347891"/>
            <a:ext cx="2978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범죄 유형 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F33916-2309-45F9-AF48-6D384829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39" y="2285157"/>
            <a:ext cx="48387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4418C8-2029-4E0A-B252-B109FE5526A7}"/>
              </a:ext>
            </a:extLst>
          </p:cNvPr>
          <p:cNvSpPr/>
          <p:nvPr/>
        </p:nvSpPr>
        <p:spPr>
          <a:xfrm>
            <a:off x="2097939" y="3893399"/>
            <a:ext cx="4838700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Category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그룹으로 묶어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후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내림차순으로 정렬하여 상위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값 출력</a:t>
            </a:r>
          </a:p>
        </p:txBody>
      </p:sp>
    </p:spTree>
    <p:extLst>
      <p:ext uri="{BB962C8B-B14F-4D97-AF65-F5344CB8AC3E}">
        <p14:creationId xmlns:p14="http://schemas.microsoft.com/office/powerpoint/2010/main" val="2822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D6975-51E9-471C-8170-F205CD4E5F74}"/>
              </a:ext>
            </a:extLst>
          </p:cNvPr>
          <p:cNvSpPr/>
          <p:nvPr/>
        </p:nvSpPr>
        <p:spPr>
          <a:xfrm>
            <a:off x="169882" y="347891"/>
            <a:ext cx="2771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범죄 유형 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D12895-9932-478A-9732-30686365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58" y="1628805"/>
            <a:ext cx="5991225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AF6C5-7347-4686-81F7-EF5FB7F27CB3}"/>
              </a:ext>
            </a:extLst>
          </p:cNvPr>
          <p:cNvSpPr txBox="1"/>
          <p:nvPr/>
        </p:nvSpPr>
        <p:spPr>
          <a:xfrm>
            <a:off x="2047328" y="3796676"/>
            <a:ext cx="543932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view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category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incidentnum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incidentnum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별칭은 </a:t>
            </a: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지정한다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category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그룹으로 묶어준다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Inccount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내림차순으로 정렬한다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상위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값을 출력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111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80" y="2671293"/>
            <a:ext cx="36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경매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6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143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경매 데이터세트 생성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5B5E2A-A346-406F-ABC1-587C0EB9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12" y="1139280"/>
            <a:ext cx="6238175" cy="52170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638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경매 데이터세트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DA6A00-66CE-40E1-A0AB-26108DF08B00}"/>
              </a:ext>
            </a:extLst>
          </p:cNvPr>
          <p:cNvSpPr/>
          <p:nvPr/>
        </p:nvSpPr>
        <p:spPr>
          <a:xfrm>
            <a:off x="1300331" y="1468097"/>
            <a:ext cx="6543337" cy="1077218"/>
          </a:xfrm>
          <a:prstGeom prst="rect">
            <a:avLst/>
          </a:prstGeom>
          <a:solidFill>
            <a:srgbClr val="92D050">
              <a:alpha val="23000"/>
            </a:srgbClr>
          </a:solidFill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uctionid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경매로 판매할 물건(상품)을 표시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Itemtype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상품 유형 표시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distinct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변환은 중복되지 않는 고유한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auctionid의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데이터세트를 리턴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C74569-76A2-487D-9F4A-3E9011C97743}"/>
              </a:ext>
            </a:extLst>
          </p:cNvPr>
          <p:cNvGrpSpPr/>
          <p:nvPr/>
        </p:nvGrpSpPr>
        <p:grpSpPr>
          <a:xfrm>
            <a:off x="2463508" y="3151322"/>
            <a:ext cx="4216984" cy="2231996"/>
            <a:chOff x="650671" y="2938193"/>
            <a:chExt cx="4216984" cy="223199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BFBC923-43F9-439C-8A8B-832DC198C118}"/>
                </a:ext>
              </a:extLst>
            </p:cNvPr>
            <p:cNvGrpSpPr/>
            <p:nvPr/>
          </p:nvGrpSpPr>
          <p:grpSpPr>
            <a:xfrm>
              <a:off x="651357" y="2938193"/>
              <a:ext cx="4216298" cy="983511"/>
              <a:chOff x="284911" y="3035622"/>
              <a:chExt cx="4216298" cy="98351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39A6274-C05E-4842-803D-6857AB56CA69}"/>
                  </a:ext>
                </a:extLst>
              </p:cNvPr>
              <p:cNvGrpSpPr/>
              <p:nvPr/>
            </p:nvGrpSpPr>
            <p:grpSpPr>
              <a:xfrm>
                <a:off x="284911" y="3035622"/>
                <a:ext cx="4216298" cy="835548"/>
                <a:chOff x="409575" y="2635780"/>
                <a:chExt cx="4216298" cy="835548"/>
              </a:xfrm>
            </p:grpSpPr>
            <p:pic>
              <p:nvPicPr>
                <p:cNvPr id="2" name="그림 1">
                  <a:extLst>
                    <a:ext uri="{FF2B5EF4-FFF2-40B4-BE49-F238E27FC236}">
                      <a16:creationId xmlns:a16="http://schemas.microsoft.com/office/drawing/2014/main" id="{9783CF8C-349D-435F-BEFD-C07282B8D8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69277"/>
                <a:stretch/>
              </p:blipFill>
              <p:spPr>
                <a:xfrm>
                  <a:off x="409575" y="2635780"/>
                  <a:ext cx="4216298" cy="485775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59CEE7A0-78B5-48B8-9A1C-94D14E39F49A}"/>
                    </a:ext>
                  </a:extLst>
                </p:cNvPr>
                <p:cNvCxnSpPr/>
                <p:nvPr/>
              </p:nvCxnSpPr>
              <p:spPr>
                <a:xfrm>
                  <a:off x="778015" y="3471328"/>
                  <a:ext cx="449580" cy="0"/>
                </a:xfrm>
                <a:prstGeom prst="straightConnector1">
                  <a:avLst/>
                </a:prstGeom>
                <a:ln w="28575">
                  <a:solidFill>
                    <a:srgbClr val="FF669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B0AF3C4-0345-433A-8E35-5FD36627FC38}"/>
                  </a:ext>
                </a:extLst>
              </p:cNvPr>
              <p:cNvSpPr/>
              <p:nvPr/>
            </p:nvSpPr>
            <p:spPr>
              <a:xfrm>
                <a:off x="1087691" y="3695968"/>
                <a:ext cx="285188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얼마나 많은 상품이 팔렸는가 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?</a:t>
                </a:r>
                <a:endPara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0A406E8-B1A1-42B5-863D-FC1E8376553C}"/>
                </a:ext>
              </a:extLst>
            </p:cNvPr>
            <p:cNvGrpSpPr/>
            <p:nvPr/>
          </p:nvGrpSpPr>
          <p:grpSpPr>
            <a:xfrm>
              <a:off x="650671" y="4141476"/>
              <a:ext cx="4216298" cy="1028713"/>
              <a:chOff x="284911" y="4043094"/>
              <a:chExt cx="4216298" cy="102871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5B143D3-7CDB-46B2-B28E-F4E30CA1FAAD}"/>
                  </a:ext>
                </a:extLst>
              </p:cNvPr>
              <p:cNvGrpSpPr/>
              <p:nvPr/>
            </p:nvGrpSpPr>
            <p:grpSpPr>
              <a:xfrm>
                <a:off x="284911" y="4043094"/>
                <a:ext cx="4216298" cy="876785"/>
                <a:chOff x="408203" y="3736445"/>
                <a:chExt cx="4216298" cy="876785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37B09F28-9FD0-4C7C-9452-6525D19032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69277"/>
                <a:stretch/>
              </p:blipFill>
              <p:spPr>
                <a:xfrm>
                  <a:off x="408203" y="3736445"/>
                  <a:ext cx="4216298" cy="485776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1327FB64-4505-4501-A134-45CA3FB186CC}"/>
                    </a:ext>
                  </a:extLst>
                </p:cNvPr>
                <p:cNvCxnSpPr/>
                <p:nvPr/>
              </p:nvCxnSpPr>
              <p:spPr>
                <a:xfrm>
                  <a:off x="777329" y="4613230"/>
                  <a:ext cx="449580" cy="0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938867D-C41C-4D69-A50B-833DDADC505B}"/>
                  </a:ext>
                </a:extLst>
              </p:cNvPr>
              <p:cNvSpPr/>
              <p:nvPr/>
            </p:nvSpPr>
            <p:spPr>
              <a:xfrm>
                <a:off x="1103617" y="4748642"/>
                <a:ext cx="315668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얼마나 많은 상품 유형이 있는가 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?</a:t>
                </a:r>
                <a:endPara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12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4C564E-283F-4F82-93B6-743FEFC73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" b="72915"/>
          <a:stretch/>
        </p:blipFill>
        <p:spPr>
          <a:xfrm>
            <a:off x="1165860" y="1245333"/>
            <a:ext cx="3048000" cy="1463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BBA59-5CE0-492A-9DF7-94E6CC43C852}"/>
              </a:ext>
            </a:extLst>
          </p:cNvPr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경매 데이터세트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1641CB-8CEE-48AA-A6DD-FA89043FB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89"/>
          <a:stretch/>
        </p:blipFill>
        <p:spPr>
          <a:xfrm>
            <a:off x="1165860" y="3048000"/>
            <a:ext cx="3048000" cy="33083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9D44C17-50CC-41A7-AAB8-5264B5D602DA}"/>
              </a:ext>
            </a:extLst>
          </p:cNvPr>
          <p:cNvGrpSpPr/>
          <p:nvPr/>
        </p:nvGrpSpPr>
        <p:grpSpPr>
          <a:xfrm>
            <a:off x="4570629" y="1906668"/>
            <a:ext cx="4078706" cy="323165"/>
            <a:chOff x="4356634" y="1883808"/>
            <a:chExt cx="3286226" cy="323165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8F2A810-8894-47FB-95FC-66B3D3E0F7A9}"/>
                </a:ext>
              </a:extLst>
            </p:cNvPr>
            <p:cNvCxnSpPr/>
            <p:nvPr/>
          </p:nvCxnSpPr>
          <p:spPr>
            <a:xfrm>
              <a:off x="4356634" y="2059010"/>
              <a:ext cx="44958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2F4ED3-C858-4ADB-8786-BDBADB1A3ED7}"/>
                </a:ext>
              </a:extLst>
            </p:cNvPr>
            <p:cNvSpPr/>
            <p:nvPr/>
          </p:nvSpPr>
          <p:spPr>
            <a:xfrm>
              <a:off x="4790974" y="1883808"/>
              <a:ext cx="285188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상품 유형당 얼마나 많은 </a:t>
              </a:r>
              <a:r>
                <a:rPr lang="ko-KR" altLang="en-US" sz="15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응찰자</a:t>
              </a:r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수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 </a:t>
              </a:r>
              <a:endPara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64A343-D00E-405F-8244-FBFC6B3E6A62}"/>
              </a:ext>
            </a:extLst>
          </p:cNvPr>
          <p:cNvGrpSpPr/>
          <p:nvPr/>
        </p:nvGrpSpPr>
        <p:grpSpPr>
          <a:xfrm>
            <a:off x="4570629" y="4702752"/>
            <a:ext cx="4078706" cy="323165"/>
            <a:chOff x="4356634" y="1883808"/>
            <a:chExt cx="3286226" cy="323165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9B32615-FE1F-42C7-BFCB-CB76AB85DFB0}"/>
                </a:ext>
              </a:extLst>
            </p:cNvPr>
            <p:cNvCxnSpPr/>
            <p:nvPr/>
          </p:nvCxnSpPr>
          <p:spPr>
            <a:xfrm>
              <a:off x="4356634" y="2059010"/>
              <a:ext cx="44958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5E06D0-4D4E-4CA9-A160-B0C81664B49C}"/>
                </a:ext>
              </a:extLst>
            </p:cNvPr>
            <p:cNvSpPr/>
            <p:nvPr/>
          </p:nvSpPr>
          <p:spPr>
            <a:xfrm>
              <a:off x="4790974" y="1883808"/>
              <a:ext cx="285188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경매 상품 당 응찰 자 수는 </a:t>
              </a:r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? </a:t>
              </a:r>
              <a:endPara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19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BA9D0-179E-44C6-95DD-D36D0F552416}"/>
              </a:ext>
            </a:extLst>
          </p:cNvPr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경매 데이터세트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0D58CA8-9F08-419D-9246-3715DECFCF1F}"/>
              </a:ext>
            </a:extLst>
          </p:cNvPr>
          <p:cNvGrpSpPr/>
          <p:nvPr/>
        </p:nvGrpSpPr>
        <p:grpSpPr>
          <a:xfrm>
            <a:off x="169883" y="1677608"/>
            <a:ext cx="8635527" cy="4299717"/>
            <a:chOff x="169883" y="1294247"/>
            <a:chExt cx="8635527" cy="429971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CBE125A-5C39-4FF5-81B5-60F97856589F}"/>
                </a:ext>
              </a:extLst>
            </p:cNvPr>
            <p:cNvGrpSpPr/>
            <p:nvPr/>
          </p:nvGrpSpPr>
          <p:grpSpPr>
            <a:xfrm>
              <a:off x="169883" y="1294247"/>
              <a:ext cx="4402117" cy="4299717"/>
              <a:chOff x="763905" y="1060769"/>
              <a:chExt cx="4619626" cy="4491866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C33EF841-BB69-4BFE-9AA2-0B7D5E612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905" y="1060769"/>
                <a:ext cx="4619626" cy="9525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D8DA71B-2CE7-4D9B-880E-8055091B6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905" y="2273618"/>
                <a:ext cx="4619626" cy="261143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978FF51-8869-4B76-B743-23FB08F1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9305" y="5145405"/>
                <a:ext cx="3054226" cy="40723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CBA0F32-0EAB-44AD-8E17-77DFF0AACF8B}"/>
                </a:ext>
              </a:extLst>
            </p:cNvPr>
            <p:cNvGrpSpPr/>
            <p:nvPr/>
          </p:nvGrpSpPr>
          <p:grpSpPr>
            <a:xfrm>
              <a:off x="4707789" y="3339593"/>
              <a:ext cx="4097621" cy="730969"/>
              <a:chOff x="4356634" y="1679906"/>
              <a:chExt cx="3301466" cy="730969"/>
            </a:xfrm>
          </p:grpSpPr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B1AD276-3307-4C77-AAD8-24F8F884DA81}"/>
                  </a:ext>
                </a:extLst>
              </p:cNvPr>
              <p:cNvCxnSpPr/>
              <p:nvPr/>
            </p:nvCxnSpPr>
            <p:spPr>
              <a:xfrm>
                <a:off x="4356634" y="2059010"/>
                <a:ext cx="449580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BFEE99-5684-4747-88B1-9134A8A05E7A}"/>
                  </a:ext>
                </a:extLst>
              </p:cNvPr>
              <p:cNvSpPr/>
              <p:nvPr/>
            </p:nvSpPr>
            <p:spPr>
              <a:xfrm>
                <a:off x="4806214" y="1679906"/>
                <a:ext cx="2851886" cy="730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경매의 상품 유형당 최대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최소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평균</a:t>
                </a:r>
                <a:endPara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입찰 가격은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?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DB05868-1237-4186-9E23-A5E772F8A3A2}"/>
                </a:ext>
              </a:extLst>
            </p:cNvPr>
            <p:cNvGrpSpPr/>
            <p:nvPr/>
          </p:nvGrpSpPr>
          <p:grpSpPr>
            <a:xfrm>
              <a:off x="4677309" y="1588541"/>
              <a:ext cx="4078706" cy="323165"/>
              <a:chOff x="4356634" y="1883808"/>
              <a:chExt cx="3286226" cy="323165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6A9B0909-4E29-42A2-AF5B-2D7455BE81E2}"/>
                  </a:ext>
                </a:extLst>
              </p:cNvPr>
              <p:cNvCxnSpPr/>
              <p:nvPr/>
            </p:nvCxnSpPr>
            <p:spPr>
              <a:xfrm>
                <a:off x="4356634" y="2059010"/>
                <a:ext cx="449580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5F13A38-19EA-481F-961A-81CC4C723E5E}"/>
                  </a:ext>
                </a:extLst>
              </p:cNvPr>
              <p:cNvSpPr/>
              <p:nvPr/>
            </p:nvSpPr>
            <p:spPr>
              <a:xfrm>
                <a:off x="4790974" y="1883808"/>
                <a:ext cx="285188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경매 당 최대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최소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평균 </a:t>
                </a:r>
                <a:r>
                  <a:rPr lang="ko-KR" altLang="en-US" sz="15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응찰자</a:t>
                </a: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수는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? </a:t>
                </a:r>
                <a:endPara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5F95B58-30DC-4DCB-8342-FBCAD04307CD}"/>
                </a:ext>
              </a:extLst>
            </p:cNvPr>
            <p:cNvGrpSpPr/>
            <p:nvPr/>
          </p:nvGrpSpPr>
          <p:grpSpPr>
            <a:xfrm>
              <a:off x="4707789" y="5237476"/>
              <a:ext cx="4078706" cy="323165"/>
              <a:chOff x="4356634" y="1883808"/>
              <a:chExt cx="3286226" cy="323165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60A79C81-4A43-4A81-8518-5ED0DED9CC73}"/>
                  </a:ext>
                </a:extLst>
              </p:cNvPr>
              <p:cNvCxnSpPr/>
              <p:nvPr/>
            </p:nvCxnSpPr>
            <p:spPr>
              <a:xfrm>
                <a:off x="4356634" y="2059010"/>
                <a:ext cx="449580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973F7C4-6D27-41DD-AC38-5646DA3628AA}"/>
                  </a:ext>
                </a:extLst>
              </p:cNvPr>
              <p:cNvSpPr/>
              <p:nvPr/>
            </p:nvSpPr>
            <p:spPr>
              <a:xfrm>
                <a:off x="4790974" y="1883808"/>
                <a:ext cx="285188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낙찰가가 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200</a:t>
                </a: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을 넘는 경매의 수는 </a:t>
                </a:r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?</a:t>
                </a:r>
                <a:endParaRPr lang="ko-KR" altLang="en-US" sz="15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58A234-5319-4232-9B5F-C6B9BE47A421}"/>
              </a:ext>
            </a:extLst>
          </p:cNvPr>
          <p:cNvSpPr/>
          <p:nvPr/>
        </p:nvSpPr>
        <p:spPr>
          <a:xfrm>
            <a:off x="798755" y="944640"/>
            <a:ext cx="7546489" cy="323165"/>
          </a:xfrm>
          <a:prstGeom prst="rect">
            <a:avLst/>
          </a:prstGeom>
          <a:solidFill>
            <a:srgbClr val="92D050">
              <a:alpha val="23000"/>
            </a:srgbClr>
          </a:solidFill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Agg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값 기준으로 레코드를 군집으로 묶거나 군집에 포함된 조합된 값을 계산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05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095BB-42E2-4EDD-8F3C-2A1C4A0CC3A6}"/>
              </a:ext>
            </a:extLst>
          </p:cNvPr>
          <p:cNvSpPr txBox="1"/>
          <p:nvPr/>
        </p:nvSpPr>
        <p:spPr>
          <a:xfrm>
            <a:off x="169883" y="347891"/>
            <a:ext cx="779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경매 데이터세트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4A3C0E-8652-48F6-8D97-18A52D090847}"/>
              </a:ext>
            </a:extLst>
          </p:cNvPr>
          <p:cNvSpPr/>
          <p:nvPr/>
        </p:nvSpPr>
        <p:spPr>
          <a:xfrm>
            <a:off x="3047327" y="1099290"/>
            <a:ext cx="3049345" cy="323165"/>
          </a:xfrm>
          <a:prstGeom prst="rect">
            <a:avLst/>
          </a:prstGeom>
          <a:solidFill>
            <a:srgbClr val="92D050">
              <a:alpha val="23000"/>
            </a:srgbClr>
          </a:solidFill>
        </p:spPr>
        <p:txBody>
          <a:bodyPr wrap="square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describe :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구조 확인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B61FCE-E56C-4157-AC1F-E736F7C47050}"/>
              </a:ext>
            </a:extLst>
          </p:cNvPr>
          <p:cNvGrpSpPr/>
          <p:nvPr/>
        </p:nvGrpSpPr>
        <p:grpSpPr>
          <a:xfrm>
            <a:off x="1295400" y="1869630"/>
            <a:ext cx="6553200" cy="873712"/>
            <a:chOff x="1294029" y="1731188"/>
            <a:chExt cx="6553200" cy="8737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B22787-6322-48CB-91CC-FF984061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4029" y="1731188"/>
              <a:ext cx="6553200" cy="2571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DAA8FF1-EE19-41FD-9255-830958224511}"/>
                </a:ext>
              </a:extLst>
            </p:cNvPr>
            <p:cNvGrpSpPr/>
            <p:nvPr/>
          </p:nvGrpSpPr>
          <p:grpSpPr>
            <a:xfrm>
              <a:off x="2420252" y="2281735"/>
              <a:ext cx="4303496" cy="323165"/>
              <a:chOff x="4356634" y="1883808"/>
              <a:chExt cx="3467340" cy="323165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4AD20CE-4B00-45ED-9CD4-B4E3DB82A545}"/>
                  </a:ext>
                </a:extLst>
              </p:cNvPr>
              <p:cNvCxnSpPr/>
              <p:nvPr/>
            </p:nvCxnSpPr>
            <p:spPr>
              <a:xfrm>
                <a:off x="4356634" y="2059010"/>
                <a:ext cx="44958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FC2FF95-974D-4B1F-AB36-86C138AE2EB4}"/>
                  </a:ext>
                </a:extLst>
              </p:cNvPr>
              <p:cNvSpPr/>
              <p:nvPr/>
            </p:nvSpPr>
            <p:spPr>
              <a:xfrm>
                <a:off x="4790974" y="1883808"/>
                <a:ext cx="303300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Xbox</a:t>
                </a:r>
                <a:r>
                  <a:rPr lang="ko-KR" altLang="en-US" sz="15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모든 경매에 대한 기본 통계 계산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D3BB7E-9BEF-4781-92DF-A10E80B633BB}"/>
              </a:ext>
            </a:extLst>
          </p:cNvPr>
          <p:cNvGrpSpPr/>
          <p:nvPr/>
        </p:nvGrpSpPr>
        <p:grpSpPr>
          <a:xfrm>
            <a:off x="643077" y="3395410"/>
            <a:ext cx="7857845" cy="2363300"/>
            <a:chOff x="641706" y="3073473"/>
            <a:chExt cx="7857845" cy="23633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864AF94-8119-4DDD-8768-55F399C80524}"/>
                </a:ext>
              </a:extLst>
            </p:cNvPr>
            <p:cNvGrpSpPr/>
            <p:nvPr/>
          </p:nvGrpSpPr>
          <p:grpSpPr>
            <a:xfrm>
              <a:off x="641706" y="3073473"/>
              <a:ext cx="7857845" cy="1766889"/>
              <a:chOff x="169883" y="1982151"/>
              <a:chExt cx="7857845" cy="176688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9242FFC-1D2A-4478-A229-CCF3948D99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r="31376" b="74236"/>
              <a:stretch/>
            </p:blipFill>
            <p:spPr>
              <a:xfrm>
                <a:off x="169883" y="1982153"/>
                <a:ext cx="2177077" cy="1766887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49AA0A0-A3AD-46A6-B9E1-1505826C07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6444" r="34500" b="37792"/>
              <a:stretch/>
            </p:blipFill>
            <p:spPr>
              <a:xfrm>
                <a:off x="2640893" y="1982151"/>
                <a:ext cx="2078017" cy="1766887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E67EFE5-8AF6-4AF3-922C-38F4904497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2889"/>
              <a:stretch/>
            </p:blipFill>
            <p:spPr>
              <a:xfrm>
                <a:off x="5012844" y="1982152"/>
                <a:ext cx="3014884" cy="1766887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1AD0C1-A0FA-41B8-85E7-87A7E3769B30}"/>
                </a:ext>
              </a:extLst>
            </p:cNvPr>
            <p:cNvSpPr/>
            <p:nvPr/>
          </p:nvSpPr>
          <p:spPr>
            <a:xfrm>
              <a:off x="1343011" y="5100367"/>
              <a:ext cx="77446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price</a:t>
              </a:r>
              <a:endPara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D47A84-3F75-4860-BC19-4F0F812987AD}"/>
                </a:ext>
              </a:extLst>
            </p:cNvPr>
            <p:cNvSpPr/>
            <p:nvPr/>
          </p:nvSpPr>
          <p:spPr>
            <a:xfrm>
              <a:off x="3764491" y="5100366"/>
              <a:ext cx="77446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bid</a:t>
              </a:r>
              <a:endPara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D05F278-6E3B-472A-AD4C-0E6002BF6F54}"/>
                </a:ext>
              </a:extLst>
            </p:cNvPr>
            <p:cNvSpPr/>
            <p:nvPr/>
          </p:nvSpPr>
          <p:spPr>
            <a:xfrm>
              <a:off x="6146429" y="5113608"/>
              <a:ext cx="168175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Price, bid</a:t>
              </a:r>
              <a:endPara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61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80" y="2671293"/>
            <a:ext cx="36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 적용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C9D024-849D-4542-81D3-723DC835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6" y="1464213"/>
            <a:ext cx="8530607" cy="36268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756866-BF33-4651-B394-BF3CFC6C0CC9}"/>
              </a:ext>
            </a:extLst>
          </p:cNvPr>
          <p:cNvSpPr txBox="1"/>
          <p:nvPr/>
        </p:nvSpPr>
        <p:spPr>
          <a:xfrm>
            <a:off x="2816990" y="5351210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4BA1D-19CC-4634-8955-84D1297A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0" y="2084780"/>
            <a:ext cx="8422740" cy="2688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364FE0-EF33-429A-A163-D27691CBC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0" y="1629099"/>
            <a:ext cx="842274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52E1D-7414-4C11-8CF7-13AF61C1B635}"/>
              </a:ext>
            </a:extLst>
          </p:cNvPr>
          <p:cNvSpPr txBox="1"/>
          <p:nvPr/>
        </p:nvSpPr>
        <p:spPr>
          <a:xfrm>
            <a:off x="360630" y="5080037"/>
            <a:ext cx="84227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73,308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Column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pddistrict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값이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SOUTHERN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추출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4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파일 복사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0AE7A-820A-4A39-9F25-B64FAD8BEE7F}"/>
              </a:ext>
            </a:extLst>
          </p:cNvPr>
          <p:cNvSpPr txBox="1"/>
          <p:nvPr/>
        </p:nvSpPr>
        <p:spPr>
          <a:xfrm>
            <a:off x="1262231" y="3975952"/>
            <a:ext cx="661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카운트를 사용하기 위해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txt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복사 한다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13DEC2-1CE5-4D1C-8A0F-434CAF072E23}"/>
              </a:ext>
            </a:extLst>
          </p:cNvPr>
          <p:cNvGrpSpPr/>
          <p:nvPr/>
        </p:nvGrpSpPr>
        <p:grpSpPr>
          <a:xfrm>
            <a:off x="899664" y="2430780"/>
            <a:ext cx="7344671" cy="1308029"/>
            <a:chOff x="0" y="3143907"/>
            <a:chExt cx="9144000" cy="11653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9AC3DB1-7D08-4D4E-8028-A9E90EFBA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6970"/>
            <a:stretch/>
          </p:blipFill>
          <p:spPr>
            <a:xfrm>
              <a:off x="0" y="3375660"/>
              <a:ext cx="9144000" cy="93363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5436AEF-B4AF-4D9E-871B-25B37C6AE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837"/>
            <a:stretch/>
          </p:blipFill>
          <p:spPr>
            <a:xfrm>
              <a:off x="0" y="3143907"/>
              <a:ext cx="9144000" cy="231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1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B2A9-3583-4A2C-BECF-B83EBDB3E8F2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 실행 및 결과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67220F-7983-4863-90F7-BCB037E7D7E0}"/>
              </a:ext>
            </a:extLst>
          </p:cNvPr>
          <p:cNvGrpSpPr/>
          <p:nvPr/>
        </p:nvGrpSpPr>
        <p:grpSpPr>
          <a:xfrm>
            <a:off x="168511" y="1365285"/>
            <a:ext cx="8804236" cy="3350183"/>
            <a:chOff x="169883" y="1151925"/>
            <a:chExt cx="8804236" cy="335018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1408EA3-BEE3-4D3A-A5C4-9868C23B8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697" b="52470"/>
            <a:stretch/>
          </p:blipFill>
          <p:spPr>
            <a:xfrm>
              <a:off x="169883" y="1151925"/>
              <a:ext cx="4319668" cy="33501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663D34-AE95-4312-BCFF-DA9A50EA7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491" r="34697" b="979"/>
            <a:stretch/>
          </p:blipFill>
          <p:spPr>
            <a:xfrm>
              <a:off x="4654451" y="1151925"/>
              <a:ext cx="4319668" cy="33501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A430DA-BEBE-41D1-A9A5-203A0B4C0922}"/>
              </a:ext>
            </a:extLst>
          </p:cNvPr>
          <p:cNvSpPr txBox="1"/>
          <p:nvPr/>
        </p:nvSpPr>
        <p:spPr>
          <a:xfrm>
            <a:off x="1338010" y="5154161"/>
            <a:ext cx="646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txt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불러와 출력해보니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2062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데이터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A3F572-11D9-4C09-BF0E-5C6A1DB15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477" b="10662"/>
          <a:stretch/>
        </p:blipFill>
        <p:spPr>
          <a:xfrm>
            <a:off x="146731" y="1052675"/>
            <a:ext cx="8826016" cy="1741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53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2F708-E40F-4FF6-9079-915B7AE726A4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 실행 및 결과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6E2A81-9BC0-42DB-A29D-D4AC6CADB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" t="43" r="284" b="50697"/>
          <a:stretch/>
        </p:blipFill>
        <p:spPr>
          <a:xfrm>
            <a:off x="1268050" y="1425909"/>
            <a:ext cx="3074793" cy="38699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191246-D5B1-4B23-80D8-E85C1E426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61" b="1479"/>
          <a:stretch/>
        </p:blipFill>
        <p:spPr>
          <a:xfrm>
            <a:off x="4694477" y="1425909"/>
            <a:ext cx="3074793" cy="38699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279CF-2258-4B1B-8216-A81AA0504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8887" b="5009"/>
          <a:stretch/>
        </p:blipFill>
        <p:spPr>
          <a:xfrm>
            <a:off x="1266679" y="1145993"/>
            <a:ext cx="6502591" cy="1798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58859-B3DD-4090-B0B8-A8729E910AC4}"/>
              </a:ext>
            </a:extLst>
          </p:cNvPr>
          <p:cNvSpPr txBox="1"/>
          <p:nvPr/>
        </p:nvSpPr>
        <p:spPr>
          <a:xfrm>
            <a:off x="990108" y="5577367"/>
            <a:ext cx="705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공백 문자로 구분하여 단어를 분리하여 출력 했더니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15,284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단어 확인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12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93528-A115-4D65-AB0B-7673AF7FD5BC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 실행 및 결과 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4354B1-C5FA-4496-A965-C9CAE7A2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87" y="1104900"/>
            <a:ext cx="2771775" cy="4648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0F5FB-576C-4F13-863C-2CCC102340C2}"/>
              </a:ext>
            </a:extLst>
          </p:cNvPr>
          <p:cNvSpPr txBox="1"/>
          <p:nvPr/>
        </p:nvSpPr>
        <p:spPr>
          <a:xfrm>
            <a:off x="4901060" y="3042227"/>
            <a:ext cx="3381880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공백문자로 </a:t>
            </a:r>
            <a:r>
              <a: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구분한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단어별로 그룹화 시켜 개수 출력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45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4293</TotalTime>
  <Words>662</Words>
  <Application>Microsoft Office PowerPoint</Application>
  <PresentationFormat>화면 슬라이드 쇼(4:3)</PresentationFormat>
  <Paragraphs>146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HY헤드라인M</vt:lpstr>
      <vt:lpstr>Arial</vt:lpstr>
      <vt:lpstr>나눔바른고딕</vt:lpstr>
      <vt:lpstr>맑은 고딕</vt:lpstr>
      <vt:lpstr>나눔바른고딕 UltraLight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269</cp:revision>
  <dcterms:created xsi:type="dcterms:W3CDTF">2015-01-21T11:35:38Z</dcterms:created>
  <dcterms:modified xsi:type="dcterms:W3CDTF">2020-06-02T08:29:47Z</dcterms:modified>
</cp:coreProperties>
</file>