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53"/>
  </p:notesMasterIdLst>
  <p:handoutMasterIdLst>
    <p:handoutMasterId r:id="rId54"/>
  </p:handoutMasterIdLst>
  <p:sldIdLst>
    <p:sldId id="271" r:id="rId2"/>
    <p:sldId id="291" r:id="rId3"/>
    <p:sldId id="286" r:id="rId4"/>
    <p:sldId id="334" r:id="rId5"/>
    <p:sldId id="327" r:id="rId6"/>
    <p:sldId id="337" r:id="rId7"/>
    <p:sldId id="335" r:id="rId8"/>
    <p:sldId id="338" r:id="rId9"/>
    <p:sldId id="336" r:id="rId10"/>
    <p:sldId id="339" r:id="rId11"/>
    <p:sldId id="340" r:id="rId12"/>
    <p:sldId id="341" r:id="rId13"/>
    <p:sldId id="343" r:id="rId14"/>
    <p:sldId id="344" r:id="rId15"/>
    <p:sldId id="353" r:id="rId16"/>
    <p:sldId id="342" r:id="rId17"/>
    <p:sldId id="345" r:id="rId18"/>
    <p:sldId id="346" r:id="rId19"/>
    <p:sldId id="347" r:id="rId20"/>
    <p:sldId id="348" r:id="rId21"/>
    <p:sldId id="352" r:id="rId22"/>
    <p:sldId id="349" r:id="rId23"/>
    <p:sldId id="354" r:id="rId24"/>
    <p:sldId id="350" r:id="rId25"/>
    <p:sldId id="356" r:id="rId26"/>
    <p:sldId id="351" r:id="rId27"/>
    <p:sldId id="355" r:id="rId28"/>
    <p:sldId id="357" r:id="rId29"/>
    <p:sldId id="287" r:id="rId30"/>
    <p:sldId id="358" r:id="rId31"/>
    <p:sldId id="359" r:id="rId32"/>
    <p:sldId id="333" r:id="rId33"/>
    <p:sldId id="360" r:id="rId34"/>
    <p:sldId id="361" r:id="rId35"/>
    <p:sldId id="365" r:id="rId36"/>
    <p:sldId id="364" r:id="rId37"/>
    <p:sldId id="362" r:id="rId38"/>
    <p:sldId id="363" r:id="rId39"/>
    <p:sldId id="366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374" r:id="rId48"/>
    <p:sldId id="375" r:id="rId49"/>
    <p:sldId id="376" r:id="rId50"/>
    <p:sldId id="378" r:id="rId51"/>
    <p:sldId id="315" r:id="rId52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55"/>
    </p:embeddedFont>
    <p:embeddedFont>
      <p:font typeface="맑은 고딕" panose="020B0503020000020004" pitchFamily="50" charset="-127"/>
      <p:regular r:id="rId56"/>
      <p:bold r:id="rId57"/>
    </p:embeddedFont>
    <p:embeddedFont>
      <p:font typeface="Ebrima" panose="02000000000000000000" pitchFamily="2" charset="0"/>
      <p:regular r:id="rId58"/>
      <p:bold r:id="rId59"/>
    </p:embeddedFont>
    <p:embeddedFont>
      <p:font typeface="나눔바른고딕" panose="020B0600000101010101" charset="-127"/>
      <p:regular r:id="rId60"/>
      <p:bold r:id="rId6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F4A6"/>
    <a:srgbClr val="C4AAF8"/>
    <a:srgbClr val="611BED"/>
    <a:srgbClr val="79DCFF"/>
    <a:srgbClr val="BCE292"/>
    <a:srgbClr val="F7C957"/>
    <a:srgbClr val="F3F391"/>
    <a:srgbClr val="FFFFDD"/>
    <a:srgbClr val="F9D887"/>
    <a:srgbClr val="ECF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3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14" y="120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pPr/>
              <a:t>2020-05-24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0CC39-12E7-4F8A-B3C5-4E15C788750E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A59AF-7A79-40B8-A970-4B97D7559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3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B4F3-B37E-4782-8DBA-99E753033959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DDAC-57B1-48D0-ACC7-41108B5A0C27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62EB-A7CB-40B3-80C2-97381CD20A49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588B-DDE5-4C7F-BD03-C69304CD304A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4474-088B-4EB4-8CF5-D299010178FD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6E37-EF78-4A0A-B146-5493F551DEC2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F6BE-CC36-49F0-A560-8144C707E9EB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FAD7-A195-48AB-A094-114378C5F919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D6B2-4E51-4987-A80D-14DF7EEDDDDC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5382-5A6C-4754-8921-0596FE4AE0EB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9A0C-D97A-4DCF-B96A-F53A4C763EC1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79518-B6F8-43B9-B545-4B44F19017AF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01295" y="6522483"/>
            <a:ext cx="144270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20174627 </a:t>
            </a:r>
            <a:r>
              <a:rPr lang="ko-KR" alt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김혜진</a:t>
            </a:r>
            <a:endParaRPr lang="en-US" altLang="ko-KR" sz="1200" dirty="0" smtClean="0">
              <a:solidFill>
                <a:schemeClr val="tx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41001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빅데이터</a:t>
            </a:r>
            <a:endParaRPr lang="en-US" altLang="ko-KR" sz="4000" b="1" dirty="0" smtClean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80459" y="3243384"/>
            <a:ext cx="45719" cy="281595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26178" y="3186577"/>
            <a:ext cx="191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스칼라 언어 실습</a:t>
            </a:r>
            <a:endParaRPr lang="en-US" altLang="ko-KR" b="1" dirty="0" smtClean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84" y="347891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문자열 보간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(String Interpolation)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579" y="668595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문자열 상수 안에서 변수의 값을 기술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529502" y="1327853"/>
            <a:ext cx="6334125" cy="3721100"/>
            <a:chOff x="0" y="0"/>
            <a:chExt cx="6334490" cy="3721101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2"/>
            <a:srcRect b="68889"/>
            <a:stretch/>
          </p:blipFill>
          <p:spPr>
            <a:xfrm>
              <a:off x="1" y="0"/>
              <a:ext cx="6334489" cy="213360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2"/>
            <a:srcRect t="47037" b="38333"/>
            <a:stretch/>
          </p:blipFill>
          <p:spPr>
            <a:xfrm>
              <a:off x="1" y="2133600"/>
              <a:ext cx="6334489" cy="1003300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/>
            <a:srcRect t="90926"/>
            <a:stretch/>
          </p:blipFill>
          <p:spPr>
            <a:xfrm>
              <a:off x="0" y="3098801"/>
              <a:ext cx="6334489" cy="6223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529502" y="5137112"/>
            <a:ext cx="638043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문자열 안의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$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언어의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%s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같은 기능으로 문자열 합성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{ }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감싸면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식의 결과를 표시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문자열 상수는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시작</a:t>
            </a:r>
            <a:endParaRPr lang="ko-KR" altLang="en-US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3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84" y="347891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조건문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If, If-else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1" name="그림 20"/>
          <p:cNvPicPr/>
          <p:nvPr/>
        </p:nvPicPr>
        <p:blipFill>
          <a:blip r:embed="rId2"/>
          <a:stretch>
            <a:fillRect/>
          </a:stretch>
        </p:blipFill>
        <p:spPr>
          <a:xfrm>
            <a:off x="411480" y="2464115"/>
            <a:ext cx="3962400" cy="1533525"/>
          </a:xfrm>
          <a:prstGeom prst="rect">
            <a:avLst/>
          </a:prstGeom>
        </p:spPr>
      </p:pic>
      <p:pic>
        <p:nvPicPr>
          <p:cNvPr id="22" name="그림 21"/>
          <p:cNvPicPr/>
          <p:nvPr/>
        </p:nvPicPr>
        <p:blipFill>
          <a:blip r:embed="rId3"/>
          <a:stretch>
            <a:fillRect/>
          </a:stretch>
        </p:blipFill>
        <p:spPr>
          <a:xfrm>
            <a:off x="4714875" y="2464116"/>
            <a:ext cx="3981450" cy="153352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074323" y="4212074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If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084276" y="4212074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If-else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87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84" y="347891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조건문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매치문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(Match)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579" y="668595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match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키워드는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switch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유사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/>
          <a:stretch>
            <a:fillRect/>
          </a:stretch>
        </p:blipFill>
        <p:spPr>
          <a:xfrm>
            <a:off x="995283" y="2354297"/>
            <a:ext cx="3712506" cy="2149405"/>
          </a:xfrm>
          <a:prstGeom prst="rect">
            <a:avLst/>
          </a:prstGeom>
        </p:spPr>
      </p:pic>
      <p:pic>
        <p:nvPicPr>
          <p:cNvPr id="14" name="그림 13"/>
          <p:cNvPicPr/>
          <p:nvPr/>
        </p:nvPicPr>
        <p:blipFill>
          <a:blip r:embed="rId3"/>
          <a:stretch>
            <a:fillRect/>
          </a:stretch>
        </p:blipFill>
        <p:spPr>
          <a:xfrm>
            <a:off x="5018722" y="2533928"/>
            <a:ext cx="3088745" cy="17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6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84" y="347891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조건문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매치문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(Match)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579" y="668595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match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키워드는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switch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유사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1385893"/>
            <a:ext cx="4391643" cy="2400325"/>
          </a:xfrm>
          <a:prstGeom prst="rect">
            <a:avLst/>
          </a:prstGeom>
        </p:spPr>
      </p:pic>
      <p:pic>
        <p:nvPicPr>
          <p:cNvPr id="15" name="그림 14"/>
          <p:cNvPicPr/>
          <p:nvPr/>
        </p:nvPicPr>
        <p:blipFill rotWithShape="1">
          <a:blip r:embed="rId3"/>
          <a:srcRect r="12681"/>
          <a:stretch/>
        </p:blipFill>
        <p:spPr>
          <a:xfrm>
            <a:off x="169884" y="1385893"/>
            <a:ext cx="3953510" cy="4591050"/>
          </a:xfrm>
          <a:prstGeom prst="rect">
            <a:avLst/>
          </a:prstGeom>
          <a:ln w="28575">
            <a:solidFill>
              <a:srgbClr val="FF0000"/>
            </a:solidFill>
            <a:prstDash val="solid"/>
          </a:ln>
        </p:spPr>
      </p:pic>
      <p:cxnSp>
        <p:nvCxnSpPr>
          <p:cNvPr id="3" name="직선 화살표 연결선 2"/>
          <p:cNvCxnSpPr/>
          <p:nvPr/>
        </p:nvCxnSpPr>
        <p:spPr>
          <a:xfrm flipH="1">
            <a:off x="4123394" y="4901836"/>
            <a:ext cx="124108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61021" y="4509421"/>
            <a:ext cx="35705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statu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200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400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 때의 경우도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가정하여 지정 값을 출력해 봤음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287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84" y="347891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루프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90258" y="1325672"/>
            <a:ext cx="3876002" cy="4473148"/>
            <a:chOff x="0" y="0"/>
            <a:chExt cx="2818200" cy="309245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2"/>
            <a:srcRect b="85556"/>
            <a:stretch/>
          </p:blipFill>
          <p:spPr>
            <a:xfrm>
              <a:off x="0" y="0"/>
              <a:ext cx="2818200" cy="9906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/>
            <a:srcRect t="37778" b="43704"/>
            <a:stretch/>
          </p:blipFill>
          <p:spPr>
            <a:xfrm>
              <a:off x="0" y="990600"/>
              <a:ext cx="2818200" cy="127000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/>
            <a:srcRect t="87870"/>
            <a:stretch/>
          </p:blipFill>
          <p:spPr>
            <a:xfrm>
              <a:off x="0" y="2260600"/>
              <a:ext cx="2818200" cy="831850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4944790" y="3036585"/>
            <a:ext cx="35705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지정해준 값 만큼</a:t>
            </a:r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루프를 돌아 값을 차례로 출력 함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466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C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8000" y="2671293"/>
            <a:ext cx="31886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내용 정리</a:t>
            </a:r>
            <a:endParaRPr lang="en-US" altLang="ko-KR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		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함수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815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84" y="347891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 정의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(1)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(2)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579" y="668595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def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함수 정의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1" name="그림 10"/>
          <p:cNvPicPr/>
          <p:nvPr/>
        </p:nvPicPr>
        <p:blipFill rotWithShape="1">
          <a:blip r:embed="rId2"/>
          <a:srcRect t="34125" r="9852"/>
          <a:stretch/>
        </p:blipFill>
        <p:spPr>
          <a:xfrm>
            <a:off x="4718048" y="1386193"/>
            <a:ext cx="4014472" cy="4649454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334055" y="1433420"/>
            <a:ext cx="4091940" cy="1968974"/>
            <a:chOff x="352764" y="1280626"/>
            <a:chExt cx="4091940" cy="1968974"/>
          </a:xfrm>
        </p:grpSpPr>
        <p:pic>
          <p:nvPicPr>
            <p:cNvPr id="7" name="그림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52764" y="1280626"/>
              <a:ext cx="4091940" cy="1968974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884146" y="128062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(1)</a:t>
              </a:r>
              <a:endPara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02930" y="138619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(2)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2545" y="3828665"/>
            <a:ext cx="3107692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return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키워드가 없음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마지막 문장의 값 반환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반환 값이 없을 때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Unit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return void</a:t>
            </a:r>
            <a:endParaRPr lang="ko-KR" altLang="en-US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42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84" y="347891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타입 매개변수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(Type Parameter)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579" y="668595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값 매개변수 또는 반환 값에 사용될 타입을 지시하는 타입 매개변수를 전달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627085" y="2493222"/>
            <a:ext cx="3701076" cy="1968818"/>
          </a:xfrm>
          <a:prstGeom prst="rect">
            <a:avLst/>
          </a:prstGeom>
        </p:spPr>
      </p:pic>
      <p:pic>
        <p:nvPicPr>
          <p:cNvPr id="11" name="그림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2726162"/>
            <a:ext cx="4072889" cy="150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6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84" y="347891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일급 함수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 타입과 값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579" y="668595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함수의 타입은 함수의 입력 타입과 반환 값 타입으로 표시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2"/>
          <a:stretch>
            <a:fillRect/>
          </a:stretch>
        </p:blipFill>
        <p:spPr>
          <a:xfrm>
            <a:off x="169884" y="1291232"/>
            <a:ext cx="4390073" cy="2269808"/>
          </a:xfrm>
          <a:prstGeom prst="rect">
            <a:avLst/>
          </a:prstGeom>
        </p:spPr>
      </p:pic>
      <p:pic>
        <p:nvPicPr>
          <p:cNvPr id="14" name="그림 13"/>
          <p:cNvPicPr/>
          <p:nvPr/>
        </p:nvPicPr>
        <p:blipFill>
          <a:blip r:embed="rId3"/>
          <a:stretch>
            <a:fillRect/>
          </a:stretch>
        </p:blipFill>
        <p:spPr>
          <a:xfrm>
            <a:off x="169884" y="3650859"/>
            <a:ext cx="4390073" cy="1143953"/>
          </a:xfrm>
          <a:prstGeom prst="rect">
            <a:avLst/>
          </a:prstGeom>
        </p:spPr>
      </p:pic>
      <p:pic>
        <p:nvPicPr>
          <p:cNvPr id="15" name="그림 14"/>
          <p:cNvPicPr/>
          <p:nvPr/>
        </p:nvPicPr>
        <p:blipFill>
          <a:blip r:embed="rId4"/>
          <a:stretch>
            <a:fillRect/>
          </a:stretch>
        </p:blipFill>
        <p:spPr>
          <a:xfrm>
            <a:off x="169884" y="4884631"/>
            <a:ext cx="4390073" cy="11876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52410" y="3141206"/>
            <a:ext cx="37724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함수는 다른 데이터 타입과 마찬가지로 </a:t>
            </a:r>
            <a:r>
              <a:rPr lang="ko-KR" altLang="en-US" sz="15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값</a:t>
            </a:r>
            <a:r>
              <a:rPr lang="en-US" altLang="ko-KR" sz="15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변수 등에 저장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됨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함수의 </a:t>
            </a:r>
            <a:r>
              <a:rPr lang="ko-KR" altLang="en-US" sz="15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매개 변수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사용되거나 </a:t>
            </a:r>
            <a:r>
              <a:rPr lang="ko-KR" altLang="en-US" sz="15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반환 값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사용 됨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=&gt;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고차 함수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03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84" y="347891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일급 함수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고차 함수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210" y="2579948"/>
            <a:ext cx="37724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호출자는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무엇</a:t>
            </a:r>
            <a: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(what)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되어야 하는가에 대한 것만 지정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데이터를 실제 처리하는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방법</a:t>
            </a:r>
            <a: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(how)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고차 함수에서 처리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MapReduce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컴퓨팅 패러다임에서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map(), reduce()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함수는 고차 함수임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69884" y="2309811"/>
            <a:ext cx="4402116" cy="25212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3579" y="668595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다른 함수를 매개변수로 받아들이거나 반환 값으로 함수를 사용하는 함수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6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615388" y="1343822"/>
            <a:ext cx="7560000" cy="1588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5388" y="733358"/>
            <a:ext cx="248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lang="en-US" altLang="ko-KR" sz="36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15133" y="1464682"/>
            <a:ext cx="3169892" cy="742877"/>
            <a:chOff x="1369366" y="2489976"/>
            <a:chExt cx="3169892" cy="742877"/>
          </a:xfrm>
        </p:grpSpPr>
        <p:grpSp>
          <p:nvGrpSpPr>
            <p:cNvPr id="29" name="그룹 28"/>
            <p:cNvGrpSpPr/>
            <p:nvPr/>
          </p:nvGrpSpPr>
          <p:grpSpPr>
            <a:xfrm>
              <a:off x="1369366" y="2489976"/>
              <a:ext cx="1006384" cy="369332"/>
              <a:chOff x="846161" y="1522955"/>
              <a:chExt cx="1006384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846161" y="1522955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001</a:t>
                </a:r>
                <a:endParaRPr lang="ko-KR" altLang="en-US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1436908" y="1686282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2480884" y="2498507"/>
              <a:ext cx="2058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실습 내용 정리</a:t>
              </a:r>
              <a:endParaRPr lang="ko-KR" altLang="en-US" sz="1600" b="1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80884" y="2894299"/>
              <a:ext cx="2058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b="1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&lt;</a:t>
              </a:r>
              <a:r>
                <a:rPr lang="ko-KR" altLang="en-US" sz="1600" b="1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스칼라 기초</a:t>
              </a:r>
              <a:r>
                <a:rPr lang="en-US" altLang="ko-KR" sz="1600" b="1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&gt;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015133" y="2305045"/>
            <a:ext cx="3169892" cy="742877"/>
            <a:chOff x="1369366" y="2489976"/>
            <a:chExt cx="3169892" cy="742877"/>
          </a:xfrm>
        </p:grpSpPr>
        <p:grpSp>
          <p:nvGrpSpPr>
            <p:cNvPr id="28" name="그룹 27"/>
            <p:cNvGrpSpPr/>
            <p:nvPr/>
          </p:nvGrpSpPr>
          <p:grpSpPr>
            <a:xfrm>
              <a:off x="1369366" y="2489976"/>
              <a:ext cx="1006384" cy="369332"/>
              <a:chOff x="846161" y="1522955"/>
              <a:chExt cx="1006384" cy="369332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846161" y="1522955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002</a:t>
                </a:r>
                <a:endParaRPr lang="ko-KR" altLang="en-US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35" name="직선 연결선 34"/>
              <p:cNvCxnSpPr/>
              <p:nvPr/>
            </p:nvCxnSpPr>
            <p:spPr>
              <a:xfrm>
                <a:off x="1436908" y="1686282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2480884" y="2498507"/>
              <a:ext cx="2058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실습 내용 정리</a:t>
              </a:r>
              <a:endParaRPr lang="ko-KR" altLang="en-US" sz="1600" b="1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80884" y="2894299"/>
              <a:ext cx="2058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&lt;</a:t>
              </a:r>
              <a:r>
                <a:rPr lang="ko-KR" altLang="en-US" sz="1600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함수</a:t>
              </a:r>
              <a:r>
                <a:rPr lang="en-US" altLang="ko-KR" sz="1600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&gt;</a:t>
              </a:r>
              <a:endPara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015133" y="4060354"/>
            <a:ext cx="4594834" cy="742877"/>
            <a:chOff x="1369366" y="2489976"/>
            <a:chExt cx="4594834" cy="742877"/>
          </a:xfrm>
        </p:grpSpPr>
        <p:grpSp>
          <p:nvGrpSpPr>
            <p:cNvPr id="46" name="그룹 45"/>
            <p:cNvGrpSpPr/>
            <p:nvPr/>
          </p:nvGrpSpPr>
          <p:grpSpPr>
            <a:xfrm>
              <a:off x="1369366" y="2489976"/>
              <a:ext cx="1006384" cy="369332"/>
              <a:chOff x="846161" y="1522955"/>
              <a:chExt cx="1006384" cy="369332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846161" y="1522955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004</a:t>
                </a:r>
                <a:endParaRPr lang="ko-KR" altLang="en-US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1436908" y="1686282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2480884" y="2498507"/>
              <a:ext cx="2058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실습 내용 정리</a:t>
              </a:r>
              <a:endParaRPr lang="ko-KR" altLang="en-US" sz="1600" b="1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80883" y="2894299"/>
              <a:ext cx="34833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&lt;</a:t>
              </a:r>
              <a:r>
                <a:rPr lang="ko-KR" altLang="en-US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객체</a:t>
              </a:r>
              <a:r>
                <a: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ko-KR" altLang="en-US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케이스 클래스</a:t>
              </a:r>
              <a:r>
                <a: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</a:t>
              </a:r>
              <a:r>
                <a:rPr lang="ko-KR" altLang="en-US" sz="1600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트레이트</a:t>
              </a:r>
              <a:r>
                <a:rPr lang="ko-KR" altLang="en-US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600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&gt;</a:t>
              </a:r>
              <a:endPara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015133" y="3167427"/>
            <a:ext cx="4594834" cy="742877"/>
            <a:chOff x="1369366" y="2489976"/>
            <a:chExt cx="4594834" cy="742877"/>
          </a:xfrm>
        </p:grpSpPr>
        <p:grpSp>
          <p:nvGrpSpPr>
            <p:cNvPr id="52" name="그룹 51"/>
            <p:cNvGrpSpPr/>
            <p:nvPr/>
          </p:nvGrpSpPr>
          <p:grpSpPr>
            <a:xfrm>
              <a:off x="1369366" y="2489976"/>
              <a:ext cx="1006384" cy="369332"/>
              <a:chOff x="846161" y="1522955"/>
              <a:chExt cx="1006384" cy="369332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846161" y="1522955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003</a:t>
                </a:r>
                <a:endParaRPr lang="ko-KR" altLang="en-US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56" name="직선 연결선 55"/>
              <p:cNvCxnSpPr/>
              <p:nvPr/>
            </p:nvCxnSpPr>
            <p:spPr>
              <a:xfrm>
                <a:off x="1436908" y="1686282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2480884" y="2498507"/>
              <a:ext cx="2058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실습 내용 정리</a:t>
              </a:r>
              <a:endParaRPr lang="ko-KR" altLang="en-US" sz="1600" b="1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480883" y="2894299"/>
              <a:ext cx="34833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&lt;</a:t>
              </a:r>
              <a:r>
                <a:rPr lang="ko-KR" altLang="en-US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클래스 </a:t>
              </a:r>
              <a:r>
                <a:rPr lang="en-US" altLang="ko-KR" sz="1600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&gt;</a:t>
              </a:r>
              <a:endPara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1015133" y="4925303"/>
            <a:ext cx="4594834" cy="742877"/>
            <a:chOff x="1369366" y="2489976"/>
            <a:chExt cx="4594834" cy="742877"/>
          </a:xfrm>
        </p:grpSpPr>
        <p:grpSp>
          <p:nvGrpSpPr>
            <p:cNvPr id="58" name="그룹 57"/>
            <p:cNvGrpSpPr/>
            <p:nvPr/>
          </p:nvGrpSpPr>
          <p:grpSpPr>
            <a:xfrm>
              <a:off x="1369366" y="2489976"/>
              <a:ext cx="1006384" cy="369332"/>
              <a:chOff x="846161" y="1522955"/>
              <a:chExt cx="1006384" cy="369332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846161" y="1522955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005</a:t>
                </a:r>
                <a:endParaRPr lang="ko-KR" altLang="en-US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62" name="직선 연결선 61"/>
              <p:cNvCxnSpPr/>
              <p:nvPr/>
            </p:nvCxnSpPr>
            <p:spPr>
              <a:xfrm>
                <a:off x="1436908" y="1686282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480884" y="2498507"/>
              <a:ext cx="2058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실습 내용 정리</a:t>
              </a:r>
              <a:endParaRPr lang="ko-KR" altLang="en-US" sz="1600" b="1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480883" y="2894299"/>
              <a:ext cx="34833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&lt;</a:t>
              </a:r>
              <a:r>
                <a:rPr lang="ko-KR" altLang="en-US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컬렉션</a:t>
              </a:r>
              <a:r>
                <a:rPr lang="en-US" altLang="ko-KR" sz="1600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&gt;</a:t>
              </a:r>
              <a:endPara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1015133" y="5765205"/>
            <a:ext cx="4594834" cy="742877"/>
            <a:chOff x="1369366" y="2489976"/>
            <a:chExt cx="4594834" cy="742877"/>
          </a:xfrm>
        </p:grpSpPr>
        <p:grpSp>
          <p:nvGrpSpPr>
            <p:cNvPr id="64" name="그룹 63"/>
            <p:cNvGrpSpPr/>
            <p:nvPr/>
          </p:nvGrpSpPr>
          <p:grpSpPr>
            <a:xfrm>
              <a:off x="1369366" y="2489976"/>
              <a:ext cx="1006384" cy="369332"/>
              <a:chOff x="846161" y="1522955"/>
              <a:chExt cx="1006384" cy="369332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846161" y="1522955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006</a:t>
                </a:r>
                <a:endParaRPr lang="ko-KR" altLang="en-US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68" name="직선 연결선 67"/>
              <p:cNvCxnSpPr/>
              <p:nvPr/>
            </p:nvCxnSpPr>
            <p:spPr>
              <a:xfrm>
                <a:off x="1436908" y="1686282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/>
            <p:cNvSpPr txBox="1"/>
            <p:nvPr/>
          </p:nvSpPr>
          <p:spPr>
            <a:xfrm>
              <a:off x="2480884" y="2498507"/>
              <a:ext cx="2058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임의의 프로그램</a:t>
              </a:r>
              <a:endParaRPr lang="ko-KR" altLang="en-US" sz="1600" b="1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480883" y="2894299"/>
              <a:ext cx="34833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err="1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foreach</a:t>
              </a:r>
              <a:r>
                <a:rPr lang="en-US" altLang="ko-KR" sz="1600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()</a:t>
              </a:r>
              <a:endPara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1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84" y="347891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일급 함수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익명 함수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(Anonymous Function)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5820" y="2139337"/>
            <a:ext cx="43738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 </a:t>
            </a:r>
            <a:r>
              <a:rPr lang="ko-KR" altLang="en-US" sz="15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리터럴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(Function Literal)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또는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람다 표현식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(Lambda Expression)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이라고도 함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4" name="그림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69884" y="1746885"/>
            <a:ext cx="4340543" cy="3364230"/>
          </a:xfrm>
          <a:prstGeom prst="rect">
            <a:avLst/>
          </a:prstGeom>
        </p:spPr>
      </p:pic>
      <p:cxnSp>
        <p:nvCxnSpPr>
          <p:cNvPr id="3" name="직선 화살표 연결선 2"/>
          <p:cNvCxnSpPr/>
          <p:nvPr/>
        </p:nvCxnSpPr>
        <p:spPr>
          <a:xfrm>
            <a:off x="3733800" y="3543300"/>
            <a:ext cx="120396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54449" y="3324009"/>
            <a:ext cx="176921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 정의</a:t>
            </a:r>
            <a:endParaRPr lang="ko-KR" altLang="en-US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329940" y="3954780"/>
            <a:ext cx="16078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37760" y="3735489"/>
            <a:ext cx="1905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함수를 값으로 저장</a:t>
            </a:r>
            <a:endParaRPr lang="ko-KR" altLang="en-US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4335780" y="4381500"/>
            <a:ext cx="9067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21071" y="4170164"/>
            <a:ext cx="19050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익명 함수로 재정의</a:t>
            </a:r>
            <a:endParaRPr lang="ko-KR" altLang="en-US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240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84" y="347891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일급 함수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부분 적용 함수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2782734"/>
            <a:ext cx="4258799" cy="133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매개변수의 일부만 적용된 함수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적용되지 않은 인자는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나중에 다시 받음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미리 적용할 인자는 값을 주고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b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인자는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_ (underscore)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표시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2"/>
          <a:stretch>
            <a:fillRect/>
          </a:stretch>
        </p:blipFill>
        <p:spPr>
          <a:xfrm>
            <a:off x="169884" y="2376011"/>
            <a:ext cx="4317321" cy="210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1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84" y="347891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일급 함수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커링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579" y="668595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 개의 매개변수 그룹들로 분리하여 부분 적용 함수를 더 명확히 표현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1586652" y="2692723"/>
            <a:ext cx="62769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8000" y="2671293"/>
            <a:ext cx="31886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내용 정리</a:t>
            </a:r>
            <a:endParaRPr lang="en-US" altLang="ko-KR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클래스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92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84" y="347891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클래스 정의와 인스턴스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69884" y="1748899"/>
            <a:ext cx="4386875" cy="3145155"/>
            <a:chOff x="169884" y="1602105"/>
            <a:chExt cx="5674407" cy="365379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2"/>
            <a:srcRect r="10145" b="58652"/>
            <a:stretch/>
          </p:blipFill>
          <p:spPr>
            <a:xfrm>
              <a:off x="169885" y="1602105"/>
              <a:ext cx="5674405" cy="2449655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/>
            <a:srcRect t="79675" r="10145"/>
            <a:stretch/>
          </p:blipFill>
          <p:spPr>
            <a:xfrm>
              <a:off x="169884" y="4051760"/>
              <a:ext cx="5674407" cy="1204135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4716780" y="2574920"/>
            <a:ext cx="425195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클래스를 정의하고 인스턴스를 생성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클래스 안에서 메서드는 </a:t>
            </a:r>
            <a:r>
              <a:rPr lang="en-US" altLang="ko-KR" sz="1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def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필드는 </a:t>
            </a:r>
            <a:r>
              <a:rPr lang="en-US" altLang="ko-KR" sz="1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val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정의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메서드는 단지 클래스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객체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상태를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접근하는 함수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override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키워드로 </a:t>
            </a:r>
            <a:r>
              <a:rPr lang="en-US" altLang="ko-KR" sz="1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toString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메서드를 재정의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1996440" y="4076700"/>
            <a:ext cx="2834640" cy="1143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71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84" y="347891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생성자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(Constructor)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579" y="668595"/>
            <a:ext cx="7740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클래스 몸체에서 메서드 정의 부분 밖에 있는 모든 코드가 </a:t>
            </a:r>
            <a:r>
              <a:rPr lang="ko-KR" altLang="en-US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생성자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특별한 메서드로 따로 존재하지는 않음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9884" y="2256475"/>
            <a:ext cx="4402116" cy="23450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23460" y="2744634"/>
            <a:ext cx="3691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color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값은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if/else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식에 의해 초기화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스칼라는 </a:t>
            </a:r>
            <a:r>
              <a:rPr lang="ko-KR" altLang="en-US" sz="15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식</a:t>
            </a:r>
            <a:r>
              <a:rPr lang="en-US" altLang="ko-KR" sz="15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(expression, </a:t>
            </a:r>
            <a:r>
              <a:rPr lang="ko-KR" altLang="en-US" sz="15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결과를 반환하는 문장</a:t>
            </a:r>
            <a:r>
              <a:rPr lang="en-US" altLang="ko-KR" sz="15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이라는 점에서 식 중심의 언어임</a:t>
            </a:r>
            <a:endParaRPr lang="ko-KR" altLang="en-US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376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84" y="347891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클래스 상속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579" y="668595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extends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키워드를 사용하여 다른 클래스를 확장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상속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/>
          <a:srcRect r="14568"/>
          <a:stretch/>
        </p:blipFill>
        <p:spPr>
          <a:xfrm>
            <a:off x="2447142" y="1895864"/>
            <a:ext cx="4447835" cy="373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84" y="347891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추상 클래스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579" y="668595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메서드 정의는 있지만 구현은 없음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/>
          <a:srcRect r="13933"/>
          <a:stretch/>
        </p:blipFill>
        <p:spPr>
          <a:xfrm>
            <a:off x="192745" y="1744365"/>
            <a:ext cx="4379255" cy="37648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47260" y="3316265"/>
            <a:ext cx="4258799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이를 상속한 하위클래스에서 메서드를 구현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추상 클래스의 인스턴스를 만들 수는 없음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42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84" y="347891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apply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메서드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579" y="668595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이름 없이 호출 되는 메서드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/>
          <a:srcRect r="5362"/>
          <a:stretch/>
        </p:blipFill>
        <p:spPr>
          <a:xfrm>
            <a:off x="169884" y="2310150"/>
            <a:ext cx="4402116" cy="24523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00379" y="3367048"/>
            <a:ext cx="36102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메서드 이름 없이 괄호 사용하여 적용</a:t>
            </a:r>
            <a:endParaRPr lang="ko-KR" altLang="en-US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652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E2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9301" y="301434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7859" y="293743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4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65320" y="2450313"/>
            <a:ext cx="4433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내용 정리</a:t>
            </a:r>
            <a:endParaRPr lang="en-US" altLang="ko-KR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객체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케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이스 클래스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트레이트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68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B8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8000" y="2671293"/>
            <a:ext cx="31886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내용 정리</a:t>
            </a:r>
            <a:endParaRPr lang="en-US" altLang="ko-KR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스칼라 기초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83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84" y="347891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객체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(object)  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579" y="668595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object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키워드로 선언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8513" y="2724150"/>
            <a:ext cx="4402116" cy="14097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61560" y="2449258"/>
            <a:ext cx="4137660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클래스와 유사하나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1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인스턴스만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생성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객체의 매개변수 기술 불가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최초의 접근 시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JVM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자동으로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5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인스턴스화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됨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처음 접근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호출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시에만 </a:t>
            </a:r>
            <a:r>
              <a:rPr lang="ko-KR" altLang="en-US" sz="15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생성자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호출</a:t>
            </a:r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455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84" y="347891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객체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순수 함수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579" y="668595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객체의 메서드로는 순수 함수와 외부 입출력을 이용하는 함수에 적합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9884" y="2394922"/>
            <a:ext cx="5114925" cy="2238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92140" y="3188985"/>
            <a:ext cx="30020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주어진 입력 값으로만 계산하여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부작용이 없고 참조에 투명</a:t>
            </a:r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29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84" y="347891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객체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main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메서드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54392" y="2701407"/>
            <a:ext cx="2914650" cy="1700942"/>
            <a:chOff x="663892" y="2147158"/>
            <a:chExt cx="2914650" cy="1700942"/>
          </a:xfrm>
        </p:grpSpPr>
        <p:pic>
          <p:nvPicPr>
            <p:cNvPr id="7" name="그림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63892" y="2147158"/>
              <a:ext cx="2914650" cy="741045"/>
            </a:xfrm>
            <a:prstGeom prst="rect">
              <a:avLst/>
            </a:prstGeom>
          </p:spPr>
        </p:pic>
        <p:pic>
          <p:nvPicPr>
            <p:cNvPr id="9" name="그림 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63892" y="3000375"/>
              <a:ext cx="2914650" cy="847725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23579" y="668595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객체에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main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메서드를 사용하여 애플리케이션의 </a:t>
            </a:r>
            <a:r>
              <a:rPr lang="ko-KR" altLang="en-US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진입점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기술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4429" y="2123463"/>
            <a:ext cx="41376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5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scala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명령으로 컴파일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5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scala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명령으로 실행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CLASSPATH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변수가 등록되어있는 경우 스칼라는 기본적으로 현재 디렉토리를 클래스패스로 등록하지 않기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때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문에 실행할 때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현재 디렉토리를 클래스패스로 명시적으로 추가 해준다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b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=&gt; $ </a:t>
            </a:r>
            <a:r>
              <a:rPr lang="en-US" altLang="ko-KR" sz="15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scala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–</a:t>
            </a:r>
            <a:r>
              <a:rPr lang="en-US" altLang="ko-KR" sz="15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cp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. Date</a:t>
            </a:r>
          </a:p>
        </p:txBody>
      </p:sp>
    </p:spTree>
    <p:extLst>
      <p:ext uri="{BB962C8B-B14F-4D97-AF65-F5344CB8AC3E}">
        <p14:creationId xmlns:p14="http://schemas.microsoft.com/office/powerpoint/2010/main" val="45550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84" y="347891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케이스 클래스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(case class)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07865" y="2943086"/>
            <a:ext cx="4091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클래스 정의 앞에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case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키워드로 생성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new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사용하지 않고도 케이스 클래스의인스턴스 생성이 가능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apply, copy, equals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등의 메서드 제공</a:t>
            </a:r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578" y="668595"/>
            <a:ext cx="8875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손쉽게 내용을 어떤 클래스에 저장하고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그에 따라 매치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비교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하고 싶은 경우 사용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169885" y="2380297"/>
            <a:ext cx="4402116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84" y="347891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트레이트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(trait) (1),(2)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3116210"/>
            <a:ext cx="457903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with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키워드로 여러 개의 </a:t>
            </a:r>
            <a:r>
              <a:rPr lang="ko-KR" altLang="en-US" sz="15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트레이트를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확장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상속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자바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interface +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추상 클래스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객체와 마찬가지로 매개변수 기술 불가</a:t>
            </a:r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578" y="668595"/>
            <a:ext cx="8875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다중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상속이 가능한 클래스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69884" y="1543863"/>
            <a:ext cx="4402116" cy="4191919"/>
            <a:chOff x="169884" y="1711503"/>
            <a:chExt cx="4402116" cy="4191919"/>
          </a:xfrm>
        </p:grpSpPr>
        <p:pic>
          <p:nvPicPr>
            <p:cNvPr id="11" name="그림 1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69884" y="1711503"/>
              <a:ext cx="4402116" cy="2029917"/>
            </a:xfrm>
            <a:prstGeom prst="rect">
              <a:avLst/>
            </a:prstGeom>
          </p:spPr>
        </p:pic>
        <p:pic>
          <p:nvPicPr>
            <p:cNvPr id="13" name="그림 1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69884" y="3844607"/>
              <a:ext cx="4402116" cy="2058815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4130040" y="1534230"/>
            <a:ext cx="51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(1)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30040" y="3652090"/>
            <a:ext cx="51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(2)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21606" y="380882"/>
            <a:ext cx="3229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다음 페이지에 </a:t>
            </a:r>
            <a:r>
              <a:rPr lang="ko-KR" altLang="en-US" sz="1200" dirty="0" err="1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트레이트</a:t>
            </a:r>
            <a:r>
              <a:rPr lang="ko-KR" altLang="en-US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오류 기술 했습니다</a:t>
            </a:r>
            <a:r>
              <a:rPr lang="en-US" altLang="ko-KR" sz="12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288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84" y="347891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트레이트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오류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3721" y="2224008"/>
            <a:ext cx="53263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다중 상속을 해줄 때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기존 코드로는 위와 같은 오류 발생</a:t>
            </a:r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4" name="그림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107021" y="1220654"/>
            <a:ext cx="6927215" cy="1018385"/>
          </a:xfrm>
          <a:prstGeom prst="rect">
            <a:avLst/>
          </a:prstGeom>
        </p:spPr>
      </p:pic>
      <p:pic>
        <p:nvPicPr>
          <p:cNvPr id="15" name="그림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70942" y="2958099"/>
            <a:ext cx="4402116" cy="20588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07021" y="5016914"/>
            <a:ext cx="69578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A~C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까지는 서로의 값을 상속으로 받았기 때문에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사진과 같이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값만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상속 해줘도 문제 없이 결과 출력이 가능 함</a:t>
            </a:r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77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D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9301" y="301434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7859" y="293743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5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65320" y="2450313"/>
            <a:ext cx="4433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내용 정리</a:t>
            </a:r>
            <a:endParaRPr lang="en-US" altLang="ko-KR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컬렉션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37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84" y="347891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(List)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578" y="668595"/>
            <a:ext cx="8875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단방향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연결 리스트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451831" y="1226462"/>
            <a:ext cx="4240337" cy="4809185"/>
            <a:chOff x="2446531" y="1389141"/>
            <a:chExt cx="4240337" cy="4809185"/>
          </a:xfrm>
        </p:grpSpPr>
        <p:pic>
          <p:nvPicPr>
            <p:cNvPr id="9" name="그림 8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446531" y="1389141"/>
              <a:ext cx="4229735" cy="1155601"/>
            </a:xfrm>
            <a:prstGeom prst="rect">
              <a:avLst/>
            </a:prstGeom>
          </p:spPr>
        </p:pic>
        <p:pic>
          <p:nvPicPr>
            <p:cNvPr id="11" name="그림 1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457132" y="2605296"/>
              <a:ext cx="4219134" cy="1815118"/>
            </a:xfrm>
            <a:prstGeom prst="rect">
              <a:avLst/>
            </a:prstGeom>
          </p:spPr>
        </p:pic>
        <p:pic>
          <p:nvPicPr>
            <p:cNvPr id="13" name="그림 12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457132" y="4480968"/>
              <a:ext cx="4229736" cy="17173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118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84" y="347891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집합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(Set)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맵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(Map)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8315" y="4922201"/>
            <a:ext cx="73908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맵은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키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값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(key-value)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저장소로 </a:t>
            </a:r>
            <a:r>
              <a:rPr lang="ko-KR" altLang="en-US" sz="15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파이썬의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딕셔너리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해시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해당</a:t>
            </a:r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/>
          <p:cNvPicPr/>
          <p:nvPr/>
        </p:nvPicPr>
        <p:blipFill rotWithShape="1">
          <a:blip r:embed="rId2"/>
          <a:srcRect b="85625"/>
          <a:stretch/>
        </p:blipFill>
        <p:spPr>
          <a:xfrm>
            <a:off x="768315" y="1552206"/>
            <a:ext cx="7499087" cy="376028"/>
          </a:xfrm>
          <a:prstGeom prst="rect">
            <a:avLst/>
          </a:prstGeom>
        </p:spPr>
      </p:pic>
      <p:pic>
        <p:nvPicPr>
          <p:cNvPr id="13" name="그림 12"/>
          <p:cNvPicPr/>
          <p:nvPr/>
        </p:nvPicPr>
        <p:blipFill rotWithShape="1">
          <a:blip r:embed="rId2"/>
          <a:srcRect t="12861"/>
          <a:stretch/>
        </p:blipFill>
        <p:spPr>
          <a:xfrm>
            <a:off x="768315" y="2671625"/>
            <a:ext cx="7499087" cy="22174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2450" y="1928234"/>
            <a:ext cx="73908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집합은 리스트와 유사하고 원소의 중복 불가능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714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84" y="347891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배열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(Array)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ko-KR" altLang="en-US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튜플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(Tuple)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5221" y="5132929"/>
            <a:ext cx="7390815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튜플은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순서가 있는 서로 다른 타입의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이상의 값을 가지며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배열과 달리 </a:t>
            </a:r>
            <a:r>
              <a:rPr lang="ko-KR" altLang="en-US" sz="15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튜플의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요소를 반복할 수 없음</a:t>
            </a:r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8314" y="2594414"/>
            <a:ext cx="73908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배열은 고정된 크기의 인덱스를 갖는 컬렉션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685562" y="1131976"/>
            <a:ext cx="3556318" cy="1459667"/>
          </a:xfrm>
          <a:prstGeom prst="rect">
            <a:avLst/>
          </a:prstGeom>
        </p:spPr>
      </p:pic>
      <p:pic>
        <p:nvPicPr>
          <p:cNvPr id="15" name="그림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685563" y="3307511"/>
            <a:ext cx="3556318" cy="171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3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84" y="347891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표현식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(Expression)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9884" y="2383358"/>
            <a:ext cx="4320340" cy="26746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3579" y="668595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실행 후 값을 반환하는 단위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3182082"/>
            <a:ext cx="43997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표현식을 입력하면 인터프리터가 결과를 출력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res0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결과 값에 인터프리터가 부여한 이름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값의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type=</a:t>
            </a:r>
            <a:r>
              <a:rPr lang="en-US" altLang="ko-KR" sz="15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value=35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85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84" y="347891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컬렉션 </a:t>
            </a:r>
            <a:r>
              <a:rPr lang="ko-KR" altLang="en-US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고차함수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(1)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3540" y="4444529"/>
            <a:ext cx="5897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컬렉션은 반복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(iterate),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변환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(map),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축소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(reduce),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필터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15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filrer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등의 연산을 수행하는 </a:t>
            </a:r>
            <a:r>
              <a:rPr lang="ko-KR" altLang="en-US" sz="15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고차함수의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메서드를 제공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고차함수는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함수를 매개변수로 받아들이는 함수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foreach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(), reduce(), map()</a:t>
            </a:r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755140" y="1106437"/>
            <a:ext cx="5731510" cy="299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8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84" y="347891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컬렉션 </a:t>
            </a:r>
            <a:r>
              <a:rPr lang="ko-KR" altLang="en-US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고차함수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(2)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855685" y="2029063"/>
            <a:ext cx="4402116" cy="272684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084570" y="2755937"/>
            <a:ext cx="217932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filter()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flatten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5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flatMap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9051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84" y="347891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컬렉션 </a:t>
            </a:r>
            <a:r>
              <a:rPr lang="ko-KR" altLang="en-US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고차함수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(3)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71846" y="1518975"/>
            <a:ext cx="6738086" cy="342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4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84" y="347891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컬렉션 </a:t>
            </a:r>
            <a:r>
              <a:rPr lang="ko-KR" altLang="en-US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고차함수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(4)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45823" y="1640522"/>
            <a:ext cx="4852353" cy="361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9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A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9301" y="301434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7859" y="293743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6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65320" y="2450313"/>
            <a:ext cx="4433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임의의 프로그램</a:t>
            </a:r>
            <a:endParaRPr lang="en-US" altLang="ko-KR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foreach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: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08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84" y="347891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임의의 프로그램 코드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374" y="1157269"/>
            <a:ext cx="5751276" cy="41427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35375" y="5500633"/>
            <a:ext cx="57512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서로 중복되지 않는 부분 집합들로 나눠진 원소들에 대한 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정보를 저장하고 조작하는 자료구조 코드 이다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933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84" y="347891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임의의 프로그램 코드 설명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88739"/>
          <a:stretch/>
        </p:blipFill>
        <p:spPr>
          <a:xfrm>
            <a:off x="802731" y="1217144"/>
            <a:ext cx="7712619" cy="5980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64481" y="1905069"/>
            <a:ext cx="41126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5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var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p :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집합의 루트를 가리키는 배열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5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var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n :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집합의 노드의 개수 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t="12431" r="4219" b="83218"/>
          <a:stretch/>
        </p:blipFill>
        <p:spPr>
          <a:xfrm>
            <a:off x="802730" y="2920544"/>
            <a:ext cx="7712619" cy="2523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64481" y="3226847"/>
            <a:ext cx="5751276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집합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x, y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union(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더하기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한다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반환은 없으므로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Unit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반환한다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t="16171" b="73251"/>
          <a:stretch/>
        </p:blipFill>
        <p:spPr>
          <a:xfrm>
            <a:off x="802731" y="4134486"/>
            <a:ext cx="7712619" cy="58765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44355" y="4807081"/>
            <a:ext cx="54293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부분 트리의 사이즈가 만약 클 경우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큰 부분 트리가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작은 부분 트리를 먹는 구조 이다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작은 부분 트리의 부모가 큰 부분 트리의 루트를 가리킨다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276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84" y="347891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임의의 프로그램 코드 설명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t="26749" b="59332"/>
          <a:stretch/>
        </p:blipFill>
        <p:spPr>
          <a:xfrm>
            <a:off x="701427" y="1456101"/>
            <a:ext cx="7813923" cy="78345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t="42557" b="53466"/>
          <a:stretch/>
        </p:blipFill>
        <p:spPr>
          <a:xfrm>
            <a:off x="701426" y="2813427"/>
            <a:ext cx="7813923" cy="2298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t="46435" b="49190"/>
          <a:stretch/>
        </p:blipFill>
        <p:spPr>
          <a:xfrm>
            <a:off x="700000" y="3571263"/>
            <a:ext cx="7815349" cy="24627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l="-143" t="51741" r="143" b="41299"/>
          <a:stretch/>
        </p:blipFill>
        <p:spPr>
          <a:xfrm>
            <a:off x="699999" y="4409465"/>
            <a:ext cx="7815350" cy="39541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rcRect t="59200" b="33482"/>
          <a:stretch/>
        </p:blipFill>
        <p:spPr>
          <a:xfrm>
            <a:off x="699999" y="5314488"/>
            <a:ext cx="7815350" cy="40961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23579" y="668595"/>
            <a:ext cx="874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1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Union_find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집합을 구현하는데 필요한 비트 벡터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배열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연결 리스트 중 가장 효율적인 트리 구조를 이용   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하여 구현하는 알고리즘 이다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94991" y="2256861"/>
            <a:ext cx="5751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집합에 속한 루트를 반환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94206" y="3030322"/>
            <a:ext cx="5751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집합의 최상위 노드로 갈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때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까지 올라감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94206" y="3809910"/>
            <a:ext cx="603288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집합 트리의 균형을 위해서 임시 변수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temp2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매개변수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설정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80871" y="4815703"/>
            <a:ext cx="71779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임시 변수를 통해 집합의 최상위 루트로 가는 노드들을 최상위 루트 노드로 변경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4205" y="5735793"/>
            <a:ext cx="5751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집합 트리의 루트 최상위 부모를 반환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(Type = </a:t>
            </a:r>
            <a:r>
              <a:rPr lang="en-US" altLang="ko-KR" sz="15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952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84" y="347891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임의의 프로그램 코드 설명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69899" r="46018" b="26194"/>
          <a:stretch/>
        </p:blipFill>
        <p:spPr>
          <a:xfrm>
            <a:off x="1733014" y="1723869"/>
            <a:ext cx="5650446" cy="3034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1" t="73445" r="46728" b="23080"/>
          <a:stretch/>
        </p:blipFill>
        <p:spPr>
          <a:xfrm>
            <a:off x="1735373" y="2727992"/>
            <a:ext cx="5645729" cy="24540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t="76696" r="42895" b="19325"/>
          <a:stretch/>
        </p:blipFill>
        <p:spPr>
          <a:xfrm>
            <a:off x="1733014" y="3639623"/>
            <a:ext cx="5645729" cy="28333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33014" y="2026484"/>
            <a:ext cx="5751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집합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0, 1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Union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한다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35374" y="2946288"/>
            <a:ext cx="575127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집합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1, 2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Union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한다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8299" y="4018894"/>
            <a:ext cx="5751277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집합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최상위 루트를 찾아내어 반환한다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함수 호출 후 집합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트리는 균형 트리로 변환한다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집합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부터 최상위 노드 까지의 경로를 균형 있게 변환한다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044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84" y="347891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임의의 프로그램 코드 설명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82228" r="39219"/>
          <a:stretch/>
        </p:blipFill>
        <p:spPr>
          <a:xfrm>
            <a:off x="1560017" y="2494445"/>
            <a:ext cx="6247769" cy="11534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60017" y="3763521"/>
            <a:ext cx="63812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집합 연산을 호출 후 집합들의 상태를 출력한다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고차 함수를 사용하여 컬렉션 중 하나인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Array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내용들을 출력한다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770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84" y="347891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값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(Value)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579" y="668595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val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정의 하며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변경이 불가능 하다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1" name="그림 10"/>
          <p:cNvPicPr/>
          <p:nvPr/>
        </p:nvPicPr>
        <p:blipFill rotWithShape="1">
          <a:blip r:embed="rId2"/>
          <a:srcRect r="6242" b="50456"/>
          <a:stretch/>
        </p:blipFill>
        <p:spPr>
          <a:xfrm>
            <a:off x="123579" y="2633915"/>
            <a:ext cx="4402116" cy="1590169"/>
          </a:xfrm>
          <a:prstGeom prst="rect">
            <a:avLst/>
          </a:prstGeom>
        </p:spPr>
      </p:pic>
      <p:pic>
        <p:nvPicPr>
          <p:cNvPr id="13" name="그림 12"/>
          <p:cNvPicPr/>
          <p:nvPr/>
        </p:nvPicPr>
        <p:blipFill rotWithShape="1">
          <a:blip r:embed="rId2"/>
          <a:srcRect t="51622" r="6242"/>
          <a:stretch/>
        </p:blipFill>
        <p:spPr>
          <a:xfrm>
            <a:off x="4646634" y="2633914"/>
            <a:ext cx="4402116" cy="159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7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9884" y="347891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임의의 프로그램 코드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결과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669793"/>
            <a:ext cx="6172200" cy="254313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69884" y="572951"/>
            <a:ext cx="900064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fund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연산 최적화 구현 방식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트리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=&gt;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높이가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더 낮은 트리를 높은 트리 밑에 넣어서 정리 함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85899" y="5333472"/>
            <a:ext cx="617220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부분 트리들의 집합 결과 이다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487272" y="1558645"/>
            <a:ext cx="6172200" cy="990600"/>
            <a:chOff x="1664546" y="2094603"/>
            <a:chExt cx="6172200" cy="99060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4546" y="2094603"/>
              <a:ext cx="6172200" cy="99060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/>
            <a:srcRect l="29752" t="52441" b="28218"/>
            <a:stretch/>
          </p:blipFill>
          <p:spPr>
            <a:xfrm>
              <a:off x="2908663" y="2893614"/>
              <a:ext cx="4335874" cy="191589"/>
            </a:xfrm>
            <a:prstGeom prst="rect">
              <a:avLst/>
            </a:prstGeom>
          </p:spPr>
        </p:pic>
      </p:grpSp>
      <p:sp>
        <p:nvSpPr>
          <p:cNvPr id="3" name="아래쪽 화살표 2"/>
          <p:cNvSpPr/>
          <p:nvPr/>
        </p:nvSpPr>
        <p:spPr>
          <a:xfrm>
            <a:off x="4405026" y="2409598"/>
            <a:ext cx="345989" cy="39984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4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2" y="3050600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 U</a:t>
            </a:r>
          </a:p>
        </p:txBody>
      </p:sp>
    </p:spTree>
    <p:extLst>
      <p:ext uri="{BB962C8B-B14F-4D97-AF65-F5344CB8AC3E}">
        <p14:creationId xmlns:p14="http://schemas.microsoft.com/office/powerpoint/2010/main" val="33545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84" y="347891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Variabl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579" y="668595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var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정의 하며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값이 변경 되지 않는 경우 </a:t>
            </a:r>
            <a:r>
              <a:rPr lang="en-US" altLang="ko-KR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val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우선적으로 사용 한다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3" name="그림 12"/>
          <p:cNvPicPr/>
          <p:nvPr/>
        </p:nvPicPr>
        <p:blipFill rotWithShape="1">
          <a:blip r:embed="rId2"/>
          <a:srcRect r="9401" b="47408"/>
          <a:stretch/>
        </p:blipFill>
        <p:spPr>
          <a:xfrm>
            <a:off x="188934" y="1826925"/>
            <a:ext cx="3840141" cy="4147800"/>
          </a:xfrm>
          <a:prstGeom prst="rect">
            <a:avLst/>
          </a:prstGeom>
        </p:spPr>
      </p:pic>
      <p:sp>
        <p:nvSpPr>
          <p:cNvPr id="2" name="액자 1"/>
          <p:cNvSpPr/>
          <p:nvPr/>
        </p:nvSpPr>
        <p:spPr>
          <a:xfrm>
            <a:off x="169884" y="4822200"/>
            <a:ext cx="3859191" cy="1152525"/>
          </a:xfrm>
          <a:prstGeom prst="frame">
            <a:avLst>
              <a:gd name="adj1" fmla="val 21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2" idx="3"/>
          </p:cNvCxnSpPr>
          <p:nvPr/>
        </p:nvCxnSpPr>
        <p:spPr>
          <a:xfrm>
            <a:off x="4029075" y="5398463"/>
            <a:ext cx="542925" cy="22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0629" y="5032977"/>
            <a:ext cx="4399769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정수형에서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문자형으로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값을 바꾸려고 하니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형식이 맞지 않아 값이 변경되지 않는다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136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84" y="347891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Variabl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579" y="668595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var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정의 하며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값이 변경 되지 않는 경우 </a:t>
            </a:r>
            <a:r>
              <a:rPr lang="en-US" altLang="ko-KR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val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우선적으로 사용 한다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5211302"/>
            <a:ext cx="457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err="1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Int</a:t>
            </a:r>
            <a:r>
              <a:rPr lang="en-US" altLang="ko-KR" sz="15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-&gt; </a:t>
            </a:r>
            <a:r>
              <a:rPr lang="en-US" altLang="ko-KR" sz="1500" dirty="0" err="1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Int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값을 바꾸는 건 </a:t>
            </a:r>
            <a:r>
              <a:rPr lang="ko-KR" altLang="en-US" sz="15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가능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하나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1500" dirty="0" err="1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Int</a:t>
            </a:r>
            <a:r>
              <a:rPr lang="en-US" altLang="ko-KR" sz="15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-&gt; String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값을 바꾸는 것은 </a:t>
            </a:r>
            <a:r>
              <a:rPr lang="ko-KR" altLang="en-US" sz="15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불가능</a:t>
            </a:r>
            <a:endParaRPr lang="ko-KR" altLang="en-US" sz="15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51118"/>
          <a:stretch/>
        </p:blipFill>
        <p:spPr>
          <a:xfrm>
            <a:off x="616582" y="1573088"/>
            <a:ext cx="3581400" cy="329177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t="51145"/>
          <a:stretch/>
        </p:blipFill>
        <p:spPr>
          <a:xfrm>
            <a:off x="4933950" y="1573089"/>
            <a:ext cx="3581400" cy="32941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0629" y="5211302"/>
            <a:ext cx="457023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String</a:t>
            </a:r>
            <a:r>
              <a:rPr lang="en-US" altLang="ko-KR" sz="15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-&gt; String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값을 바꾸는 건 </a:t>
            </a:r>
            <a:r>
              <a:rPr lang="ko-KR" altLang="en-US" sz="15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가능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하나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String -&gt; </a:t>
            </a:r>
            <a:r>
              <a:rPr lang="en-US" altLang="ko-KR" sz="1500" dirty="0" err="1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Int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값을 바꾸는 것은 </a:t>
            </a:r>
            <a:r>
              <a:rPr lang="ko-KR" altLang="en-US" sz="15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불가능</a:t>
            </a:r>
            <a:endParaRPr lang="ko-KR" altLang="en-US" sz="15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48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84" y="347891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Variabl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579" y="668595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var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정의 하며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값이 변경 되지 않는 경우 </a:t>
            </a:r>
            <a:r>
              <a:rPr lang="en-US" altLang="ko-KR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val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우선적으로 사용 한다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3143141"/>
            <a:ext cx="439976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따라서</a:t>
            </a:r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5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val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우선적으로 사용해 값을 재정의 해주거나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15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var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재사용해 변수 값을 초기화 시켜준다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4" name="그림 13"/>
          <p:cNvPicPr/>
          <p:nvPr/>
        </p:nvPicPr>
        <p:blipFill rotWithShape="1">
          <a:blip r:embed="rId2"/>
          <a:srcRect t="55677"/>
          <a:stretch/>
        </p:blipFill>
        <p:spPr>
          <a:xfrm>
            <a:off x="169884" y="1998413"/>
            <a:ext cx="4238625" cy="3495675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845820" y="2209800"/>
            <a:ext cx="4267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45820" y="4617720"/>
            <a:ext cx="4267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94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884" y="347891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기본 타입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(Basic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Type)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579" y="668595"/>
            <a:ext cx="774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to&lt;Type&gt;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메서드를 사용하여 수동으로 형 변환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69884" y="2294229"/>
            <a:ext cx="7562850" cy="3181350"/>
            <a:chOff x="0" y="0"/>
            <a:chExt cx="7562850" cy="318135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/>
            <a:srcRect b="65942"/>
            <a:stretch/>
          </p:blipFill>
          <p:spPr>
            <a:xfrm>
              <a:off x="0" y="0"/>
              <a:ext cx="7562850" cy="2089150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/>
            <a:srcRect t="58282" b="32816"/>
            <a:stretch/>
          </p:blipFill>
          <p:spPr>
            <a:xfrm>
              <a:off x="0" y="2089150"/>
              <a:ext cx="7562850" cy="546100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2"/>
            <a:srcRect t="91097"/>
            <a:stretch/>
          </p:blipFill>
          <p:spPr>
            <a:xfrm>
              <a:off x="0" y="2635250"/>
              <a:ext cx="7562850" cy="546100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6028372" y="1791281"/>
            <a:ext cx="2916555" cy="2803525"/>
            <a:chOff x="0" y="0"/>
            <a:chExt cx="2916555" cy="280352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/>
            <a:srcRect r="22283" b="56796"/>
            <a:stretch/>
          </p:blipFill>
          <p:spPr>
            <a:xfrm>
              <a:off x="0" y="0"/>
              <a:ext cx="2916555" cy="2341563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3"/>
            <a:srcRect t="91476" r="22284"/>
            <a:stretch/>
          </p:blipFill>
          <p:spPr>
            <a:xfrm>
              <a:off x="0" y="2341563"/>
              <a:ext cx="2916555" cy="4619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308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오늘의PPT색상테마064_예쁜마린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9FD7BF"/>
      </a:accent1>
      <a:accent2>
        <a:srgbClr val="52B49B"/>
      </a:accent2>
      <a:accent3>
        <a:srgbClr val="43A49D"/>
      </a:accent3>
      <a:accent4>
        <a:srgbClr val="808684"/>
      </a:accent4>
      <a:accent5>
        <a:srgbClr val="94B4B3"/>
      </a:accent5>
      <a:accent6>
        <a:srgbClr val="AEB2B1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4786</TotalTime>
  <Words>1420</Words>
  <Application>Microsoft Office PowerPoint</Application>
  <PresentationFormat>화면 슬라이드 쇼(4:3)</PresentationFormat>
  <Paragraphs>256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9" baseType="lpstr">
      <vt:lpstr>HY헤드라인M</vt:lpstr>
      <vt:lpstr>맑은 고딕</vt:lpstr>
      <vt:lpstr>Ebrima</vt:lpstr>
      <vt:lpstr>Arial</vt:lpstr>
      <vt:lpstr>Wingdings</vt:lpstr>
      <vt:lpstr>나눔바른고딕</vt:lpstr>
      <vt:lpstr>나눔바른고딕 UltraLight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ADMIN</cp:lastModifiedBy>
  <cp:revision>233</cp:revision>
  <dcterms:created xsi:type="dcterms:W3CDTF">2015-01-21T11:35:38Z</dcterms:created>
  <dcterms:modified xsi:type="dcterms:W3CDTF">2020-05-23T16:23:33Z</dcterms:modified>
</cp:coreProperties>
</file>