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591" r:id="rId2"/>
    <p:sldId id="588" r:id="rId3"/>
    <p:sldId id="592" r:id="rId4"/>
    <p:sldId id="594" r:id="rId5"/>
    <p:sldId id="595" r:id="rId6"/>
    <p:sldId id="593" r:id="rId7"/>
    <p:sldId id="596" r:id="rId8"/>
    <p:sldId id="598" r:id="rId9"/>
    <p:sldId id="600" r:id="rId10"/>
    <p:sldId id="605" r:id="rId11"/>
    <p:sldId id="597" r:id="rId12"/>
    <p:sldId id="599" r:id="rId13"/>
    <p:sldId id="609" r:id="rId14"/>
    <p:sldId id="603" r:id="rId15"/>
    <p:sldId id="610" r:id="rId16"/>
    <p:sldId id="611" r:id="rId17"/>
    <p:sldId id="607" r:id="rId18"/>
    <p:sldId id="612" r:id="rId19"/>
    <p:sldId id="613" r:id="rId20"/>
    <p:sldId id="614" r:id="rId21"/>
    <p:sldId id="621" r:id="rId22"/>
    <p:sldId id="615" r:id="rId23"/>
    <p:sldId id="616" r:id="rId24"/>
    <p:sldId id="617" r:id="rId25"/>
    <p:sldId id="618" r:id="rId26"/>
    <p:sldId id="619" r:id="rId27"/>
    <p:sldId id="62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355F"/>
    <a:srgbClr val="1D2029"/>
    <a:srgbClr val="30333A"/>
    <a:srgbClr val="815695"/>
    <a:srgbClr val="1D6398"/>
    <a:srgbClr val="1E6B86"/>
    <a:srgbClr val="2584A7"/>
    <a:srgbClr val="EEEEEE"/>
    <a:srgbClr val="D3D3D3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6" y="26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5196-9F26-4360-AB3C-F8B6A9BA41C4}" type="datetime1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5863-524F-4196-8CEF-4C085759A76B}" type="datetime1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89B7-AEDA-4FC8-BDF2-BA8669B08A7F}" type="datetime1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2127A-F84A-4FCE-92A9-F052CBF1B34F}" type="datetime1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240B-2943-4CD0-9FC8-B32F356DA653}" type="datetime1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842A-6E91-4E16-B3BE-9F0F80C8A785}" type="datetime1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D152-66D4-439A-A19C-51387C1053A4}" type="datetime1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E78C-391B-494F-A15B-7B6B5AF1F9D4}" type="datetime1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536B-6776-4A7F-AE0D-14644ECEAAF6}" type="datetime1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C83B-87B2-4B3B-8A68-711E82681CCB}" type="datetime1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B4B5-3252-40FC-8194-BD3B3E7C1869}" type="datetime1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2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E6A6E-509D-47A5-8CF2-4E6EFE2F201A}" type="datetime1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SEGISandData/COVID-1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k-corona.com/globa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ronaboard.kr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cgis.com/apps/opsdashboard/index.html#/bda7594740fd40299423467b48e9ecf6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rcgis.com/apps/opsdashboard/index.html#/85320e2ea5424dfaaa75ae62e5c06e61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800000">
            <a:off x="3072638" y="3091617"/>
            <a:ext cx="9561090" cy="3509279"/>
            <a:chOff x="3965385" y="1597025"/>
            <a:chExt cx="8164218" cy="3200509"/>
          </a:xfrm>
        </p:grpSpPr>
        <p:sp>
          <p:nvSpPr>
            <p:cNvPr id="7" name="이등변 삼각형 6"/>
            <p:cNvSpPr/>
            <p:nvPr/>
          </p:nvSpPr>
          <p:spPr>
            <a:xfrm rot="10500000">
              <a:off x="4384985" y="1597025"/>
              <a:ext cx="3327400" cy="30226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10800000">
              <a:off x="4242625" y="1774934"/>
              <a:ext cx="3327400" cy="3022600"/>
            </a:xfrm>
            <a:prstGeom prst="triangle">
              <a:avLst/>
            </a:prstGeom>
            <a:solidFill>
              <a:schemeClr val="bg1">
                <a:alpha val="46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10140000">
              <a:off x="4384984" y="1597026"/>
              <a:ext cx="3327400" cy="3022600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19800000">
              <a:off x="3965385" y="2072576"/>
              <a:ext cx="4044280" cy="5977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800" b="1" dirty="0" smtClea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빅데이터 적용</a:t>
              </a:r>
              <a:r>
                <a:rPr lang="en-US" altLang="ko-KR" sz="2800" b="1" dirty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ko-KR" altLang="en-US" sz="2800" b="1" dirty="0" smtClea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및</a:t>
              </a:r>
              <a:r>
                <a:rPr lang="en-US" altLang="ko-KR" sz="2800" b="1" dirty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ko-KR" altLang="en-US" sz="2800" b="1" dirty="0" smtClea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활용 사례</a:t>
              </a:r>
              <a:endParaRPr lang="en-US" altLang="ko-KR" sz="3600" b="1" dirty="0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19800000">
              <a:off x="4183298" y="2694985"/>
              <a:ext cx="4044280" cy="3775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dirty="0" smtClean="0">
                  <a:ln>
                    <a:solidFill>
                      <a:srgbClr val="92D050"/>
                    </a:solidFill>
                  </a:ln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‘</a:t>
              </a:r>
              <a:r>
                <a:rPr lang="ko-KR" altLang="en-US" sz="1600" dirty="0" smtClean="0">
                  <a:ln>
                    <a:solidFill>
                      <a:srgbClr val="92D050"/>
                    </a:solidFill>
                  </a:ln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코로나</a:t>
              </a:r>
              <a:r>
                <a:rPr lang="en-US" altLang="ko-KR" sz="1600" dirty="0" smtClean="0">
                  <a:ln>
                    <a:solidFill>
                      <a:srgbClr val="92D050"/>
                    </a:solidFill>
                  </a:ln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19</a:t>
              </a:r>
              <a:r>
                <a:rPr lang="ko-KR" altLang="en-US" sz="1600" dirty="0" smtClean="0">
                  <a:ln>
                    <a:solidFill>
                      <a:srgbClr val="92D050"/>
                    </a:solidFill>
                  </a:ln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확진자 데이터 수집 및 활용</a:t>
              </a:r>
              <a:r>
                <a:rPr lang="en-US" altLang="ko-KR" sz="1600" dirty="0" smtClean="0">
                  <a:ln>
                    <a:solidFill>
                      <a:srgbClr val="92D050"/>
                    </a:solidFill>
                  </a:ln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’</a:t>
              </a:r>
              <a:endParaRPr lang="en-US" altLang="ko-KR" sz="2000" dirty="0">
                <a:ln>
                  <a:solidFill>
                    <a:srgbClr val="92D050"/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19800000">
              <a:off x="10935220" y="2824387"/>
              <a:ext cx="1194383" cy="2859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20174627 </a:t>
              </a:r>
              <a:r>
                <a:rPr lang="ko-KR" altLang="en-US" sz="1100" dirty="0" smtClea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김혜진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5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4158" y="468491"/>
            <a:ext cx="641924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코로나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19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확진자 데이터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수집 사례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- 03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18" y="1229137"/>
            <a:ext cx="4800599" cy="5382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554991-6BEA-4D50-8641-FAC1B13D90FB}"/>
              </a:ext>
            </a:extLst>
          </p:cNvPr>
          <p:cNvSpPr txBox="1"/>
          <p:nvPr/>
        </p:nvSpPr>
        <p:spPr>
          <a:xfrm>
            <a:off x="6578600" y="3416301"/>
            <a:ext cx="4756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CSSE</a:t>
            </a:r>
            <a:r>
              <a:rPr lang="ko-KR" altLang="en-US" sz="1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에서 제공하는 코로나</a:t>
            </a:r>
            <a:r>
              <a:rPr lang="en-US" altLang="ko-KR" sz="1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19 </a:t>
            </a:r>
            <a:r>
              <a:rPr lang="ko-KR" altLang="en-US" sz="1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데이터로</a:t>
            </a:r>
            <a:r>
              <a:rPr lang="en-US" altLang="ko-KR" sz="1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</a:t>
            </a:r>
          </a:p>
          <a:p>
            <a:pPr algn="ctr"/>
            <a:r>
              <a:rPr lang="ko-KR" altLang="en-US" sz="1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전 세계적인 데이터가 들어가 있음</a:t>
            </a:r>
            <a:endParaRPr lang="ko-KR" alt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93497" y="4374634"/>
            <a:ext cx="509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https://github.com/CSSEGISandData/COVID-19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3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080463" y="3040609"/>
            <a:ext cx="4455903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코로나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19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확진자 데이터 활용 사례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0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4158" y="468491"/>
            <a:ext cx="57738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코로나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19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확진자 데이터 활용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사례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- 01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의 예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D854BA0-8F10-4284-83E7-B40E99F1C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18" y="1135223"/>
            <a:ext cx="7175915" cy="55364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/>
          <p:cNvSpPr/>
          <p:nvPr/>
        </p:nvSpPr>
        <p:spPr>
          <a:xfrm>
            <a:off x="8492338" y="3718759"/>
            <a:ext cx="2998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http://k-corona.com/global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2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4158" y="468491"/>
            <a:ext cx="57791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코로나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19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확진자 데이터 활용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사례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- 01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의 예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680568" y="1142427"/>
            <a:ext cx="9125437" cy="5308687"/>
            <a:chOff x="854284" y="775448"/>
            <a:chExt cx="10158403" cy="584855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DD9C94B-B69A-46A5-BF0A-D2C79B90B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3241" y="775448"/>
              <a:ext cx="4950944" cy="282123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7912D7F-2CEC-4623-8B90-6558EA1ED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3825" y="775449"/>
              <a:ext cx="5008862" cy="282123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346318A-5C07-4991-ABED-E0BB7FB92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4284" y="3802772"/>
              <a:ext cx="4979901" cy="282123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9CC8ACE-010F-4102-AF4C-E16D1679A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3825" y="3802773"/>
              <a:ext cx="4980903" cy="282123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F60952-1185-49A4-9462-B51178C8167A}"/>
                </a:ext>
              </a:extLst>
            </p:cNvPr>
            <p:cNvSpPr txBox="1"/>
            <p:nvPr/>
          </p:nvSpPr>
          <p:spPr>
            <a:xfrm>
              <a:off x="2786217" y="3473782"/>
              <a:ext cx="6667565" cy="533796"/>
            </a:xfrm>
            <a:prstGeom prst="rect">
              <a:avLst/>
            </a:prstGeom>
            <a:solidFill>
              <a:schemeClr val="accent4">
                <a:alpha val="67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각 카테고리 별로 개별 확인 가능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81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4158" y="468491"/>
            <a:ext cx="58865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코로나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19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확진자 데이터 활용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사례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- 02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의 예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18" y="1328216"/>
            <a:ext cx="8449300" cy="50475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9346557" y="3667316"/>
            <a:ext cx="2617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https://coronaboard.kr/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4158" y="468491"/>
            <a:ext cx="58865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코로나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19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확진자 데이터 활용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사례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- 02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의 예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4626" r="9900" b="52774"/>
          <a:stretch/>
        </p:blipFill>
        <p:spPr>
          <a:xfrm>
            <a:off x="464158" y="1998337"/>
            <a:ext cx="3244240" cy="36681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4626" t="48005" r="9900" b="2002"/>
          <a:stretch/>
        </p:blipFill>
        <p:spPr>
          <a:xfrm>
            <a:off x="3975272" y="1775010"/>
            <a:ext cx="3539996" cy="41148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144" y="1775010"/>
            <a:ext cx="4067175" cy="41148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6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4158" y="468491"/>
            <a:ext cx="58865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코로나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19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확진자 데이터 활용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사례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- 02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의 예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507479" y="1292199"/>
            <a:ext cx="9410142" cy="4927297"/>
            <a:chOff x="1239465" y="1229137"/>
            <a:chExt cx="10017324" cy="535989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b="48604"/>
            <a:stretch/>
          </p:blipFill>
          <p:spPr>
            <a:xfrm>
              <a:off x="1239465" y="1229482"/>
              <a:ext cx="4834354" cy="272925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9423" y="1229137"/>
              <a:ext cx="4747366" cy="272959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9465" y="4065176"/>
              <a:ext cx="4834354" cy="252386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9423" y="4065176"/>
              <a:ext cx="4722559" cy="252386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F60952-1185-49A4-9462-B51178C8167A}"/>
                </a:ext>
              </a:extLst>
            </p:cNvPr>
            <p:cNvSpPr txBox="1"/>
            <p:nvPr/>
          </p:nvSpPr>
          <p:spPr>
            <a:xfrm>
              <a:off x="4056386" y="3727902"/>
              <a:ext cx="5055864" cy="435238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7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각 카테고리 별로 개별 확인 가능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68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4158" y="468491"/>
            <a:ext cx="59048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코로나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19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확진자 데이터 활용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사례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- 03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의 예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18" y="1562098"/>
            <a:ext cx="6384580" cy="48704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직사각형 3"/>
          <p:cNvSpPr/>
          <p:nvPr/>
        </p:nvSpPr>
        <p:spPr>
          <a:xfrm>
            <a:off x="7080251" y="3367126"/>
            <a:ext cx="48958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0366D6"/>
                </a:solidFill>
                <a:latin typeface="-apple-system"/>
                <a:hlinkClick r:id="rId3"/>
              </a:rPr>
              <a:t>https://www.arcgis.com/apps/opsdashboard/index.html#/bda7594740fd40299423467b48e9ecf6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7080251" y="4749800"/>
            <a:ext cx="48958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366D6"/>
                </a:solidFill>
                <a:latin typeface="-apple-system"/>
                <a:hlinkClick r:id="rId4"/>
              </a:rPr>
              <a:t>http://www.arcgis.com/apps/opsdashboard/index.html#/85320e2ea5424dfaaa75ae62e5c06e61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7080251" y="2997794"/>
            <a:ext cx="379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Visual Dashboard (desktop):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080251" y="4380468"/>
            <a:ext cx="3175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24292E"/>
                </a:solidFill>
                <a:latin typeface="+mn-ea"/>
              </a:rPr>
              <a:t>Visual Dashboard (mobile):</a:t>
            </a:r>
            <a:endParaRPr lang="ko-KR" altLang="en-US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620601" y="3064596"/>
            <a:ext cx="5377350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코로나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19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확진자 데이터 수집 및 활용 분석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5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4159" y="468491"/>
            <a:ext cx="70732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코로나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19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확진자 데이터 수집 및 활용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분석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- 03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의 예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수집 분석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18" y="1690358"/>
            <a:ext cx="7769006" cy="42867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581650" y="5249993"/>
            <a:ext cx="6477000" cy="923330"/>
          </a:xfrm>
          <a:prstGeom prst="rect">
            <a:avLst/>
          </a:prstGeom>
          <a:solidFill>
            <a:srgbClr val="92D050">
              <a:alpha val="46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dirty="0" smtClean="0">
                <a:latin typeface="+mn-ea"/>
              </a:rPr>
              <a:t>미국 </a:t>
            </a:r>
            <a:r>
              <a:rPr lang="en-US" altLang="ko-KR" b="1" dirty="0">
                <a:latin typeface="+mn-ea"/>
              </a:rPr>
              <a:t>Johns Hopkins </a:t>
            </a:r>
            <a:r>
              <a:rPr lang="en-US" altLang="ko-KR" b="1" dirty="0" smtClean="0">
                <a:latin typeface="+mn-ea"/>
              </a:rPr>
              <a:t>CSSE </a:t>
            </a:r>
            <a:r>
              <a:rPr lang="ko-KR" altLang="en-US" b="1" dirty="0" smtClean="0">
                <a:latin typeface="+mn-ea"/>
              </a:rPr>
              <a:t>에서 제공하는 </a:t>
            </a:r>
            <a:r>
              <a:rPr lang="ko-KR" altLang="en-US" b="1" dirty="0" err="1" smtClean="0">
                <a:latin typeface="+mn-ea"/>
              </a:rPr>
              <a:t>코로나맵도</a:t>
            </a:r>
            <a:r>
              <a:rPr lang="ko-KR" altLang="en-US" b="1" dirty="0" smtClean="0">
                <a:latin typeface="+mn-ea"/>
              </a:rPr>
              <a:t> 마찬가지로 </a:t>
            </a:r>
            <a:r>
              <a:rPr lang="en-US" altLang="ko-KR" b="1" dirty="0" smtClean="0">
                <a:latin typeface="+mn-ea"/>
              </a:rPr>
              <a:t>‘</a:t>
            </a:r>
            <a:r>
              <a:rPr lang="ko-KR" altLang="en-US" b="1" dirty="0" smtClean="0">
                <a:latin typeface="+mn-ea"/>
              </a:rPr>
              <a:t>데이터 수집 사례</a:t>
            </a:r>
            <a:r>
              <a:rPr lang="en-US" altLang="ko-KR" b="1" dirty="0" smtClean="0">
                <a:latin typeface="+mn-ea"/>
              </a:rPr>
              <a:t>-02’</a:t>
            </a:r>
            <a:r>
              <a:rPr lang="ko-KR" altLang="en-US" b="1" dirty="0" smtClean="0">
                <a:latin typeface="+mn-ea"/>
              </a:rPr>
              <a:t>에서 소개했던 바와 같이 각 국의 코로나</a:t>
            </a:r>
            <a:r>
              <a:rPr lang="en-US" altLang="ko-KR" b="1" dirty="0" smtClean="0">
                <a:latin typeface="+mn-ea"/>
              </a:rPr>
              <a:t>19 </a:t>
            </a:r>
            <a:r>
              <a:rPr lang="ko-KR" altLang="en-US" b="1" dirty="0" smtClean="0">
                <a:latin typeface="+mn-ea"/>
              </a:rPr>
              <a:t>사이트에서 정보를 수집해 온다</a:t>
            </a:r>
            <a:r>
              <a:rPr lang="en-US" altLang="ko-KR" b="1" dirty="0" smtClean="0">
                <a:latin typeface="+mn-ea"/>
              </a:rPr>
              <a:t>. </a:t>
            </a:r>
            <a:endParaRPr lang="ko-KR" altLang="en-US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30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273215"/>
            <a:ext cx="12192000" cy="5584785"/>
          </a:xfrm>
          <a:prstGeom prst="rect">
            <a:avLst/>
          </a:prstGeom>
          <a:solidFill>
            <a:schemeClr val="accent6">
              <a:lumMod val="5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4159" y="468491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ko-KR" altLang="en-US" sz="2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822324" y="1939025"/>
            <a:ext cx="3638577" cy="1004869"/>
            <a:chOff x="479693" y="2210642"/>
            <a:chExt cx="3638577" cy="1004869"/>
          </a:xfrm>
        </p:grpSpPr>
        <p:sp>
          <p:nvSpPr>
            <p:cNvPr id="21" name="직사각형 20"/>
            <p:cNvSpPr/>
            <p:nvPr/>
          </p:nvSpPr>
          <p:spPr>
            <a:xfrm>
              <a:off x="553059" y="3169792"/>
              <a:ext cx="1554480" cy="45719"/>
            </a:xfrm>
            <a:prstGeom prst="rect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3059" y="3169792"/>
              <a:ext cx="1224000" cy="45719"/>
            </a:xfrm>
            <a:prstGeom prst="rect">
              <a:avLst/>
            </a:prstGeom>
            <a:gradFill flip="none" rotWithShape="1">
              <a:gsLst>
                <a:gs pos="100000">
                  <a:schemeClr val="accent6">
                    <a:lumMod val="60000"/>
                    <a:lumOff val="40000"/>
                  </a:schemeClr>
                </a:gs>
                <a:gs pos="0">
                  <a:schemeClr val="accent6">
                    <a:lumMod val="5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79693" y="2210642"/>
              <a:ext cx="3638577" cy="900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prstClr val="white"/>
                  </a:solidFill>
                </a:rPr>
                <a:t>01.</a:t>
              </a:r>
              <a:br>
                <a:rPr lang="en-US" altLang="ko-KR" sz="1200" b="1" dirty="0" smtClean="0">
                  <a:solidFill>
                    <a:prstClr val="white"/>
                  </a:solidFill>
                </a:rPr>
              </a:br>
              <a:endParaRPr lang="en-US" altLang="ko-KR" sz="11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빅데이터 정의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361244" y="1880121"/>
            <a:ext cx="3638577" cy="1063773"/>
            <a:chOff x="8090036" y="2151738"/>
            <a:chExt cx="3638577" cy="1063773"/>
          </a:xfrm>
        </p:grpSpPr>
        <p:sp>
          <p:nvSpPr>
            <p:cNvPr id="26" name="직사각형 25"/>
            <p:cNvSpPr/>
            <p:nvPr/>
          </p:nvSpPr>
          <p:spPr>
            <a:xfrm>
              <a:off x="8178936" y="3169792"/>
              <a:ext cx="1554480" cy="45719"/>
            </a:xfrm>
            <a:prstGeom prst="rect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090036" y="2151738"/>
              <a:ext cx="3638577" cy="900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prstClr val="white"/>
                  </a:solidFill>
                </a:rPr>
                <a:t>02.</a:t>
              </a:r>
              <a:br>
                <a:rPr lang="en-US" altLang="ko-KR" sz="1200" b="1" dirty="0" smtClean="0">
                  <a:solidFill>
                    <a:prstClr val="white"/>
                  </a:solidFill>
                </a:rPr>
              </a:br>
              <a:endParaRPr lang="en-US" altLang="ko-KR" sz="1200" b="1" dirty="0" smtClean="0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빅데이터의 특징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178936" y="3169792"/>
              <a:ext cx="1224000" cy="45719"/>
            </a:xfrm>
            <a:prstGeom prst="rect">
              <a:avLst/>
            </a:prstGeom>
            <a:gradFill flip="none" rotWithShape="1">
              <a:gsLst>
                <a:gs pos="100000">
                  <a:schemeClr val="accent6">
                    <a:lumMod val="60000"/>
                    <a:lumOff val="40000"/>
                  </a:schemeClr>
                </a:gs>
                <a:gs pos="0">
                  <a:schemeClr val="accent6">
                    <a:lumMod val="5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806789" y="3699714"/>
            <a:ext cx="3638577" cy="1063773"/>
            <a:chOff x="470576" y="4385409"/>
            <a:chExt cx="3638577" cy="1063773"/>
          </a:xfrm>
        </p:grpSpPr>
        <p:sp>
          <p:nvSpPr>
            <p:cNvPr id="19" name="직사각형 18"/>
            <p:cNvSpPr/>
            <p:nvPr/>
          </p:nvSpPr>
          <p:spPr>
            <a:xfrm>
              <a:off x="559476" y="5403463"/>
              <a:ext cx="1554480" cy="45719"/>
            </a:xfrm>
            <a:prstGeom prst="rect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0576" y="4385409"/>
              <a:ext cx="3638577" cy="900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prstClr val="white"/>
                  </a:solidFill>
                </a:rPr>
                <a:t>03.</a:t>
              </a:r>
              <a:br>
                <a:rPr lang="en-US" altLang="ko-KR" sz="1200" b="1" dirty="0" smtClean="0">
                  <a:solidFill>
                    <a:prstClr val="white"/>
                  </a:solidFill>
                </a:rPr>
              </a:br>
              <a:endParaRPr lang="en-US" altLang="ko-KR" sz="1200" b="1" dirty="0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코로나</a:t>
              </a:r>
              <a:r>
                <a:rPr lang="en-US" altLang="ko-KR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19</a:t>
              </a:r>
              <a:r>
                <a:rPr lang="ko-KR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확진자 데이터 수집 사례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59476" y="5403463"/>
              <a:ext cx="1224000" cy="45719"/>
            </a:xfrm>
            <a:prstGeom prst="rect">
              <a:avLst/>
            </a:prstGeom>
            <a:gradFill flip="none" rotWithShape="1">
              <a:gsLst>
                <a:gs pos="100000">
                  <a:schemeClr val="accent6">
                    <a:lumMod val="60000"/>
                    <a:lumOff val="40000"/>
                  </a:schemeClr>
                </a:gs>
                <a:gs pos="0">
                  <a:schemeClr val="accent6">
                    <a:lumMod val="5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450144" y="3699714"/>
            <a:ext cx="3638577" cy="1065479"/>
            <a:chOff x="8096453" y="4385409"/>
            <a:chExt cx="3638577" cy="1065479"/>
          </a:xfrm>
        </p:grpSpPr>
        <p:sp>
          <p:nvSpPr>
            <p:cNvPr id="29" name="직사각형 28"/>
            <p:cNvSpPr/>
            <p:nvPr/>
          </p:nvSpPr>
          <p:spPr>
            <a:xfrm>
              <a:off x="8185353" y="5403463"/>
              <a:ext cx="1554480" cy="45719"/>
            </a:xfrm>
            <a:prstGeom prst="rect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096453" y="4385409"/>
              <a:ext cx="3638577" cy="900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0</a:t>
              </a:r>
              <a:r>
                <a:rPr lang="en-US" altLang="ko-KR" sz="1200" b="1" dirty="0" smtClean="0">
                  <a:solidFill>
                    <a:prstClr val="white"/>
                  </a:solidFill>
                </a:rPr>
                <a:t>4.</a:t>
              </a:r>
              <a:br>
                <a:rPr lang="en-US" altLang="ko-KR" sz="1200" b="1" dirty="0" smtClean="0">
                  <a:solidFill>
                    <a:prstClr val="white"/>
                  </a:solidFill>
                </a:rPr>
              </a:br>
              <a:endParaRPr lang="en-US" altLang="ko-KR" sz="1200" b="1" dirty="0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코로나</a:t>
              </a:r>
              <a:r>
                <a:rPr lang="en-US" altLang="ko-KR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19 </a:t>
              </a:r>
              <a:r>
                <a:rPr lang="ko-KR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확진자 데이터 활용 사례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185353" y="5405169"/>
              <a:ext cx="1224000" cy="45719"/>
            </a:xfrm>
            <a:prstGeom prst="rect">
              <a:avLst/>
            </a:prstGeom>
            <a:gradFill flip="none" rotWithShape="1">
              <a:gsLst>
                <a:gs pos="100000">
                  <a:schemeClr val="accent6">
                    <a:lumMod val="60000"/>
                    <a:lumOff val="40000"/>
                  </a:schemeClr>
                </a:gs>
                <a:gs pos="0">
                  <a:schemeClr val="accent6">
                    <a:lumMod val="5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822324" y="5312317"/>
            <a:ext cx="3638577" cy="1063773"/>
            <a:chOff x="470576" y="4385409"/>
            <a:chExt cx="3638577" cy="1063773"/>
          </a:xfrm>
        </p:grpSpPr>
        <p:sp>
          <p:nvSpPr>
            <p:cNvPr id="36" name="직사각형 35"/>
            <p:cNvSpPr/>
            <p:nvPr/>
          </p:nvSpPr>
          <p:spPr>
            <a:xfrm>
              <a:off x="559476" y="5403463"/>
              <a:ext cx="1554480" cy="45719"/>
            </a:xfrm>
            <a:prstGeom prst="rect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70576" y="4385409"/>
              <a:ext cx="3638577" cy="900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prstClr val="white"/>
                  </a:solidFill>
                </a:rPr>
                <a:t>05.</a:t>
              </a:r>
              <a:br>
                <a:rPr lang="en-US" altLang="ko-KR" sz="1200" b="1" dirty="0" smtClean="0">
                  <a:solidFill>
                    <a:prstClr val="white"/>
                  </a:solidFill>
                </a:rPr>
              </a:br>
              <a:endParaRPr lang="en-US" altLang="ko-KR" sz="1200" b="1" dirty="0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코로나</a:t>
              </a:r>
              <a:r>
                <a:rPr lang="en-US" altLang="ko-KR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19</a:t>
              </a:r>
              <a:r>
                <a:rPr lang="ko-KR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확진자 데이터 수집 및 활용 분석 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59476" y="5403463"/>
              <a:ext cx="1224000" cy="45719"/>
            </a:xfrm>
            <a:prstGeom prst="rect">
              <a:avLst/>
            </a:prstGeom>
            <a:gradFill flip="none" rotWithShape="1">
              <a:gsLst>
                <a:gs pos="100000">
                  <a:schemeClr val="accent6">
                    <a:lumMod val="60000"/>
                    <a:lumOff val="40000"/>
                  </a:schemeClr>
                </a:gs>
                <a:gs pos="0">
                  <a:schemeClr val="accent6">
                    <a:lumMod val="5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4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4158" y="468491"/>
            <a:ext cx="9556142" cy="954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코로나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19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확진자 데이터 수집 및 활용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분석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- 03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의 예 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수집 분석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28725" y="2446030"/>
            <a:ext cx="10077450" cy="2862322"/>
          </a:xfrm>
          <a:prstGeom prst="rect">
            <a:avLst/>
          </a:prstGeom>
          <a:solidFill>
            <a:srgbClr val="92D050">
              <a:alpha val="32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b="1" dirty="0" smtClean="0">
              <a:latin typeface="+mn-ea"/>
            </a:endParaRPr>
          </a:p>
          <a:p>
            <a:pPr algn="ctr"/>
            <a:r>
              <a:rPr lang="ko-KR" altLang="en-US" b="1" dirty="0" smtClean="0">
                <a:latin typeface="+mn-ea"/>
              </a:rPr>
              <a:t>문제는 데이터를 수집할 때 </a:t>
            </a:r>
            <a:r>
              <a:rPr lang="en-US" altLang="ko-KR" b="1" dirty="0" smtClean="0">
                <a:latin typeface="+mn-ea"/>
              </a:rPr>
              <a:t>‘</a:t>
            </a:r>
            <a:r>
              <a:rPr lang="ko-KR" altLang="en-US" b="1" dirty="0" smtClean="0">
                <a:latin typeface="+mn-ea"/>
              </a:rPr>
              <a:t>어떤 방식을 활용하여 데이터를 수집</a:t>
            </a:r>
            <a:r>
              <a:rPr lang="en-US" altLang="ko-KR" b="1" dirty="0" smtClean="0">
                <a:latin typeface="+mn-ea"/>
              </a:rPr>
              <a:t>’</a:t>
            </a:r>
            <a:r>
              <a:rPr lang="ko-KR" altLang="en-US" b="1" dirty="0" smtClean="0">
                <a:latin typeface="+mn-ea"/>
              </a:rPr>
              <a:t>하냐 이다</a:t>
            </a:r>
            <a:r>
              <a:rPr lang="en-US" altLang="ko-KR" b="1" dirty="0" smtClean="0">
                <a:latin typeface="+mn-ea"/>
              </a:rPr>
              <a:t>.</a:t>
            </a:r>
          </a:p>
          <a:p>
            <a:pPr algn="ctr"/>
            <a:endParaRPr lang="en-US" altLang="ko-KR" b="1" dirty="0">
              <a:latin typeface="+mn-ea"/>
            </a:endParaRPr>
          </a:p>
          <a:p>
            <a:pPr algn="ctr"/>
            <a:r>
              <a:rPr lang="ko-KR" altLang="en-US" b="1" dirty="0" smtClean="0">
                <a:latin typeface="+mn-ea"/>
              </a:rPr>
              <a:t>현재 </a:t>
            </a:r>
            <a:r>
              <a:rPr lang="en-US" altLang="ko-KR" b="1" dirty="0" smtClean="0">
                <a:latin typeface="+mn-ea"/>
              </a:rPr>
              <a:t>CSSE</a:t>
            </a:r>
            <a:r>
              <a:rPr lang="ko-KR" altLang="en-US" b="1" dirty="0">
                <a:latin typeface="+mn-ea"/>
              </a:rPr>
              <a:t>에서 어떤 방식을 사용하여 데이터를 수집하는가에 대해 발표한 바는 </a:t>
            </a:r>
            <a:r>
              <a:rPr lang="ko-KR" altLang="en-US" b="1" dirty="0" smtClean="0">
                <a:latin typeface="+mn-ea"/>
              </a:rPr>
              <a:t>없다</a:t>
            </a:r>
            <a:r>
              <a:rPr lang="en-US" altLang="ko-KR" b="1" dirty="0" smtClean="0">
                <a:latin typeface="+mn-ea"/>
              </a:rPr>
              <a:t>.</a:t>
            </a:r>
          </a:p>
          <a:p>
            <a:pPr algn="ctr"/>
            <a:endParaRPr lang="en-US" altLang="ko-KR" b="1" dirty="0">
              <a:latin typeface="+mn-ea"/>
            </a:endParaRPr>
          </a:p>
          <a:p>
            <a:pPr algn="ctr"/>
            <a:r>
              <a:rPr lang="ko-KR" altLang="en-US" b="1" dirty="0" smtClean="0">
                <a:latin typeface="+mn-ea"/>
              </a:rPr>
              <a:t>세계가 코로나</a:t>
            </a:r>
            <a:r>
              <a:rPr lang="en-US" altLang="ko-KR" b="1" dirty="0" smtClean="0">
                <a:latin typeface="+mn-ea"/>
              </a:rPr>
              <a:t>19 </a:t>
            </a:r>
            <a:r>
              <a:rPr lang="ko-KR" altLang="en-US" b="1" dirty="0" smtClean="0">
                <a:latin typeface="+mn-ea"/>
              </a:rPr>
              <a:t>정보 업데이트에 관한 기준을 정해 놓은 것이 아니기 때문에</a:t>
            </a:r>
            <a:r>
              <a:rPr lang="en-US" altLang="ko-KR" b="1" dirty="0" smtClean="0">
                <a:latin typeface="+mn-ea"/>
              </a:rPr>
              <a:t>,</a:t>
            </a:r>
          </a:p>
          <a:p>
            <a:pPr algn="ctr"/>
            <a:r>
              <a:rPr lang="ko-KR" altLang="en-US" b="1" dirty="0" err="1" smtClean="0">
                <a:latin typeface="+mn-ea"/>
              </a:rPr>
              <a:t>크롤링을</a:t>
            </a:r>
            <a:r>
              <a:rPr lang="ko-KR" altLang="en-US" b="1" dirty="0" smtClean="0">
                <a:latin typeface="+mn-ea"/>
              </a:rPr>
              <a:t> 하는 부분에 있어서도 한계점이 있을 거라 생각된다</a:t>
            </a:r>
            <a:r>
              <a:rPr lang="en-US" altLang="ko-KR" b="1" dirty="0" smtClean="0">
                <a:latin typeface="+mn-ea"/>
              </a:rPr>
              <a:t>.</a:t>
            </a:r>
          </a:p>
          <a:p>
            <a:pPr algn="ctr"/>
            <a:endParaRPr lang="en-US" altLang="ko-KR" b="1" dirty="0">
              <a:latin typeface="+mn-ea"/>
            </a:endParaRPr>
          </a:p>
          <a:p>
            <a:pPr algn="ctr"/>
            <a:r>
              <a:rPr lang="ko-KR" altLang="en-US" b="1" dirty="0" smtClean="0">
                <a:latin typeface="+mn-ea"/>
              </a:rPr>
              <a:t>하지만 </a:t>
            </a:r>
            <a:r>
              <a:rPr lang="en-US" altLang="ko-KR" b="1" dirty="0" smtClean="0">
                <a:latin typeface="+mn-ea"/>
              </a:rPr>
              <a:t>‘CSSE</a:t>
            </a:r>
            <a:r>
              <a:rPr lang="ko-KR" altLang="en-US" b="1" dirty="0" smtClean="0">
                <a:latin typeface="+mn-ea"/>
              </a:rPr>
              <a:t>라면 가능하지도 않을까</a:t>
            </a:r>
            <a:r>
              <a:rPr lang="en-US" altLang="ko-KR" b="1" dirty="0" smtClean="0">
                <a:latin typeface="+mn-ea"/>
              </a:rPr>
              <a:t>?’</a:t>
            </a:r>
            <a:r>
              <a:rPr lang="ko-KR" altLang="en-US" b="1" dirty="0" smtClean="0">
                <a:latin typeface="+mn-ea"/>
              </a:rPr>
              <a:t> 라는 생각과 동시에 가능할 것 같다는 생각이 들었다</a:t>
            </a:r>
            <a:r>
              <a:rPr lang="en-US" altLang="ko-KR" b="1" dirty="0" smtClean="0">
                <a:latin typeface="+mn-ea"/>
              </a:rPr>
              <a:t>.</a:t>
            </a:r>
          </a:p>
          <a:p>
            <a:pPr algn="ctr"/>
            <a:endParaRPr lang="en-US" altLang="ko-KR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21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4159" y="468491"/>
            <a:ext cx="70732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코로나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19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확진자 데이터 수집 및 활용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분석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- 03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의 예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수집 분석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07535" y="3635606"/>
            <a:ext cx="4400550" cy="923330"/>
          </a:xfrm>
          <a:prstGeom prst="rect">
            <a:avLst/>
          </a:prstGeom>
          <a:solidFill>
            <a:srgbClr val="92D050">
              <a:alpha val="32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smtClean="0">
                <a:latin typeface="+mn-ea"/>
              </a:rPr>
              <a:t>CSSE</a:t>
            </a:r>
            <a:r>
              <a:rPr lang="ko-KR" altLang="en-US" b="1" dirty="0" smtClean="0">
                <a:latin typeface="+mn-ea"/>
              </a:rPr>
              <a:t>에서 제공하는 코로나</a:t>
            </a:r>
            <a:r>
              <a:rPr lang="en-US" altLang="ko-KR" b="1" dirty="0" smtClean="0">
                <a:latin typeface="+mn-ea"/>
              </a:rPr>
              <a:t>19 </a:t>
            </a:r>
            <a:r>
              <a:rPr lang="ko-KR" altLang="en-US" b="1" dirty="0" smtClean="0">
                <a:latin typeface="+mn-ea"/>
              </a:rPr>
              <a:t>데이터를 둘러보던 </a:t>
            </a:r>
            <a:r>
              <a:rPr lang="ko-KR" altLang="en-US" b="1" dirty="0" err="1" smtClean="0">
                <a:latin typeface="+mn-ea"/>
              </a:rPr>
              <a:t>중데이터</a:t>
            </a:r>
            <a:r>
              <a:rPr lang="ko-KR" altLang="en-US" b="1" dirty="0" smtClean="0">
                <a:latin typeface="+mn-ea"/>
              </a:rPr>
              <a:t> 형식이 </a:t>
            </a:r>
            <a:r>
              <a:rPr lang="en-US" altLang="ko-KR" b="1" dirty="0" smtClean="0">
                <a:latin typeface="+mn-ea"/>
              </a:rPr>
              <a:t>CSV</a:t>
            </a:r>
            <a:r>
              <a:rPr lang="ko-KR" altLang="en-US" b="1" dirty="0" smtClean="0">
                <a:latin typeface="+mn-ea"/>
              </a:rPr>
              <a:t>인 것을 확인했다</a:t>
            </a:r>
            <a:r>
              <a:rPr lang="en-US" altLang="ko-KR" b="1" dirty="0" smtClean="0">
                <a:latin typeface="+mn-ea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36" y="2828925"/>
            <a:ext cx="6952173" cy="371091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6750"/>
          <a:stretch/>
        </p:blipFill>
        <p:spPr>
          <a:xfrm>
            <a:off x="524718" y="1511531"/>
            <a:ext cx="6946291" cy="12505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2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4159" y="468491"/>
            <a:ext cx="70732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코로나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19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확진자 데이터 수집 및 활용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분석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- 03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의 예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수집 분석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44834" y="2195980"/>
            <a:ext cx="9994665" cy="3139321"/>
          </a:xfrm>
          <a:prstGeom prst="rect">
            <a:avLst/>
          </a:prstGeom>
          <a:solidFill>
            <a:srgbClr val="92D050">
              <a:alpha val="32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b="1" dirty="0" smtClean="0">
              <a:latin typeface="+mn-ea"/>
            </a:endParaRPr>
          </a:p>
          <a:p>
            <a:pPr algn="ctr"/>
            <a:r>
              <a:rPr lang="ko-KR" altLang="en-US" b="1" dirty="0" smtClean="0">
                <a:latin typeface="+mn-ea"/>
              </a:rPr>
              <a:t>크롤링한 데이터는 </a:t>
            </a:r>
            <a:r>
              <a:rPr lang="en-US" altLang="ko-KR" b="1" dirty="0" smtClean="0">
                <a:latin typeface="+mn-ea"/>
              </a:rPr>
              <a:t>CSV </a:t>
            </a:r>
            <a:r>
              <a:rPr lang="ko-KR" altLang="en-US" b="1" dirty="0" smtClean="0">
                <a:latin typeface="+mn-ea"/>
              </a:rPr>
              <a:t>형식으로도 변환이 가능하기 때문에 </a:t>
            </a:r>
            <a:endParaRPr lang="en-US" altLang="ko-KR" b="1" dirty="0" smtClean="0">
              <a:latin typeface="+mn-ea"/>
            </a:endParaRPr>
          </a:p>
          <a:p>
            <a:pPr algn="ctr"/>
            <a:r>
              <a:rPr lang="en-US" altLang="ko-KR" b="1" dirty="0" smtClean="0">
                <a:latin typeface="+mn-ea"/>
              </a:rPr>
              <a:t>CSSE</a:t>
            </a:r>
            <a:r>
              <a:rPr lang="ko-KR" altLang="en-US" b="1" dirty="0" smtClean="0">
                <a:latin typeface="+mn-ea"/>
              </a:rPr>
              <a:t>는 각 세계 사이트마다 </a:t>
            </a:r>
            <a:r>
              <a:rPr lang="ko-KR" altLang="en-US" b="1" dirty="0" err="1" smtClean="0">
                <a:latin typeface="+mn-ea"/>
              </a:rPr>
              <a:t>크롤링이</a:t>
            </a:r>
            <a:r>
              <a:rPr lang="ko-KR" altLang="en-US" b="1" dirty="0" smtClean="0">
                <a:latin typeface="+mn-ea"/>
              </a:rPr>
              <a:t> 가능 하도록 코드를 작성해 </a:t>
            </a:r>
            <a:endParaRPr lang="en-US" altLang="ko-KR" b="1" dirty="0" smtClean="0">
              <a:latin typeface="+mn-ea"/>
            </a:endParaRPr>
          </a:p>
          <a:p>
            <a:pPr algn="ctr"/>
            <a:r>
              <a:rPr lang="ko-KR" altLang="en-US" b="1" dirty="0" smtClean="0">
                <a:latin typeface="+mn-ea"/>
              </a:rPr>
              <a:t>필요한 부분만 추출하지 않았을까 싶었고</a:t>
            </a:r>
            <a:r>
              <a:rPr lang="en-US" altLang="ko-KR" b="1" dirty="0" smtClean="0">
                <a:latin typeface="+mn-ea"/>
              </a:rPr>
              <a:t>,</a:t>
            </a:r>
          </a:p>
          <a:p>
            <a:pPr algn="ctr"/>
            <a:endParaRPr lang="en-US" altLang="ko-KR" b="1" dirty="0">
              <a:latin typeface="+mn-ea"/>
            </a:endParaRPr>
          </a:p>
          <a:p>
            <a:pPr algn="ctr"/>
            <a:r>
              <a:rPr lang="ko-KR" altLang="en-US" b="1" dirty="0" smtClean="0">
                <a:latin typeface="+mn-ea"/>
              </a:rPr>
              <a:t>추출된 데이터를 하나의 </a:t>
            </a:r>
            <a:r>
              <a:rPr lang="en-US" altLang="ko-KR" b="1" dirty="0" smtClean="0">
                <a:latin typeface="+mn-ea"/>
              </a:rPr>
              <a:t>CSV</a:t>
            </a:r>
            <a:r>
              <a:rPr lang="ko-KR" altLang="en-US" b="1" dirty="0" smtClean="0">
                <a:latin typeface="+mn-ea"/>
              </a:rPr>
              <a:t>로 묶어서 </a:t>
            </a:r>
            <a:endParaRPr lang="en-US" altLang="ko-KR" b="1" dirty="0" smtClean="0">
              <a:latin typeface="+mn-ea"/>
            </a:endParaRPr>
          </a:p>
          <a:p>
            <a:pPr algn="ctr"/>
            <a:r>
              <a:rPr lang="ko-KR" altLang="en-US" b="1" dirty="0" smtClean="0">
                <a:latin typeface="+mn-ea"/>
              </a:rPr>
              <a:t>앞의 사진과 같이 일별로 데이터를 업데이트 하여 제공하는게 아닐까 싶었다</a:t>
            </a:r>
            <a:r>
              <a:rPr lang="en-US" altLang="ko-KR" b="1" dirty="0" smtClean="0">
                <a:latin typeface="+mn-ea"/>
              </a:rPr>
              <a:t>.</a:t>
            </a:r>
          </a:p>
          <a:p>
            <a:pPr algn="ctr"/>
            <a:endParaRPr lang="en-US" altLang="ko-KR" b="1" dirty="0">
              <a:latin typeface="+mn-ea"/>
            </a:endParaRPr>
          </a:p>
          <a:p>
            <a:pPr algn="ctr"/>
            <a:r>
              <a:rPr lang="ko-KR" altLang="en-US" b="1" dirty="0" smtClean="0">
                <a:latin typeface="+mn-ea"/>
              </a:rPr>
              <a:t>전 세계적인 데이터를 </a:t>
            </a:r>
            <a:r>
              <a:rPr lang="ko-KR" altLang="en-US" b="1" dirty="0" err="1" smtClean="0">
                <a:latin typeface="+mn-ea"/>
              </a:rPr>
              <a:t>일일히</a:t>
            </a:r>
            <a:r>
              <a:rPr lang="ko-KR" altLang="en-US" b="1" dirty="0" smtClean="0">
                <a:latin typeface="+mn-ea"/>
              </a:rPr>
              <a:t> 수작업으로 입력할 수는 없으니</a:t>
            </a:r>
            <a:r>
              <a:rPr lang="en-US" altLang="ko-KR" b="1" dirty="0" smtClean="0">
                <a:latin typeface="+mn-ea"/>
              </a:rPr>
              <a:t>,</a:t>
            </a:r>
            <a:r>
              <a:rPr lang="ko-KR" altLang="en-US" b="1" dirty="0" smtClean="0">
                <a:latin typeface="+mn-ea"/>
              </a:rPr>
              <a:t> </a:t>
            </a:r>
            <a:endParaRPr lang="en-US" altLang="ko-KR" b="1" dirty="0" smtClean="0">
              <a:latin typeface="+mn-ea"/>
            </a:endParaRPr>
          </a:p>
          <a:p>
            <a:pPr algn="ctr"/>
            <a:r>
              <a:rPr lang="ko-KR" altLang="en-US" b="1" dirty="0" smtClean="0">
                <a:latin typeface="+mn-ea"/>
              </a:rPr>
              <a:t>폭을 좁혀보면 </a:t>
            </a:r>
            <a:r>
              <a:rPr lang="ko-KR" altLang="en-US" b="1" dirty="0" err="1" smtClean="0">
                <a:latin typeface="+mn-ea"/>
              </a:rPr>
              <a:t>크롤링이</a:t>
            </a:r>
            <a:r>
              <a:rPr lang="ko-KR" altLang="en-US" b="1" dirty="0" smtClean="0">
                <a:latin typeface="+mn-ea"/>
              </a:rPr>
              <a:t> 제일 확실한 방법일거라는 확신 또한 들었다</a:t>
            </a:r>
            <a:r>
              <a:rPr lang="en-US" altLang="ko-KR" b="1" dirty="0" smtClean="0">
                <a:latin typeface="+mn-ea"/>
              </a:rPr>
              <a:t>.</a:t>
            </a:r>
          </a:p>
          <a:p>
            <a:pPr algn="ctr"/>
            <a:endParaRPr lang="en-US" altLang="ko-KR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8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4159" y="468491"/>
            <a:ext cx="70732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코로나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19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확진자 데이터 수집 및 활용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분석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- 03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의 예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활용 분석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968" y="2905537"/>
            <a:ext cx="9766957" cy="1323439"/>
          </a:xfrm>
          <a:prstGeom prst="rect">
            <a:avLst/>
          </a:prstGeom>
          <a:solidFill>
            <a:srgbClr val="92D050">
              <a:alpha val="32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CSSE</a:t>
            </a:r>
            <a:r>
              <a:rPr lang="ko-KR" altLang="en-US" sz="2000" b="1" dirty="0" smtClean="0">
                <a:latin typeface="+mn-ea"/>
              </a:rPr>
              <a:t>는 </a:t>
            </a:r>
            <a:r>
              <a:rPr lang="en-US" altLang="ko-KR" sz="2000" b="1" dirty="0" smtClean="0">
                <a:latin typeface="+mn-ea"/>
              </a:rPr>
              <a:t>GIS</a:t>
            </a:r>
            <a:r>
              <a:rPr lang="ko-KR" altLang="en-US" sz="2000" b="1" dirty="0" smtClean="0">
                <a:latin typeface="+mn-ea"/>
              </a:rPr>
              <a:t>라는 </a:t>
            </a:r>
            <a:r>
              <a:rPr lang="ko-KR" altLang="en-US" sz="2000" b="1" dirty="0">
                <a:latin typeface="+mn-ea"/>
              </a:rPr>
              <a:t>지리 정보 시스템</a:t>
            </a:r>
            <a:r>
              <a:rPr lang="en-US" altLang="ko-KR" sz="2000" b="1" dirty="0" smtClean="0">
                <a:latin typeface="+mn-ea"/>
              </a:rPr>
              <a:t>(geographic </a:t>
            </a:r>
            <a:r>
              <a:rPr lang="en-US" altLang="ko-KR" sz="2000" b="1" dirty="0">
                <a:latin typeface="+mn-ea"/>
              </a:rPr>
              <a:t>information </a:t>
            </a:r>
            <a:r>
              <a:rPr lang="en-US" altLang="ko-KR" sz="2000" b="1" dirty="0" smtClean="0">
                <a:latin typeface="+mn-ea"/>
              </a:rPr>
              <a:t>system)</a:t>
            </a:r>
            <a:r>
              <a:rPr lang="ko-KR" altLang="en-US" sz="2000" b="1" dirty="0" smtClean="0">
                <a:latin typeface="+mn-ea"/>
              </a:rPr>
              <a:t>을 사용한다</a:t>
            </a:r>
            <a:r>
              <a:rPr lang="en-US" altLang="ko-KR" sz="2000" b="1" dirty="0" smtClean="0">
                <a:latin typeface="+mn-ea"/>
              </a:rPr>
              <a:t>.</a:t>
            </a:r>
          </a:p>
          <a:p>
            <a:pPr algn="ctr"/>
            <a:endParaRPr lang="en-US" altLang="ko-KR" sz="2000" b="1" dirty="0" smtClean="0">
              <a:latin typeface="+mn-ea"/>
            </a:endParaRPr>
          </a:p>
          <a:p>
            <a:pPr algn="ctr"/>
            <a:r>
              <a:rPr lang="en-US" altLang="ko-KR" sz="2000" b="1" dirty="0" smtClean="0">
                <a:latin typeface="+mn-ea"/>
              </a:rPr>
              <a:t>GIS</a:t>
            </a:r>
            <a:r>
              <a:rPr lang="ko-KR" altLang="en-US" sz="2000" b="1" dirty="0" smtClean="0">
                <a:latin typeface="+mn-ea"/>
              </a:rPr>
              <a:t>는</a:t>
            </a:r>
            <a:r>
              <a:rPr lang="ko-KR" altLang="en-US" sz="2000" b="1" dirty="0">
                <a:latin typeface="+mn-ea"/>
              </a:rPr>
              <a:t> 지리공간적으로 </a:t>
            </a:r>
            <a:r>
              <a:rPr lang="ko-KR" altLang="en-US" sz="2000" b="1" dirty="0" smtClean="0">
                <a:latin typeface="+mn-ea"/>
              </a:rPr>
              <a:t>참조 가능한 </a:t>
            </a:r>
            <a:r>
              <a:rPr lang="ko-KR" altLang="en-US" sz="2000" b="1" dirty="0">
                <a:latin typeface="+mn-ea"/>
              </a:rPr>
              <a:t>모든 형태의 정보를 효과적으로 </a:t>
            </a:r>
            <a:endParaRPr lang="en-US" altLang="ko-KR" sz="2000" b="1" dirty="0" smtClean="0">
              <a:latin typeface="+mn-ea"/>
            </a:endParaRPr>
          </a:p>
          <a:p>
            <a:pPr algn="ctr"/>
            <a:r>
              <a:rPr lang="ko-KR" altLang="en-US" sz="2000" b="1" dirty="0" smtClean="0">
                <a:latin typeface="+mn-ea"/>
              </a:rPr>
              <a:t>수집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>
                <a:latin typeface="+mn-ea"/>
              </a:rPr>
              <a:t>저장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>
                <a:latin typeface="+mn-ea"/>
              </a:rPr>
              <a:t>갱신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>
                <a:latin typeface="+mn-ea"/>
              </a:rPr>
              <a:t>조정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>
                <a:latin typeface="+mn-ea"/>
              </a:rPr>
              <a:t>분석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>
                <a:latin typeface="+mn-ea"/>
              </a:rPr>
              <a:t>표현할 수 있도록 설계된 </a:t>
            </a:r>
            <a:r>
              <a:rPr lang="ko-KR" altLang="en-US" sz="2000" b="1" dirty="0" smtClean="0">
                <a:latin typeface="+mn-ea"/>
              </a:rPr>
              <a:t>정보시스템 이다</a:t>
            </a:r>
            <a:r>
              <a:rPr lang="en-US" altLang="ko-KR" sz="2000" b="1" dirty="0" smtClean="0">
                <a:latin typeface="+mn-ea"/>
              </a:rPr>
              <a:t>.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63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4159" y="468491"/>
            <a:ext cx="70732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코로나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19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확진자 데이터 수집 및 활용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분석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- 03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의 예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활용 분석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081212" y="2669431"/>
            <a:ext cx="8634413" cy="369332"/>
          </a:xfrm>
          <a:prstGeom prst="rect">
            <a:avLst/>
          </a:prstGeom>
          <a:solidFill>
            <a:srgbClr val="92D050">
              <a:alpha val="32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GIS</a:t>
            </a:r>
            <a:r>
              <a:rPr lang="ko-KR" altLang="en-US" b="1" dirty="0" smtClean="0">
                <a:latin typeface="+mn-ea"/>
              </a:rPr>
              <a:t>의 경우 보통 아래 </a:t>
            </a:r>
            <a:r>
              <a:rPr lang="en-US" altLang="ko-KR" b="1" dirty="0" smtClean="0">
                <a:latin typeface="+mn-ea"/>
              </a:rPr>
              <a:t>3</a:t>
            </a:r>
            <a:r>
              <a:rPr lang="ko-KR" altLang="en-US" b="1" dirty="0" smtClean="0">
                <a:latin typeface="+mn-ea"/>
              </a:rPr>
              <a:t>가지 </a:t>
            </a:r>
            <a:r>
              <a:rPr lang="en-US" altLang="ko-KR" b="1" dirty="0" smtClean="0">
                <a:latin typeface="+mn-ea"/>
              </a:rPr>
              <a:t>S/W</a:t>
            </a:r>
            <a:r>
              <a:rPr lang="ko-KR" altLang="en-US" b="1" dirty="0" smtClean="0">
                <a:latin typeface="+mn-ea"/>
              </a:rPr>
              <a:t>를 사용하여 구축한다</a:t>
            </a:r>
            <a:r>
              <a:rPr lang="en-US" altLang="ko-KR" b="1" dirty="0" smtClean="0">
                <a:latin typeface="+mn-ea"/>
              </a:rPr>
              <a:t>.</a:t>
            </a:r>
            <a:endParaRPr lang="ko-KR" altLang="en-US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3228975"/>
            <a:ext cx="8634413" cy="132421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81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4159" y="468491"/>
            <a:ext cx="7073292" cy="954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코로나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19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확진자 데이터 수집 및 활용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분석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- 03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의 예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활용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분석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7218" y="1691779"/>
            <a:ext cx="10948057" cy="923330"/>
          </a:xfrm>
          <a:prstGeom prst="rect">
            <a:avLst/>
          </a:prstGeom>
          <a:solidFill>
            <a:srgbClr val="92D050">
              <a:alpha val="32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latin typeface="+mn-ea"/>
              </a:rPr>
              <a:t>iPortal</a:t>
            </a:r>
            <a:r>
              <a:rPr lang="ko-KR" altLang="en-US" b="1" dirty="0" smtClean="0">
                <a:latin typeface="+mn-ea"/>
              </a:rPr>
              <a:t>의 관리 페이지에 가면 다양한 차트나 </a:t>
            </a:r>
            <a:r>
              <a:rPr lang="ko-KR" altLang="en-US" b="1" dirty="0" err="1" smtClean="0">
                <a:latin typeface="+mn-ea"/>
              </a:rPr>
              <a:t>맵을</a:t>
            </a:r>
            <a:r>
              <a:rPr lang="ko-KR" altLang="en-US" b="1" dirty="0" smtClean="0">
                <a:latin typeface="+mn-ea"/>
              </a:rPr>
              <a:t> 추가할 수 있다</a:t>
            </a:r>
            <a:r>
              <a:rPr lang="en-US" altLang="ko-KR" b="1" dirty="0" smtClean="0">
                <a:latin typeface="+mn-ea"/>
              </a:rPr>
              <a:t>. </a:t>
            </a:r>
          </a:p>
          <a:p>
            <a:pPr algn="ctr"/>
            <a:r>
              <a:rPr lang="ko-KR" altLang="en-US" b="1" dirty="0" smtClean="0">
                <a:latin typeface="+mn-ea"/>
              </a:rPr>
              <a:t>여기에서 기존에 생성해 둔 </a:t>
            </a:r>
            <a:r>
              <a:rPr lang="en-US" altLang="ko-KR" b="1" dirty="0" smtClean="0">
                <a:latin typeface="+mn-ea"/>
              </a:rPr>
              <a:t>CSV </a:t>
            </a:r>
            <a:r>
              <a:rPr lang="ko-KR" altLang="en-US" b="1" dirty="0" smtClean="0">
                <a:latin typeface="+mn-ea"/>
              </a:rPr>
              <a:t>파일을 불러 들여 만들고자 하는 차트나 </a:t>
            </a:r>
            <a:r>
              <a:rPr lang="ko-KR" altLang="en-US" b="1" dirty="0" err="1" smtClean="0">
                <a:latin typeface="+mn-ea"/>
              </a:rPr>
              <a:t>맵을</a:t>
            </a:r>
            <a:r>
              <a:rPr lang="ko-KR" altLang="en-US" b="1" dirty="0" smtClean="0">
                <a:latin typeface="+mn-ea"/>
              </a:rPr>
              <a:t> 생성한 후</a:t>
            </a:r>
            <a:r>
              <a:rPr lang="en-US" altLang="ko-KR" b="1" dirty="0" smtClean="0">
                <a:latin typeface="+mn-ea"/>
              </a:rPr>
              <a:t>,</a:t>
            </a:r>
          </a:p>
          <a:p>
            <a:pPr algn="ctr"/>
            <a:r>
              <a:rPr lang="ko-KR" altLang="en-US" b="1" dirty="0" smtClean="0">
                <a:latin typeface="+mn-ea"/>
              </a:rPr>
              <a:t>대시보드에 생성한 시각적 데이터 들을 모아서 한 눈에 볼 수 있다</a:t>
            </a:r>
            <a:r>
              <a:rPr lang="en-US" altLang="ko-KR" b="1" dirty="0" smtClean="0">
                <a:latin typeface="+mn-ea"/>
              </a:rPr>
              <a:t>.</a:t>
            </a:r>
            <a:endParaRPr lang="ko-KR" altLang="en-US" b="1" dirty="0">
              <a:latin typeface="+mn-ea"/>
            </a:endParaRPr>
          </a:p>
        </p:txBody>
      </p:sp>
      <p:pic>
        <p:nvPicPr>
          <p:cNvPr id="1026" name="Picture 2" descr="http://www.sphinfo.com/wp-content/uploads/2020/03/200316164825253750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3" r="19298"/>
          <a:stretch/>
        </p:blipFill>
        <p:spPr bwMode="auto">
          <a:xfrm>
            <a:off x="777218" y="2759892"/>
            <a:ext cx="4019551" cy="349191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phinfo.com/wp-content/uploads/2020/03/200316165903588297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2763587"/>
            <a:ext cx="6740525" cy="348822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6548765"/>
            <a:ext cx="9772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대시보드 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 여러 관점에서의 데이터 정보를 제공하는 위젯의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모음이다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핵심 성과 지표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차트 테이블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필터 및 이미지와 같은 여러 위젯을 추가할 수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있다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1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4159" y="468491"/>
            <a:ext cx="7073292" cy="954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코로나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19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확진자 데이터 수집 및 활용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분석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- 03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의 예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활용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분석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18" y="1629503"/>
            <a:ext cx="6384580" cy="48704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7343774" y="3741562"/>
            <a:ext cx="4581525" cy="923330"/>
          </a:xfrm>
          <a:prstGeom prst="rect">
            <a:avLst/>
          </a:prstGeom>
          <a:solidFill>
            <a:srgbClr val="92D050">
              <a:alpha val="32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n-ea"/>
              </a:rPr>
              <a:t>CSSE</a:t>
            </a:r>
            <a:r>
              <a:rPr lang="ko-KR" altLang="en-US" b="1" dirty="0">
                <a:latin typeface="+mn-ea"/>
              </a:rPr>
              <a:t>는 </a:t>
            </a:r>
            <a:r>
              <a:rPr lang="ko-KR" altLang="en-US" b="1" dirty="0" smtClean="0">
                <a:latin typeface="+mn-ea"/>
              </a:rPr>
              <a:t>이와 같은 방법을 사용해</a:t>
            </a:r>
            <a:endParaRPr lang="en-US" altLang="ko-KR" b="1" dirty="0" smtClean="0">
              <a:latin typeface="+mn-ea"/>
            </a:endParaRPr>
          </a:p>
          <a:p>
            <a:pPr algn="ctr"/>
            <a:r>
              <a:rPr lang="ko-KR" altLang="en-US" b="1" dirty="0" smtClean="0">
                <a:latin typeface="+mn-ea"/>
              </a:rPr>
              <a:t>수집된 데이터를 활용하여 </a:t>
            </a:r>
            <a:endParaRPr lang="en-US" altLang="ko-KR" b="1" dirty="0" smtClean="0">
              <a:latin typeface="+mn-ea"/>
            </a:endParaRPr>
          </a:p>
          <a:p>
            <a:pPr algn="ctr"/>
            <a:r>
              <a:rPr lang="ko-KR" altLang="en-US" b="1" dirty="0" smtClean="0">
                <a:latin typeface="+mn-ea"/>
              </a:rPr>
              <a:t>코로나 </a:t>
            </a:r>
            <a:r>
              <a:rPr lang="ko-KR" altLang="en-US" b="1" dirty="0" err="1" smtClean="0">
                <a:latin typeface="+mn-ea"/>
              </a:rPr>
              <a:t>맵을</a:t>
            </a:r>
            <a:r>
              <a:rPr lang="ko-KR" altLang="en-US" b="1" dirty="0" smtClean="0">
                <a:latin typeface="+mn-ea"/>
              </a:rPr>
              <a:t> 구축한 것으로 추측된다</a:t>
            </a:r>
            <a:r>
              <a:rPr lang="en-US" altLang="ko-KR" b="1" dirty="0" smtClean="0">
                <a:latin typeface="+mn-ea"/>
              </a:rPr>
              <a:t>.</a:t>
            </a:r>
            <a:endParaRPr lang="ko-KR" altLang="en-US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12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800000">
            <a:off x="3461028" y="1976643"/>
            <a:ext cx="4921923" cy="3509279"/>
            <a:chOff x="4041924" y="1597025"/>
            <a:chExt cx="4202832" cy="3200509"/>
          </a:xfrm>
        </p:grpSpPr>
        <p:sp>
          <p:nvSpPr>
            <p:cNvPr id="7" name="이등변 삼각형 6"/>
            <p:cNvSpPr/>
            <p:nvPr/>
          </p:nvSpPr>
          <p:spPr>
            <a:xfrm rot="10500000">
              <a:off x="4384985" y="1597025"/>
              <a:ext cx="3327400" cy="30226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10800000">
              <a:off x="4242625" y="1774934"/>
              <a:ext cx="3327400" cy="3022600"/>
            </a:xfrm>
            <a:prstGeom prst="triangle">
              <a:avLst/>
            </a:prstGeom>
            <a:solidFill>
              <a:schemeClr val="bg1">
                <a:alpha val="46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10140000">
              <a:off x="4384984" y="1597026"/>
              <a:ext cx="3327400" cy="3022600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19800000">
              <a:off x="4041924" y="2323399"/>
              <a:ext cx="4044280" cy="5977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800" b="1" dirty="0" smtClea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감사합니다</a:t>
              </a:r>
              <a:endParaRPr lang="en-US" altLang="ko-KR" sz="3600" b="1" dirty="0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19800000">
              <a:off x="4200476" y="2690069"/>
              <a:ext cx="4044280" cy="4509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n>
                  <a:solidFill>
                    <a:srgbClr val="92D050"/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18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5017601" y="3010621"/>
            <a:ext cx="2240449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빅데이터 정의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4159" y="468491"/>
            <a:ext cx="42368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빅데이터 정의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2763997" y="2849990"/>
            <a:ext cx="6854663" cy="921076"/>
            <a:chOff x="2443624" y="2689804"/>
            <a:chExt cx="6854663" cy="1241457"/>
          </a:xfrm>
        </p:grpSpPr>
        <p:sp>
          <p:nvSpPr>
            <p:cNvPr id="2" name="직사각형 1"/>
            <p:cNvSpPr/>
            <p:nvPr/>
          </p:nvSpPr>
          <p:spPr>
            <a:xfrm>
              <a:off x="2443624" y="2689804"/>
              <a:ext cx="6854663" cy="1241449"/>
            </a:xfrm>
            <a:prstGeom prst="rect">
              <a:avLst/>
            </a:prstGeom>
            <a:solidFill>
              <a:schemeClr val="accent6">
                <a:lumMod val="50000"/>
                <a:alpha val="16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 rot="5400000">
              <a:off x="1850762" y="3287674"/>
              <a:ext cx="1241455" cy="45719"/>
              <a:chOff x="4373005" y="3420164"/>
              <a:chExt cx="1554483" cy="45719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4373005" y="3420164"/>
                <a:ext cx="1224000" cy="45719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>
                      <a:lumMod val="5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373006" y="3420164"/>
                <a:ext cx="1554482" cy="45719"/>
              </a:xfrm>
              <a:prstGeom prst="rect">
                <a:avLst/>
              </a:prstGeom>
              <a:solidFill>
                <a:schemeClr val="bg1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0" name="직사각형 29"/>
          <p:cNvSpPr/>
          <p:nvPr/>
        </p:nvSpPr>
        <p:spPr>
          <a:xfrm>
            <a:off x="3460988" y="3079693"/>
            <a:ext cx="5829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기존의 방법으로는 수집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저장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분석 등이 불가능한 데이터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5017601" y="3134446"/>
            <a:ext cx="2326174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빅데이터의 특징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2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4159" y="468491"/>
            <a:ext cx="4236842" cy="492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빅데이터의 특징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– 3V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2188660" y="2365640"/>
            <a:ext cx="1864196" cy="18111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Volume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262225" y="2365640"/>
            <a:ext cx="1864196" cy="1811102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Velocity</a:t>
            </a:r>
            <a:endParaRPr lang="ko-KR" alt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542266" y="2365640"/>
            <a:ext cx="1864196" cy="18111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Variety</a:t>
            </a:r>
            <a:endParaRPr lang="ko-KR" alt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5351" y="4442214"/>
            <a:ext cx="17108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규모</a:t>
            </a:r>
            <a:endParaRPr lang="en-US" altLang="ko-KR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endParaRPr lang="en-US" altLang="ko-KR" sz="1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latin typeface="+mn-ea"/>
              </a:rPr>
              <a:t>데이터의 크기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6325" y="4442213"/>
            <a:ext cx="18700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속도</a:t>
            </a:r>
            <a:endParaRPr lang="en-US" altLang="ko-KR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endParaRPr lang="en-US" altLang="ko-KR" sz="1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latin typeface="+mn-ea"/>
              </a:rPr>
              <a:t>대용량의 데이터를 빠르게 처리하고 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분석할 수 있는 속성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53775" y="4442213"/>
            <a:ext cx="20411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다양성</a:t>
            </a:r>
            <a:endParaRPr lang="en-US" altLang="ko-KR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endParaRPr lang="en-US" altLang="ko-KR" sz="1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latin typeface="+mn-ea"/>
              </a:rPr>
              <a:t>다양한 종류의 데이터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5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43856" y="3058738"/>
            <a:ext cx="4355614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코로나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19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확진자 데이터 수집 사례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1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4157" y="468491"/>
            <a:ext cx="52464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코로나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19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확진자 데이터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수집 사례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- 01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7910E2F0-4853-40BB-91EF-9417E6108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574" y="2824797"/>
            <a:ext cx="6149570" cy="35571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C46076-A4D8-48FB-AF2A-5DB619417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18" y="1415498"/>
            <a:ext cx="4677032" cy="49664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554991-6BEA-4D50-8641-FAC1B13D90FB}"/>
              </a:ext>
            </a:extLst>
          </p:cNvPr>
          <p:cNvSpPr txBox="1"/>
          <p:nvPr/>
        </p:nvSpPr>
        <p:spPr>
          <a:xfrm>
            <a:off x="5321454" y="1945423"/>
            <a:ext cx="6927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질병관리본부 사이트에서 코로나</a:t>
            </a:r>
            <a:r>
              <a:rPr lang="en-US" altLang="ko-KR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19</a:t>
            </a:r>
            <a:r>
              <a:rPr lang="ko-KR" altLang="en-US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에 대한 국내 발생 현황 </a:t>
            </a:r>
            <a:r>
              <a:rPr lang="ko-KR" altLang="en-US" sz="1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수집 가능</a:t>
            </a:r>
            <a:endParaRPr lang="ko-KR" altLang="en-US" sz="1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32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4159" y="468491"/>
            <a:ext cx="51756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코로나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19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확진자 데이터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수집 사례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- 02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18" y="1408814"/>
            <a:ext cx="6005267" cy="50124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554991-6BEA-4D50-8641-FAC1B13D90FB}"/>
              </a:ext>
            </a:extLst>
          </p:cNvPr>
          <p:cNvSpPr txBox="1"/>
          <p:nvPr/>
        </p:nvSpPr>
        <p:spPr>
          <a:xfrm>
            <a:off x="7675224" y="2555003"/>
            <a:ext cx="3437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각 국의 코로나</a:t>
            </a:r>
            <a:r>
              <a:rPr lang="en-US" altLang="ko-KR" sz="1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19 </a:t>
            </a:r>
            <a:r>
              <a:rPr lang="ko-KR" altLang="en-US" sz="1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사이트에서</a:t>
            </a:r>
            <a:endParaRPr lang="en-US" altLang="ko-KR" sz="16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ko-KR" altLang="en-US" sz="1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코로나</a:t>
            </a:r>
            <a:r>
              <a:rPr lang="en-US" altLang="ko-KR" sz="1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19 </a:t>
            </a:r>
            <a:r>
              <a:rPr lang="ko-KR" altLang="en-US" sz="1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관련 데이터 수집 가능</a:t>
            </a:r>
            <a:endParaRPr lang="en-US" altLang="ko-KR" sz="16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54991-6BEA-4D50-8641-FAC1B13D90FB}"/>
              </a:ext>
            </a:extLst>
          </p:cNvPr>
          <p:cNvSpPr txBox="1"/>
          <p:nvPr/>
        </p:nvSpPr>
        <p:spPr>
          <a:xfrm>
            <a:off x="7354590" y="3915030"/>
            <a:ext cx="4078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현재 존재하는 </a:t>
            </a:r>
            <a:r>
              <a:rPr lang="ko-KR" altLang="en-US" sz="16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코로나맵의</a:t>
            </a:r>
            <a:r>
              <a:rPr lang="ko-KR" altLang="en-US" sz="1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경우 대부분</a:t>
            </a:r>
            <a:endParaRPr lang="en-US" altLang="ko-KR" sz="16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ko-KR" altLang="en-US" sz="1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각 국의 코로나</a:t>
            </a:r>
            <a:r>
              <a:rPr lang="en-US" altLang="ko-KR" sz="1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19 </a:t>
            </a:r>
            <a:r>
              <a:rPr lang="ko-KR" altLang="en-US" sz="1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사이트에서</a:t>
            </a:r>
            <a:endParaRPr lang="en-US" altLang="ko-KR" sz="16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ko-KR" altLang="en-US" sz="1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데이터를 수집해 오는 것으로 확인 됨</a:t>
            </a:r>
            <a:endParaRPr lang="en-US" altLang="ko-KR" sz="16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3589</TotalTime>
  <Words>753</Words>
  <Application>Microsoft Office PowerPoint</Application>
  <PresentationFormat>와이드스크린</PresentationFormat>
  <Paragraphs>136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-apple-system</vt:lpstr>
      <vt:lpstr>맑은 고딕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558</cp:revision>
  <dcterms:created xsi:type="dcterms:W3CDTF">2018-08-02T07:05:36Z</dcterms:created>
  <dcterms:modified xsi:type="dcterms:W3CDTF">2020-04-04T13:45:08Z</dcterms:modified>
</cp:coreProperties>
</file>