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271" r:id="rId2"/>
    <p:sldId id="291" r:id="rId3"/>
    <p:sldId id="286" r:id="rId4"/>
    <p:sldId id="316" r:id="rId5"/>
    <p:sldId id="327" r:id="rId6"/>
    <p:sldId id="331" r:id="rId7"/>
    <p:sldId id="328" r:id="rId8"/>
    <p:sldId id="333" r:id="rId9"/>
    <p:sldId id="329" r:id="rId10"/>
    <p:sldId id="332" r:id="rId11"/>
    <p:sldId id="334" r:id="rId12"/>
    <p:sldId id="335" r:id="rId13"/>
    <p:sldId id="287" r:id="rId14"/>
    <p:sldId id="337" r:id="rId15"/>
    <p:sldId id="338" r:id="rId16"/>
    <p:sldId id="339" r:id="rId17"/>
    <p:sldId id="340" r:id="rId18"/>
    <p:sldId id="341" r:id="rId19"/>
    <p:sldId id="342" r:id="rId20"/>
    <p:sldId id="315" r:id="rId21"/>
  </p:sldIdLst>
  <p:sldSz cx="9144000" cy="6858000" type="screen4x3"/>
  <p:notesSz cx="6858000" cy="9144000"/>
  <p:embeddedFontLst>
    <p:embeddedFont>
      <p:font typeface="Ebrima" panose="02000000000000000000" pitchFamily="2" charset="0"/>
      <p:regular r:id="rId24"/>
      <p:bold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HY견고딕" panose="02030600000101010101" pitchFamily="18" charset="-127"/>
      <p:regular r:id="rId28"/>
    </p:embeddedFont>
    <p:embeddedFont>
      <p:font typeface="HY헤드라인M" panose="02030600000101010101" pitchFamily="18" charset="-127"/>
      <p:regular r:id="rId29"/>
    </p:embeddedFont>
    <p:embeddedFont>
      <p:font typeface="나눔바른고딕" panose="020B0600000101010101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2DA"/>
    <a:srgbClr val="FF6699"/>
    <a:srgbClr val="FDB8A5"/>
    <a:srgbClr val="FDCCBF"/>
    <a:srgbClr val="EE7612"/>
    <a:srgbClr val="2C2A2A"/>
    <a:srgbClr val="FEDFD6"/>
    <a:srgbClr val="AFF2AC"/>
    <a:srgbClr val="B9ABF7"/>
    <a:srgbClr val="F5E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47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2580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2020-05-17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 smtClean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4100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빅데이터</a:t>
            </a:r>
            <a:endParaRPr lang="en-US" altLang="ko-KR" sz="4000" b="1" dirty="0" smtClean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80459" y="3243384"/>
            <a:ext cx="45719" cy="267633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26178" y="3177145"/>
            <a:ext cx="1853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Apache Spark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795" y="407804"/>
            <a:ext cx="949109" cy="326931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0" name="TextBox 9"/>
          <p:cNvSpPr txBox="1"/>
          <p:nvPr/>
        </p:nvSpPr>
        <p:spPr>
          <a:xfrm>
            <a:off x="169884" y="347891"/>
            <a:ext cx="5827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Spark Streaming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 NRT 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" name="Picture 2" descr="https://miro.medium.com/max/1244/0*UP1PB3dR2pAPAId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854" y="1356759"/>
            <a:ext cx="5958796" cy="299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79350" y="4847251"/>
            <a:ext cx="5585299" cy="730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Netflix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구축 한 실시간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Spark Streaming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에코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이다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이는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NRT (Near-Real-Time)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인프라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제공하는데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8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795" y="407804"/>
            <a:ext cx="949109" cy="326931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0" name="TextBox 9"/>
          <p:cNvSpPr txBox="1"/>
          <p:nvPr/>
        </p:nvSpPr>
        <p:spPr>
          <a:xfrm>
            <a:off x="169884" y="347891"/>
            <a:ext cx="5827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Spark Streaming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 NRT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간략 설명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 descr="https://miro.medium.com/max/884/0*wUAKFK_sIyfBAP3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599" y="1243866"/>
            <a:ext cx="4430802" cy="27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284629" y="4119674"/>
            <a:ext cx="4572000" cy="20774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스파크 스트리밍으로 문제 해결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Spark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기반으로 구축해야하는 상태 관리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지속성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복원력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지표 및 운영 자동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치료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00" b="0" i="0" dirty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같은 기술을 가지고 있다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500" b="0" i="0" dirty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7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795" y="407804"/>
            <a:ext cx="949109" cy="326931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0" name="TextBox 9"/>
          <p:cNvSpPr txBox="1"/>
          <p:nvPr/>
        </p:nvSpPr>
        <p:spPr>
          <a:xfrm>
            <a:off x="169884" y="347891"/>
            <a:ext cx="7235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NETFLIX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권장하는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Spark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③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1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Stratification </a:t>
            </a:r>
            <a:r>
              <a:rPr lang="en-US" altLang="ko-KR" sz="1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계층화 라이브러리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67798" y="4233782"/>
            <a:ext cx="70655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라이브러리는 원래 교육 데이터 스냅 샷 인프라 에서 사용자 선택 알고리즘을 구현하기 위해 만들어 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졌지만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ML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파이프 라인의 범용 계층화 사용 사례를 충족하도록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발전했다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 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여기서 중요한 아이디어는 데이터 분배에 대한 원하는 제한을 유지하면서 데이터 세트를 다운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샘플링 하는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메커니즘을 제공 할 수 있다는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것이다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 </a:t>
            </a:r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050" name="Picture 2" descr="https://miro.medium.com/max/1170/0*5M1CJpip9vZm7n-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1" y="1136903"/>
            <a:ext cx="6223435" cy="279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95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9902" y="2686029"/>
            <a:ext cx="471609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Spark </a:t>
            </a:r>
            <a:r>
              <a:rPr lang="ko-KR" altLang="en-US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실습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7859" y="293743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9884" y="347891"/>
            <a:ext cx="5195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Spark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및 동작 확인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(JPS) - master, slave1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87" y="1029943"/>
            <a:ext cx="6953250" cy="3600450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3100547" y="1029943"/>
            <a:ext cx="3153747" cy="212992"/>
          </a:xfrm>
          <a:prstGeom prst="fram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오른쪽 대괄호 6"/>
          <p:cNvSpPr/>
          <p:nvPr/>
        </p:nvSpPr>
        <p:spPr>
          <a:xfrm>
            <a:off x="3497179" y="3305001"/>
            <a:ext cx="224589" cy="1234914"/>
          </a:xfrm>
          <a:prstGeom prst="rightBracket">
            <a:avLst/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97847" y="1037636"/>
            <a:ext cx="997819" cy="2004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스파크 실행</a:t>
            </a:r>
            <a:endParaRPr lang="ko-KR" altLang="en-US" sz="11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12466" y="3355998"/>
            <a:ext cx="864954" cy="2004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하둡</a:t>
            </a:r>
            <a:r>
              <a:rPr lang="ko-KR" altLang="en-US" sz="11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동작</a:t>
            </a:r>
            <a:endParaRPr lang="ko-KR" altLang="en-US" sz="11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2478506" y="3729789"/>
            <a:ext cx="1941095" cy="1"/>
          </a:xfrm>
          <a:prstGeom prst="line">
            <a:avLst/>
          </a:prstGeom>
          <a:ln w="28575">
            <a:solidFill>
              <a:srgbClr val="EE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505426" y="3617576"/>
            <a:ext cx="1018020" cy="200413"/>
          </a:xfrm>
          <a:prstGeom prst="rect">
            <a:avLst/>
          </a:prstGeom>
          <a:solidFill>
            <a:srgbClr val="EE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스파크 동작</a:t>
            </a:r>
            <a:endParaRPr lang="ko-KR" altLang="en-US" sz="11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916" y="4888534"/>
            <a:ext cx="5238750" cy="1209675"/>
          </a:xfrm>
          <a:prstGeom prst="rect">
            <a:avLst/>
          </a:prstGeom>
        </p:spPr>
      </p:pic>
      <p:sp>
        <p:nvSpPr>
          <p:cNvPr id="16" name="오른쪽 대괄호 15"/>
          <p:cNvSpPr/>
          <p:nvPr/>
        </p:nvSpPr>
        <p:spPr>
          <a:xfrm>
            <a:off x="3841462" y="5151849"/>
            <a:ext cx="167951" cy="512988"/>
          </a:xfrm>
          <a:prstGeom prst="rightBracket">
            <a:avLst/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095238" y="5263437"/>
            <a:ext cx="864954" cy="2004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하둡</a:t>
            </a:r>
            <a:r>
              <a:rPr lang="ko-KR" altLang="en-US" sz="11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동작</a:t>
            </a:r>
            <a:endParaRPr lang="ko-KR" altLang="en-US" sz="11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3307957" y="5781028"/>
            <a:ext cx="1941095" cy="1"/>
          </a:xfrm>
          <a:prstGeom prst="line">
            <a:avLst/>
          </a:prstGeom>
          <a:ln w="28575">
            <a:solidFill>
              <a:srgbClr val="EE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365148" y="5668734"/>
            <a:ext cx="1018020" cy="200413"/>
          </a:xfrm>
          <a:prstGeom prst="rect">
            <a:avLst/>
          </a:prstGeom>
          <a:solidFill>
            <a:srgbClr val="EE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스파크 동작</a:t>
            </a:r>
            <a:endParaRPr lang="ko-KR" altLang="en-US" sz="11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6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845782"/>
            <a:ext cx="6543675" cy="20097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9883" y="347891"/>
            <a:ext cx="465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Spark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중지 및 동작 확인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(JPS)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master, slave1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액자 5"/>
          <p:cNvSpPr/>
          <p:nvPr/>
        </p:nvSpPr>
        <p:spPr>
          <a:xfrm>
            <a:off x="3103994" y="1840896"/>
            <a:ext cx="3153747" cy="212992"/>
          </a:xfrm>
          <a:prstGeom prst="frame">
            <a:avLst/>
          </a:prstGeom>
          <a:solidFill>
            <a:srgbClr val="EE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오른쪽 대괄호 6"/>
          <p:cNvSpPr/>
          <p:nvPr/>
        </p:nvSpPr>
        <p:spPr>
          <a:xfrm>
            <a:off x="3578742" y="2952533"/>
            <a:ext cx="151047" cy="814824"/>
          </a:xfrm>
          <a:prstGeom prst="rightBracket">
            <a:avLst/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09360" y="1853475"/>
            <a:ext cx="997819" cy="200413"/>
          </a:xfrm>
          <a:prstGeom prst="rect">
            <a:avLst/>
          </a:prstGeom>
          <a:solidFill>
            <a:srgbClr val="EE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스파크 중지</a:t>
            </a:r>
            <a:endParaRPr lang="ko-KR" altLang="en-US" sz="11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36548" y="3306154"/>
            <a:ext cx="864954" cy="2004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하둡</a:t>
            </a:r>
            <a:r>
              <a:rPr lang="ko-KR" altLang="en-US" sz="11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동작</a:t>
            </a:r>
            <a:endParaRPr lang="ko-KR" altLang="en-US" sz="11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27938" y="3306154"/>
            <a:ext cx="1585684" cy="200413"/>
          </a:xfrm>
          <a:prstGeom prst="rect">
            <a:avLst/>
          </a:prstGeom>
          <a:solidFill>
            <a:srgbClr val="EE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스파크 동작 </a:t>
            </a:r>
            <a:r>
              <a:rPr lang="ko-KR" altLang="en-US" sz="110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중지 확인</a:t>
            </a:r>
            <a:endParaRPr lang="ko-KR" altLang="en-US" sz="11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화살표 연결선 14"/>
          <p:cNvCxnSpPr>
            <a:stCxn id="13" idx="3"/>
            <a:endCxn id="17" idx="1"/>
          </p:cNvCxnSpPr>
          <p:nvPr/>
        </p:nvCxnSpPr>
        <p:spPr>
          <a:xfrm>
            <a:off x="4701502" y="3406361"/>
            <a:ext cx="426436" cy="0"/>
          </a:xfrm>
          <a:prstGeom prst="straightConnector1">
            <a:avLst/>
          </a:prstGeom>
          <a:ln w="19050">
            <a:solidFill>
              <a:srgbClr val="EE76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5" y="4185966"/>
            <a:ext cx="5124450" cy="990600"/>
          </a:xfrm>
          <a:prstGeom prst="rect">
            <a:avLst/>
          </a:prstGeom>
        </p:spPr>
      </p:pic>
      <p:sp>
        <p:nvSpPr>
          <p:cNvPr id="22" name="오른쪽 대괄호 21"/>
          <p:cNvSpPr/>
          <p:nvPr/>
        </p:nvSpPr>
        <p:spPr>
          <a:xfrm>
            <a:off x="3820746" y="4447893"/>
            <a:ext cx="79206" cy="506157"/>
          </a:xfrm>
          <a:prstGeom prst="rightBracket">
            <a:avLst/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78551" y="4571186"/>
            <a:ext cx="864954" cy="1811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하둡</a:t>
            </a:r>
            <a:r>
              <a:rPr lang="ko-KR" altLang="en-US" sz="11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동작</a:t>
            </a:r>
            <a:endParaRPr lang="ko-KR" altLang="en-US" sz="11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69941" y="4571186"/>
            <a:ext cx="1585684" cy="181145"/>
          </a:xfrm>
          <a:prstGeom prst="rect">
            <a:avLst/>
          </a:prstGeom>
          <a:solidFill>
            <a:srgbClr val="EE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스파크 동작 </a:t>
            </a:r>
            <a:r>
              <a:rPr lang="ko-KR" altLang="en-US" sz="110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중지 확인</a:t>
            </a:r>
            <a:endParaRPr lang="ko-KR" altLang="en-US" sz="11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5" name="직선 화살표 연결선 24"/>
          <p:cNvCxnSpPr>
            <a:stCxn id="23" idx="3"/>
            <a:endCxn id="24" idx="1"/>
          </p:cNvCxnSpPr>
          <p:nvPr/>
        </p:nvCxnSpPr>
        <p:spPr>
          <a:xfrm>
            <a:off x="4943505" y="4661759"/>
            <a:ext cx="426436" cy="0"/>
          </a:xfrm>
          <a:prstGeom prst="straightConnector1">
            <a:avLst/>
          </a:prstGeom>
          <a:ln w="19050">
            <a:solidFill>
              <a:srgbClr val="EE76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02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" y="1143000"/>
            <a:ext cx="608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883" y="347891"/>
            <a:ext cx="5124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Spark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및 동작 확인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마스터 웹 접속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1986" b="27296"/>
          <a:stretch/>
        </p:blipFill>
        <p:spPr>
          <a:xfrm>
            <a:off x="169883" y="1340137"/>
            <a:ext cx="6907427" cy="4788287"/>
          </a:xfrm>
          <a:prstGeom prst="rect">
            <a:avLst/>
          </a:prstGeom>
        </p:spPr>
      </p:pic>
      <p:sp>
        <p:nvSpPr>
          <p:cNvPr id="18" name="액자 17"/>
          <p:cNvSpPr/>
          <p:nvPr/>
        </p:nvSpPr>
        <p:spPr>
          <a:xfrm>
            <a:off x="347822" y="3608611"/>
            <a:ext cx="6567328" cy="772890"/>
          </a:xfrm>
          <a:prstGeom prst="frame">
            <a:avLst>
              <a:gd name="adj1" fmla="val 427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97265" y="3780549"/>
            <a:ext cx="1984810" cy="4771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스파크 에서 실행 되고 있는 응용프로그램 확인 가능</a:t>
            </a:r>
            <a:endParaRPr lang="ko-KR" altLang="en-US" sz="11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6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9" y="1360905"/>
            <a:ext cx="4468688" cy="281814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" y="1143000"/>
            <a:ext cx="608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883" y="347891"/>
            <a:ext cx="5124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Spark Shell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①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1326103" y="1360906"/>
            <a:ext cx="2800943" cy="165838"/>
          </a:xfrm>
          <a:prstGeom prst="frame">
            <a:avLst>
              <a:gd name="adj1" fmla="val 4279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82760" y="1340986"/>
            <a:ext cx="1146810" cy="2056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스파크 셀 실행</a:t>
            </a:r>
            <a:endParaRPr lang="ko-KR" altLang="en-US" sz="11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92267" y="1900589"/>
            <a:ext cx="44142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환경 옵션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--master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하둡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클러스터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--master yarn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로컬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PC : --master local[N]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 N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실행할 스레드 수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임의 지정 가능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 *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지정하면 가용한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CPU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코어 개수로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자동 지정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77224" y="4853512"/>
            <a:ext cx="8157882" cy="1131079"/>
            <a:chOff x="738071" y="4973244"/>
            <a:chExt cx="8157882" cy="1131079"/>
          </a:xfrm>
        </p:grpSpPr>
        <p:sp>
          <p:nvSpPr>
            <p:cNvPr id="7" name="TextBox 6"/>
            <p:cNvSpPr txBox="1"/>
            <p:nvPr/>
          </p:nvSpPr>
          <p:spPr>
            <a:xfrm>
              <a:off x="738071" y="4973244"/>
              <a:ext cx="8157882" cy="113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5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셀이 시작 되면 </a:t>
              </a:r>
              <a:r>
                <a:rPr lang="ko-KR" altLang="en-US" sz="1500" dirty="0" err="1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스파크세션</a:t>
              </a:r>
              <a:r>
                <a:rPr lang="en-US" altLang="ko-KR" sz="15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</a:t>
              </a:r>
              <a:r>
                <a:rPr lang="en-US" altLang="ko-KR" sz="1500" dirty="0" err="1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SparkSession</a:t>
              </a:r>
              <a:r>
                <a:rPr lang="en-US" altLang="ko-KR" sz="15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 </a:t>
              </a:r>
              <a:r>
                <a:rPr lang="ko-KR" altLang="en-US" sz="15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객체가 초기화 되고</a:t>
              </a:r>
              <a:r>
                <a:rPr lang="en-US" altLang="ko-KR" sz="15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15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변수 </a:t>
              </a:r>
              <a:r>
                <a:rPr lang="en-US" altLang="ko-KR" sz="15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spark</a:t>
              </a:r>
              <a:r>
                <a:rPr lang="ko-KR" altLang="en-US" sz="15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가 이를 가리킨다</a:t>
              </a:r>
              <a:r>
                <a:rPr lang="en-US" altLang="ko-KR" sz="15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5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스파크 세션은 한 응용의 클러스터 연결 접근 방식을 관리 함</a:t>
              </a:r>
              <a:endPara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 rot="5400000">
              <a:off x="4454817" y="5369953"/>
              <a:ext cx="353317" cy="33766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16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343" y="905627"/>
            <a:ext cx="4751043" cy="563328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9883" y="347891"/>
            <a:ext cx="5124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Spark Shell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②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:help, spark, :quit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2731888" y="905627"/>
            <a:ext cx="550536" cy="171548"/>
          </a:xfrm>
          <a:prstGeom prst="frame">
            <a:avLst>
              <a:gd name="adj1" fmla="val 4279"/>
            </a:avLst>
          </a:prstGeom>
          <a:solidFill>
            <a:srgbClr val="FDB8A5"/>
          </a:solidFill>
          <a:ln w="1905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90362" y="890519"/>
            <a:ext cx="1681514" cy="201763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스파크 명령어 도움말</a:t>
            </a:r>
            <a:endParaRPr lang="ko-KR" altLang="en-US" sz="11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2731888" y="5695140"/>
            <a:ext cx="550536" cy="195060"/>
          </a:xfrm>
          <a:prstGeom prst="frame">
            <a:avLst>
              <a:gd name="adj1" fmla="val 4279"/>
            </a:avLst>
          </a:prstGeom>
          <a:solidFill>
            <a:srgbClr val="FDB8A5"/>
          </a:solidFill>
          <a:ln w="1905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46593" y="5683053"/>
            <a:ext cx="1681514" cy="201763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스파크 세션을 나타냄</a:t>
            </a:r>
            <a:endParaRPr lang="ko-KR" altLang="en-US" sz="11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2731888" y="6258821"/>
            <a:ext cx="550536" cy="195060"/>
          </a:xfrm>
          <a:prstGeom prst="frame">
            <a:avLst>
              <a:gd name="adj1" fmla="val 4279"/>
            </a:avLst>
          </a:prstGeom>
          <a:solidFill>
            <a:srgbClr val="FEE2DA"/>
          </a:solidFill>
          <a:ln w="19050">
            <a:solidFill>
              <a:srgbClr val="FEE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46593" y="6252118"/>
            <a:ext cx="1681514" cy="201763"/>
          </a:xfrm>
          <a:prstGeom prst="rect">
            <a:avLst/>
          </a:prstGeom>
          <a:solidFill>
            <a:srgbClr val="FE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스파크 나가기</a:t>
            </a:r>
            <a:endParaRPr lang="ko-KR" altLang="en-US" sz="11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659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9883" y="347891"/>
            <a:ext cx="5124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Spark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및 동작 확인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YARN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58" y="2169945"/>
            <a:ext cx="8016792" cy="34007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51220" y="1447940"/>
            <a:ext cx="483881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Spark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돌아가고 있을 때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YARN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에서 확인한 모습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7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810740" y="2216820"/>
            <a:ext cx="7903003" cy="1676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0740" y="1623120"/>
            <a:ext cx="248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lang="en-US" altLang="ko-KR" sz="36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84221" y="2337039"/>
            <a:ext cx="5154421" cy="3705923"/>
            <a:chOff x="1579990" y="2421879"/>
            <a:chExt cx="2423068" cy="7261411"/>
          </a:xfrm>
        </p:grpSpPr>
        <p:grpSp>
          <p:nvGrpSpPr>
            <p:cNvPr id="29" name="그룹 28"/>
            <p:cNvGrpSpPr/>
            <p:nvPr/>
          </p:nvGrpSpPr>
          <p:grpSpPr>
            <a:xfrm>
              <a:off x="1579990" y="2421879"/>
              <a:ext cx="955343" cy="723671"/>
              <a:chOff x="1056785" y="1454858"/>
              <a:chExt cx="955343" cy="723671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056785" y="1454858"/>
                <a:ext cx="955343" cy="723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001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1" name="직선 연결선 30"/>
              <p:cNvCxnSpPr>
                <a:endCxn id="3" idx="1"/>
              </p:cNvCxnSpPr>
              <p:nvPr/>
            </p:nvCxnSpPr>
            <p:spPr>
              <a:xfrm>
                <a:off x="1246581" y="1829042"/>
                <a:ext cx="174898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1944684" y="2434227"/>
              <a:ext cx="2058374" cy="723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Spark </a:t>
              </a:r>
              <a:r>
                <a:rPr lang="ko-KR" altLang="en-US" b="1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응용 사례</a:t>
              </a:r>
              <a:endParaRPr lang="ko-KR" altLang="en-US" b="1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926210" y="3170247"/>
              <a:ext cx="2058374" cy="6513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4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NETFLIX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가 권장하는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Spark 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사용 </a:t>
              </a:r>
              <a:r>
                <a:rPr lang="ko-KR" altLang="en-US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엿보기</a:t>
              </a:r>
              <a:endPara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4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NETFLIX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가 권장하는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Spark 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사용 </a:t>
              </a:r>
              <a:r>
                <a:rPr lang="ko-KR" altLang="en-US" sz="14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①</a:t>
              </a:r>
              <a:r>
                <a: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/>
              </a:r>
              <a:br>
                <a: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</a:br>
              <a:r>
                <a: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- 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Fact Store (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사실 저장소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 </a:t>
              </a:r>
              <a:endPara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4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Fact Store (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사실 저장소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간략 설명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endPara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4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NETFLIX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가 권장하는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Spark 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사용 </a:t>
              </a:r>
              <a:r>
                <a:rPr lang="ko-KR" altLang="en-US" sz="14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②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/>
              </a:r>
              <a:br>
                <a: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</a:br>
              <a:r>
                <a: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- 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Spark </a:t>
              </a:r>
              <a:r>
                <a: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Streaming</a:t>
              </a:r>
              <a:endPara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Spark Streaming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&gt; NRT </a:t>
              </a:r>
              <a:endPara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Spark Streaming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&gt; NRT 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간략 설명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endPara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4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NETFLIX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가 권장하는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Spark 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사용 </a:t>
              </a:r>
              <a:r>
                <a:rPr lang="ko-KR" altLang="en-US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③</a:t>
              </a:r>
              <a:r>
                <a: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/>
              </a:r>
              <a:br>
                <a: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</a:br>
              <a:r>
                <a: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- </a:t>
              </a:r>
              <a:r>
                <a:rPr lang="en-US" altLang="ko-KR" sz="14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Stratification library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계층화 라이브러리</a:t>
              </a:r>
              <a:r>
                <a: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  <a:endPara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183854" y="2337039"/>
            <a:ext cx="3387643" cy="2729773"/>
            <a:chOff x="1369366" y="4489882"/>
            <a:chExt cx="4095625" cy="2729773"/>
          </a:xfrm>
        </p:grpSpPr>
        <p:grpSp>
          <p:nvGrpSpPr>
            <p:cNvPr id="36" name="그룹 35"/>
            <p:cNvGrpSpPr/>
            <p:nvPr/>
          </p:nvGrpSpPr>
          <p:grpSpPr>
            <a:xfrm>
              <a:off x="1369366" y="4495832"/>
              <a:ext cx="1018259" cy="369332"/>
              <a:chOff x="844186" y="2637230"/>
              <a:chExt cx="1018259" cy="3693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844186" y="2637230"/>
                <a:ext cx="955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002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1446808" y="2800557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480884" y="4489882"/>
              <a:ext cx="2984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Spark </a:t>
              </a:r>
              <a:r>
                <a:rPr lang="ko-KR" altLang="en-US" b="1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실습</a:t>
              </a:r>
              <a:endParaRPr lang="ko-KR" altLang="en-US" b="1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0884" y="4865164"/>
              <a:ext cx="2819251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Spark 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 및 동작 확인</a:t>
              </a:r>
              <a:endPara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Spark </a:t>
              </a:r>
              <a:r>
                <a:rPr lang="ko-KR" altLang="en-US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중지 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및 동작 </a:t>
              </a:r>
              <a:r>
                <a:rPr lang="ko-KR" altLang="en-US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확인</a:t>
              </a:r>
              <a:endPara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4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마스터 웹 접속</a:t>
              </a:r>
              <a:endPara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Spark 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Shell </a:t>
              </a:r>
              <a:r>
                <a:rPr lang="ko-KR" altLang="en-US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 </a:t>
              </a:r>
              <a:r>
                <a:rPr lang="ko-KR" altLang="en-US" sz="14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①</a:t>
              </a:r>
              <a:endPara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Spark Shell 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 </a:t>
              </a:r>
              <a:r>
                <a:rPr lang="ko-KR" altLang="en-US" sz="14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②</a:t>
              </a:r>
              <a:r>
                <a:rPr lang="en-US" altLang="ko-KR" sz="14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/>
              </a:r>
              <a:br>
                <a:rPr lang="en-US" altLang="ko-KR" sz="14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</a:br>
              <a:r>
                <a:rPr lang="en-US" altLang="ko-KR" sz="14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</a:t>
              </a:r>
              <a:r>
                <a: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– 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:help, spark, :</a:t>
              </a:r>
              <a:r>
                <a: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quit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YARN </a:t>
              </a:r>
              <a:r>
                <a:rPr lang="ko-KR" altLang="en-US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웹</a:t>
              </a:r>
              <a:endPara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B8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8000" y="2671293"/>
            <a:ext cx="318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 </a:t>
            </a:r>
            <a:r>
              <a:rPr lang="ko-KR" altLang="en-US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응용 사례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4" y="347891"/>
            <a:ext cx="4068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NETFLIX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권장하는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Spark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엿보기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795" y="407804"/>
            <a:ext cx="949109" cy="326931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169884" y="1508132"/>
            <a:ext cx="6288066" cy="419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NETFLIX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다양한 배치 및 스트림 처리 워크로드에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Spark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광범위하게 사용하고 있다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Spark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계산에 대한 실질적인 사용 사례 목록은 콘텐츠 권장사항 및 개인 설정 영역의 다양한 응용 프로그램에서 제공된다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회원 개인화를 위한 대부분의 머신 러닝 파이프 라인은 대규모 관리 형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Spark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클러스터에서 실행된다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이러한 모델은 타이틀 관련성 순위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행 선택 및 정렬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아트 워크 개인화 등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NETFLIX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앱에서 볼 수 있는 </a:t>
            </a:r>
            <a:r>
              <a:rPr lang="ko-KR" altLang="en-US" sz="15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개인화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된 캔버스를 지원하는 추천 시스템의 기초를 형성한다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49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795" y="407804"/>
            <a:ext cx="949109" cy="326931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228600" y="1143000"/>
            <a:ext cx="608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95400" y="2584172"/>
            <a:ext cx="633984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algn="ctr"/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Spark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데이터 준비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추출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교육 및 모델 선택을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통해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모델을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개발하는데 도움이 되는 </a:t>
            </a:r>
            <a:r>
              <a:rPr lang="ko-KR" altLang="en-US" sz="15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계산 인프라를 제공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884" y="347891"/>
            <a:ext cx="4295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NETFLIX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권장하는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Spark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엿보기</a:t>
            </a:r>
          </a:p>
        </p:txBody>
      </p:sp>
    </p:spTree>
    <p:extLst>
      <p:ext uri="{BB962C8B-B14F-4D97-AF65-F5344CB8AC3E}">
        <p14:creationId xmlns:p14="http://schemas.microsoft.com/office/powerpoint/2010/main" val="247014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795" y="407804"/>
            <a:ext cx="949109" cy="326931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169884" y="347891"/>
            <a:ext cx="5827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NETFLIX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권장하는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Spark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①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Fact Store (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사실 저장소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 descr="https://miro.medium.com/max/2714/1*wHBrbJN0YA72L2GEXOWKY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938" y="1049467"/>
            <a:ext cx="6273381" cy="312051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59011" y="4569069"/>
            <a:ext cx="84232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 그림은 앞서 말한 개인화 모델을 위한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교육 데이터 인프라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구축을 위한 과정이다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새로운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사항이 계속 발전하는 환경에서 기능을 추출하기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위해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Fact Store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구축 함</a:t>
            </a:r>
            <a:endParaRPr lang="en-US" altLang="ko-KR" sz="1500" b="0" i="0" dirty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4370767" y="5109748"/>
            <a:ext cx="402465" cy="44748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6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795" y="407804"/>
            <a:ext cx="949109" cy="326931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228600" y="1143000"/>
            <a:ext cx="608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8547" y="347891"/>
            <a:ext cx="5827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Fact Store (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사실 저장소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간략 설명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884" y="1332356"/>
            <a:ext cx="6041568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맞춤 추천의 품질을 향상시키기 위해 과거 데이터를 사용하여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오프라인으로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아이디어를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시도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그런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다음 오프라인 지표를 개선하는 아이디어는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 / B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테스트로 추진되며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이는 회원 참여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만족도 및 유지와 같은 핵심 지표를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통계적으로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크게 개선하여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측정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이러한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오프라인 분석의 핵심은 머신 러닝 모델에 필요한 기능을 생성하는 데 사용되는 기록 사실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회원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기록 보기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 목록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비디오 등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다양한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실험의 모든 계층화 요구를 충족하기에 충분한 팩트 데이터를 캡처하고 우리가 제공하는 데이터가 시간적으로 정확한지 확인하는 것이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중요</a:t>
            </a:r>
            <a:endParaRPr lang="en-US" altLang="ko-KR" sz="1500" b="0" i="0" dirty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238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795" y="407804"/>
            <a:ext cx="949109" cy="326931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0" name="TextBox 9"/>
          <p:cNvSpPr txBox="1"/>
          <p:nvPr/>
        </p:nvSpPr>
        <p:spPr>
          <a:xfrm>
            <a:off x="169884" y="347891"/>
            <a:ext cx="5827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NETFLIX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권장하는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Spark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②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Spark Streaming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99566" y="2863460"/>
            <a:ext cx="7944868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Netflix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개인화 사용 사례에 대한 많은 권장 사항은 일괄 처리 방식으로 사전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계산 된다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하지만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구성원 상호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작용이나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인기 급상승 및 새로운 쇼 출시 프로모션을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고려해야하는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민감한 시간 사용에 대해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Netflix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권장하는 일괄 처리 방식이 빠르지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않을 수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있다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 </a:t>
            </a:r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32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795" y="407804"/>
            <a:ext cx="949109" cy="326931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0" name="TextBox 9"/>
          <p:cNvSpPr txBox="1"/>
          <p:nvPr/>
        </p:nvSpPr>
        <p:spPr>
          <a:xfrm>
            <a:off x="169884" y="347891"/>
            <a:ext cx="5827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NETFLIX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권장하는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Spark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②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Spark Streaming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62248" y="2582813"/>
            <a:ext cx="72167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따라서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끊임없이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증가하는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Netflix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사용자들을 위해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Spark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Streaming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사용하여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거의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실시간으로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시청자에게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적합한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컨텐츠를 찾는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것이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개인화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된 최고의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경험을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제공하는 데 필요한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요소이다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51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2068</TotalTime>
  <Words>795</Words>
  <Application>Microsoft Office PowerPoint</Application>
  <PresentationFormat>화면 슬라이드 쇼(4:3)</PresentationFormat>
  <Paragraphs>116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Ebrima</vt:lpstr>
      <vt:lpstr>맑은 고딕</vt:lpstr>
      <vt:lpstr>Arial</vt:lpstr>
      <vt:lpstr>Wingdings</vt:lpstr>
      <vt:lpstr>나눔바른고딕 UltraLight</vt:lpstr>
      <vt:lpstr>HY견고딕</vt:lpstr>
      <vt:lpstr>HY헤드라인M</vt:lpstr>
      <vt:lpstr>나눔바른고딕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220</cp:revision>
  <dcterms:created xsi:type="dcterms:W3CDTF">2015-01-21T11:35:38Z</dcterms:created>
  <dcterms:modified xsi:type="dcterms:W3CDTF">2020-05-17T05:43:56Z</dcterms:modified>
</cp:coreProperties>
</file>