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72" r:id="rId5"/>
    <p:sldId id="274" r:id="rId6"/>
    <p:sldId id="273" r:id="rId7"/>
    <p:sldId id="271" r:id="rId8"/>
    <p:sldId id="258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15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F5E5-7243-4C1C-9829-A38FE900A6E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0012-3450-4BCD-9A9F-7F08ED447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52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F5E5-7243-4C1C-9829-A38FE900A6E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0012-3450-4BCD-9A9F-7F08ED447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39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F5E5-7243-4C1C-9829-A38FE900A6E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0012-3450-4BCD-9A9F-7F08ED447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93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F5E5-7243-4C1C-9829-A38FE900A6E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0012-3450-4BCD-9A9F-7F08ED447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96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F5E5-7243-4C1C-9829-A38FE900A6E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0012-3450-4BCD-9A9F-7F08ED447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60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F5E5-7243-4C1C-9829-A38FE900A6E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0012-3450-4BCD-9A9F-7F08ED447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58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F5E5-7243-4C1C-9829-A38FE900A6E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0012-3450-4BCD-9A9F-7F08ED447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6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F5E5-7243-4C1C-9829-A38FE900A6E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0012-3450-4BCD-9A9F-7F08ED447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33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F5E5-7243-4C1C-9829-A38FE900A6E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0012-3450-4BCD-9A9F-7F08ED447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98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F5E5-7243-4C1C-9829-A38FE900A6E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0012-3450-4BCD-9A9F-7F08ED447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41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F5E5-7243-4C1C-9829-A38FE900A6E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0012-3450-4BCD-9A9F-7F08ED447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3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CF5E5-7243-4C1C-9829-A38FE900A6EA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E0012-3450-4BCD-9A9F-7F08ED447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3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t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4CEC51-0136-456B-B134-8842B7864CED}"/>
              </a:ext>
            </a:extLst>
          </p:cNvPr>
          <p:cNvSpPr txBox="1"/>
          <p:nvPr/>
        </p:nvSpPr>
        <p:spPr>
          <a:xfrm>
            <a:off x="11490960" y="91440"/>
            <a:ext cx="629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돋움체" panose="020B0609000101010101" pitchFamily="49" charset="-127"/>
                <a:ea typeface="돋움체" panose="020B0609000101010101" pitchFamily="49" charset="-127"/>
              </a:rPr>
              <a:t>이미지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B2A1714-41AC-43EC-A557-290D160C8998}"/>
              </a:ext>
            </a:extLst>
          </p:cNvPr>
          <p:cNvCxnSpPr>
            <a:cxnSpLocks/>
          </p:cNvCxnSpPr>
          <p:nvPr/>
        </p:nvCxnSpPr>
        <p:spPr>
          <a:xfrm>
            <a:off x="0" y="4754880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9DF0BBD0-C329-481A-8738-45398E490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203" y="43104"/>
            <a:ext cx="7966797" cy="4720398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8C503F0F-5F66-4DF6-893C-456B7299D89B}"/>
              </a:ext>
            </a:extLst>
          </p:cNvPr>
          <p:cNvSpPr/>
          <p:nvPr/>
        </p:nvSpPr>
        <p:spPr>
          <a:xfrm>
            <a:off x="414655" y="605906"/>
            <a:ext cx="1311200" cy="1236799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본문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072A833-C629-4A41-A863-262E1F4290A5}"/>
              </a:ext>
            </a:extLst>
          </p:cNvPr>
          <p:cNvSpPr/>
          <p:nvPr/>
        </p:nvSpPr>
        <p:spPr>
          <a:xfrm>
            <a:off x="561555" y="5396497"/>
            <a:ext cx="1297523" cy="1167785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블록도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07D83D-89BB-4DB5-BD8A-CD05BFB8E1FA}"/>
              </a:ext>
            </a:extLst>
          </p:cNvPr>
          <p:cNvSpPr txBox="1"/>
          <p:nvPr/>
        </p:nvSpPr>
        <p:spPr>
          <a:xfrm>
            <a:off x="150577" y="2646191"/>
            <a:ext cx="1962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하둡 에코 시스템 부분만 잘라서 본문에 사용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E38371-23D5-40B9-831F-38F9B7BB1D87}"/>
              </a:ext>
            </a:extLst>
          </p:cNvPr>
          <p:cNvSpPr txBox="1"/>
          <p:nvPr/>
        </p:nvSpPr>
        <p:spPr>
          <a:xfrm>
            <a:off x="2545773" y="4862945"/>
            <a:ext cx="4156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9F04E-3672-4FE0-9FDE-FD5EAA1806EF}"/>
              </a:ext>
            </a:extLst>
          </p:cNvPr>
          <p:cNvSpPr txBox="1"/>
          <p:nvPr/>
        </p:nvSpPr>
        <p:spPr>
          <a:xfrm>
            <a:off x="2337955" y="128231"/>
            <a:ext cx="4156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409" y="4772122"/>
            <a:ext cx="6961650" cy="200258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9157" y="2810330"/>
            <a:ext cx="689979" cy="18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07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2039935" y="499462"/>
            <a:ext cx="7013759" cy="2305210"/>
            <a:chOff x="2039935" y="499462"/>
            <a:chExt cx="7013759" cy="2305210"/>
          </a:xfrm>
        </p:grpSpPr>
        <p:sp>
          <p:nvSpPr>
            <p:cNvPr id="59" name="직사각형 58"/>
            <p:cNvSpPr/>
            <p:nvPr/>
          </p:nvSpPr>
          <p:spPr>
            <a:xfrm>
              <a:off x="2039935" y="499462"/>
              <a:ext cx="7013759" cy="2305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2039935" y="714615"/>
              <a:ext cx="7013759" cy="1963701"/>
              <a:chOff x="334080" y="1844168"/>
              <a:chExt cx="7013759" cy="1963701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737667" y="1844168"/>
                <a:ext cx="1134674" cy="1075765"/>
              </a:xfrm>
              <a:prstGeom prst="rect">
                <a:avLst/>
              </a:prstGeom>
              <a:solidFill>
                <a:srgbClr val="F5F5F5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841810" y="2075000"/>
                <a:ext cx="948569" cy="7408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986757" y="1844168"/>
                <a:ext cx="6903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1960</a:t>
                </a:r>
                <a:r>
                  <a:rPr lang="ko-KR" altLang="en-US" sz="900" b="1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년대</a:t>
                </a: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988539" y="1851852"/>
                <a:ext cx="1134674" cy="1075765"/>
              </a:xfrm>
              <a:prstGeom prst="rect">
                <a:avLst/>
              </a:prstGeom>
              <a:solidFill>
                <a:srgbClr val="F5F5F5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237629" y="1851852"/>
                <a:ext cx="6903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1970</a:t>
                </a:r>
                <a:r>
                  <a:rPr lang="ko-KR" altLang="en-US" sz="900" b="1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년대</a:t>
                </a: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081591" y="2082684"/>
                <a:ext cx="948569" cy="7408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3239411" y="1851852"/>
                <a:ext cx="1134674" cy="1075765"/>
              </a:xfrm>
              <a:prstGeom prst="rect">
                <a:avLst/>
              </a:prstGeom>
              <a:solidFill>
                <a:srgbClr val="F5F5F5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488501" y="1851852"/>
                <a:ext cx="6903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1960</a:t>
                </a:r>
                <a:r>
                  <a:rPr lang="ko-KR" altLang="en-US" sz="900" b="1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년대</a:t>
                </a: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3332463" y="2082684"/>
                <a:ext cx="948569" cy="7408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495823" y="1851852"/>
                <a:ext cx="1134674" cy="1075765"/>
              </a:xfrm>
              <a:prstGeom prst="rect">
                <a:avLst/>
              </a:prstGeom>
              <a:solidFill>
                <a:srgbClr val="F5F5F5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744913" y="1851852"/>
                <a:ext cx="6903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1960</a:t>
                </a:r>
                <a:r>
                  <a:rPr lang="ko-KR" altLang="en-US" sz="900" b="1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년대</a:t>
                </a: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600172" y="2082684"/>
                <a:ext cx="948569" cy="7408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5740411" y="1844168"/>
                <a:ext cx="1134674" cy="1075765"/>
              </a:xfrm>
              <a:prstGeom prst="rect">
                <a:avLst/>
              </a:prstGeom>
              <a:solidFill>
                <a:srgbClr val="F5F5F5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989501" y="1844168"/>
                <a:ext cx="6903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1960</a:t>
                </a:r>
                <a:r>
                  <a:rPr lang="ko-KR" altLang="en-US" sz="900" b="1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년대</a:t>
                </a: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833463" y="2075000"/>
                <a:ext cx="948569" cy="7408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05436" y="2292765"/>
                <a:ext cx="8242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b="1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공간정보</a:t>
                </a:r>
                <a:endParaRPr lang="en-US" altLang="ko-KR" sz="800" b="1" dirty="0">
                  <a:latin typeface="돋움체" panose="020B0609000101010101" pitchFamily="49" charset="-127"/>
                  <a:ea typeface="돋움체" panose="020B0609000101010101" pitchFamily="49" charset="-127"/>
                </a:endParaRPr>
              </a:p>
              <a:p>
                <a:pPr algn="ctr"/>
                <a:r>
                  <a:rPr lang="ko-KR" altLang="en-US" sz="800" b="1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태동의 시기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56308" y="2300449"/>
                <a:ext cx="8242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b="1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컴퓨터 기술</a:t>
                </a:r>
                <a:endParaRPr lang="en-US" altLang="ko-KR" sz="800" b="1" dirty="0">
                  <a:latin typeface="돋움체" panose="020B0609000101010101" pitchFamily="49" charset="-127"/>
                  <a:ea typeface="돋움체" panose="020B0609000101010101" pitchFamily="49" charset="-127"/>
                </a:endParaRPr>
              </a:p>
              <a:p>
                <a:pPr algn="ctr"/>
                <a:r>
                  <a:rPr lang="ko-KR" altLang="en-US" sz="800" b="1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발전의 시기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239411" y="2268449"/>
                <a:ext cx="11346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b="1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공간정보의</a:t>
                </a:r>
                <a:endParaRPr lang="en-US" altLang="ko-KR" sz="800" b="1" dirty="0">
                  <a:latin typeface="돋움체" panose="020B0609000101010101" pitchFamily="49" charset="-127"/>
                  <a:ea typeface="돋움체" panose="020B0609000101010101" pitchFamily="49" charset="-127"/>
                </a:endParaRPr>
              </a:p>
              <a:p>
                <a:pPr algn="ctr"/>
                <a:r>
                  <a:rPr lang="ko-KR" altLang="en-US" sz="800" b="1" dirty="0" err="1">
                    <a:latin typeface="돋움체" panose="020B0609000101010101" pitchFamily="49" charset="-127"/>
                    <a:ea typeface="돋움체" panose="020B0609000101010101" pitchFamily="49" charset="-127"/>
                  </a:rPr>
                  <a:t>세계확산의</a:t>
                </a:r>
                <a:r>
                  <a:rPr lang="ko-KR" altLang="en-US" sz="800" b="1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 시기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495823" y="2217906"/>
                <a:ext cx="11770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b="1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공간정보 기술과 </a:t>
                </a:r>
                <a:endParaRPr lang="en-US" altLang="ko-KR" sz="800" b="1" dirty="0">
                  <a:latin typeface="돋움체" panose="020B0609000101010101" pitchFamily="49" charset="-127"/>
                  <a:ea typeface="돋움체" panose="020B0609000101010101" pitchFamily="49" charset="-127"/>
                </a:endParaRPr>
              </a:p>
              <a:p>
                <a:pPr algn="ctr"/>
                <a:r>
                  <a:rPr lang="ko-KR" altLang="en-US" sz="800" b="1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응용분야확산의</a:t>
                </a:r>
                <a:endParaRPr lang="en-US" altLang="ko-KR" sz="800" b="1" dirty="0">
                  <a:latin typeface="돋움체" panose="020B0609000101010101" pitchFamily="49" charset="-127"/>
                  <a:ea typeface="돋움체" panose="020B0609000101010101" pitchFamily="49" charset="-127"/>
                </a:endParaRPr>
              </a:p>
              <a:p>
                <a:pPr algn="ctr"/>
                <a:r>
                  <a:rPr lang="ko-KR" altLang="en-US" sz="800" b="1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시기</a:t>
                </a:r>
                <a:endParaRPr lang="en-US" altLang="ko-KR" sz="800" b="1" dirty="0">
                  <a:latin typeface="돋움체" panose="020B0609000101010101" pitchFamily="49" charset="-127"/>
                  <a:ea typeface="돋움체" panose="020B0609000101010101" pitchFamily="49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908180" y="2292765"/>
                <a:ext cx="8242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b="1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공간정보</a:t>
                </a:r>
                <a:endParaRPr lang="en-US" altLang="ko-KR" sz="800" b="1" dirty="0">
                  <a:latin typeface="돋움체" panose="020B0609000101010101" pitchFamily="49" charset="-127"/>
                  <a:ea typeface="돋움체" panose="020B0609000101010101" pitchFamily="49" charset="-127"/>
                </a:endParaRPr>
              </a:p>
              <a:p>
                <a:pPr algn="ctr"/>
                <a:r>
                  <a:rPr lang="ko-KR" altLang="en-US" sz="800" b="1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대중화 시기</a:t>
                </a:r>
              </a:p>
            </p:txBody>
          </p:sp>
          <p:sp>
            <p:nvSpPr>
              <p:cNvPr id="43" name="오른쪽 화살표 42"/>
              <p:cNvSpPr/>
              <p:nvPr/>
            </p:nvSpPr>
            <p:spPr>
              <a:xfrm>
                <a:off x="737667" y="2980755"/>
                <a:ext cx="5836896" cy="407254"/>
              </a:xfrm>
              <a:prstGeom prst="rightArrow">
                <a:avLst>
                  <a:gd name="adj1" fmla="val 50000"/>
                  <a:gd name="adj2" fmla="val 66981"/>
                </a:avLst>
              </a:prstGeom>
              <a:solidFill>
                <a:schemeClr val="bg2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>
                <a:off x="616879" y="3046694"/>
                <a:ext cx="419126" cy="414937"/>
                <a:chOff x="4181045" y="4203166"/>
                <a:chExt cx="419126" cy="414937"/>
              </a:xfrm>
            </p:grpSpPr>
            <p:pic>
              <p:nvPicPr>
                <p:cNvPr id="45" name="그림 44" descr="File:Simpleicons Places map-marker-1.svg - Wikimedia Commons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1045" y="4203166"/>
                  <a:ext cx="414937" cy="414937"/>
                </a:xfrm>
                <a:prstGeom prst="rect">
                  <a:avLst/>
                </a:prstGeom>
              </p:spPr>
            </p:pic>
            <p:sp>
              <p:nvSpPr>
                <p:cNvPr id="46" name="타원 45"/>
                <p:cNvSpPr/>
                <p:nvPr/>
              </p:nvSpPr>
              <p:spPr>
                <a:xfrm>
                  <a:off x="4374084" y="4203166"/>
                  <a:ext cx="226087" cy="207469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9" name="그룹 48"/>
              <p:cNvGrpSpPr/>
              <p:nvPr/>
            </p:nvGrpSpPr>
            <p:grpSpPr>
              <a:xfrm>
                <a:off x="6574563" y="2980119"/>
                <a:ext cx="414937" cy="414937"/>
                <a:chOff x="5025357" y="4361116"/>
                <a:chExt cx="414937" cy="414937"/>
              </a:xfrm>
            </p:grpSpPr>
            <p:sp>
              <p:nvSpPr>
                <p:cNvPr id="48" name="타원 47"/>
                <p:cNvSpPr/>
                <p:nvPr/>
              </p:nvSpPr>
              <p:spPr>
                <a:xfrm>
                  <a:off x="5140618" y="4418319"/>
                  <a:ext cx="184417" cy="15026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4" name="그림 43" descr="File:Simpleicons Places map-marker-1.svg - Wikimedia Commons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25357" y="4361116"/>
                  <a:ext cx="414937" cy="414937"/>
                </a:xfrm>
                <a:prstGeom prst="rect">
                  <a:avLst/>
                </a:prstGeom>
              </p:spPr>
            </p:pic>
          </p:grpSp>
          <p:grpSp>
            <p:nvGrpSpPr>
              <p:cNvPr id="50" name="그룹 49"/>
              <p:cNvGrpSpPr/>
              <p:nvPr/>
            </p:nvGrpSpPr>
            <p:grpSpPr>
              <a:xfrm>
                <a:off x="4248171" y="3032674"/>
                <a:ext cx="414937" cy="414937"/>
                <a:chOff x="5025357" y="4361116"/>
                <a:chExt cx="414937" cy="414937"/>
              </a:xfrm>
            </p:grpSpPr>
            <p:sp>
              <p:nvSpPr>
                <p:cNvPr id="51" name="타원 50"/>
                <p:cNvSpPr/>
                <p:nvPr/>
              </p:nvSpPr>
              <p:spPr>
                <a:xfrm>
                  <a:off x="5140618" y="4418319"/>
                  <a:ext cx="184417" cy="15026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2" name="그림 51" descr="File:Simpleicons Places map-marker-1.svg - Wikimedia Commons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25357" y="4361116"/>
                  <a:ext cx="414937" cy="414937"/>
                </a:xfrm>
                <a:prstGeom prst="rect">
                  <a:avLst/>
                </a:prstGeom>
              </p:spPr>
            </p:pic>
          </p:grpSp>
          <p:sp>
            <p:nvSpPr>
              <p:cNvPr id="53" name="TextBox 52"/>
              <p:cNvSpPr txBox="1"/>
              <p:nvPr/>
            </p:nvSpPr>
            <p:spPr>
              <a:xfrm>
                <a:off x="334080" y="3447611"/>
                <a:ext cx="9841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b="1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캐나다에서</a:t>
                </a:r>
                <a:endParaRPr lang="en-US" altLang="ko-KR" sz="800" b="1" dirty="0">
                  <a:latin typeface="돋움체" panose="020B0609000101010101" pitchFamily="49" charset="-127"/>
                  <a:ea typeface="돋움체" panose="020B0609000101010101" pitchFamily="49" charset="-127"/>
                </a:endParaRPr>
              </a:p>
              <a:p>
                <a:pPr algn="ctr"/>
                <a:r>
                  <a:rPr lang="en-US" altLang="ko-KR" sz="800" b="1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GIS </a:t>
                </a:r>
                <a:r>
                  <a:rPr lang="ko-KR" altLang="en-US" sz="800" b="1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처음 시작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917053" y="3469315"/>
                <a:ext cx="11079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b="1">
                    <a:latin typeface="돋움체" panose="020B0609000101010101" pitchFamily="49" charset="-127"/>
                    <a:ea typeface="돋움체" panose="020B0609000101010101" pitchFamily="49" charset="-127"/>
                  </a:rPr>
                  <a:t>정부 및 공공분야의 공간정보</a:t>
                </a:r>
                <a:endParaRPr lang="ko-KR" altLang="en-US" sz="800" b="1" dirty="0">
                  <a:latin typeface="돋움체" panose="020B0609000101010101" pitchFamily="49" charset="-127"/>
                  <a:ea typeface="돋움체" panose="020B0609000101010101" pitchFamily="49" charset="-127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239931" y="3447611"/>
                <a:ext cx="11079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b="1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민간분야의</a:t>
                </a:r>
                <a:endParaRPr lang="en-US" altLang="ko-KR" sz="800" b="1" dirty="0">
                  <a:latin typeface="돋움체" panose="020B0609000101010101" pitchFamily="49" charset="-127"/>
                  <a:ea typeface="돋움체" panose="020B0609000101010101" pitchFamily="49" charset="-127"/>
                </a:endParaRPr>
              </a:p>
              <a:p>
                <a:pPr algn="ctr"/>
                <a:r>
                  <a:rPr lang="ko-KR" altLang="en-US" sz="800" b="1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공간정보 확대</a:t>
                </a:r>
              </a:p>
            </p:txBody>
          </p:sp>
        </p:grpSp>
      </p:grpSp>
      <p:pic>
        <p:nvPicPr>
          <p:cNvPr id="62" name="그림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624" y="3393563"/>
            <a:ext cx="9338209" cy="306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39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/>
          <p:cNvGrpSpPr/>
          <p:nvPr/>
        </p:nvGrpSpPr>
        <p:grpSpPr>
          <a:xfrm>
            <a:off x="200025" y="504825"/>
            <a:ext cx="5067299" cy="6181725"/>
            <a:chOff x="200025" y="504825"/>
            <a:chExt cx="5067299" cy="6181725"/>
          </a:xfrm>
        </p:grpSpPr>
        <p:sp>
          <p:nvSpPr>
            <p:cNvPr id="38" name="직사각형 37"/>
            <p:cNvSpPr/>
            <p:nvPr/>
          </p:nvSpPr>
          <p:spPr>
            <a:xfrm>
              <a:off x="200025" y="504825"/>
              <a:ext cx="5067299" cy="618172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Bahnschrift SemiBold" panose="020B0502040204020203" pitchFamily="34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4800" y="5019675"/>
              <a:ext cx="4836967" cy="158115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Bahnschrift SemiBold" panose="020B0502040204020203" pitchFamily="34" charset="0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408153" y="5196259"/>
              <a:ext cx="1027991" cy="961339"/>
              <a:chOff x="6056053" y="4058336"/>
              <a:chExt cx="892729" cy="961339"/>
            </a:xfrm>
          </p:grpSpPr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22409" y="4058336"/>
                <a:ext cx="626373" cy="961339"/>
              </a:xfrm>
              <a:prstGeom prst="rect">
                <a:avLst/>
              </a:prstGeom>
            </p:spPr>
          </p:pic>
          <p:pic>
            <p:nvPicPr>
              <p:cNvPr id="42" name="그림 4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56053" y="4381500"/>
                <a:ext cx="532712" cy="547688"/>
              </a:xfrm>
              <a:prstGeom prst="rect">
                <a:avLst/>
              </a:prstGeom>
            </p:spPr>
          </p:pic>
        </p:grpSp>
        <p:grpSp>
          <p:nvGrpSpPr>
            <p:cNvPr id="44" name="그룹 43"/>
            <p:cNvGrpSpPr/>
            <p:nvPr/>
          </p:nvGrpSpPr>
          <p:grpSpPr>
            <a:xfrm>
              <a:off x="1624531" y="5211070"/>
              <a:ext cx="1027991" cy="961339"/>
              <a:chOff x="6056053" y="4058336"/>
              <a:chExt cx="892729" cy="961339"/>
            </a:xfrm>
          </p:grpSpPr>
          <p:pic>
            <p:nvPicPr>
              <p:cNvPr id="45" name="그림 4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22409" y="4058336"/>
                <a:ext cx="626373" cy="961339"/>
              </a:xfrm>
              <a:prstGeom prst="rect">
                <a:avLst/>
              </a:prstGeom>
            </p:spPr>
          </p:pic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56053" y="4381500"/>
                <a:ext cx="532712" cy="547688"/>
              </a:xfrm>
              <a:prstGeom prst="rect">
                <a:avLst/>
              </a:prstGeom>
            </p:spPr>
          </p:pic>
        </p:grpSp>
        <p:grpSp>
          <p:nvGrpSpPr>
            <p:cNvPr id="47" name="그룹 46"/>
            <p:cNvGrpSpPr/>
            <p:nvPr/>
          </p:nvGrpSpPr>
          <p:grpSpPr>
            <a:xfrm>
              <a:off x="3768614" y="5225881"/>
              <a:ext cx="1027991" cy="961339"/>
              <a:chOff x="6056053" y="4058336"/>
              <a:chExt cx="892729" cy="961339"/>
            </a:xfrm>
          </p:grpSpPr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22409" y="4058336"/>
                <a:ext cx="626373" cy="961339"/>
              </a:xfrm>
              <a:prstGeom prst="rect">
                <a:avLst/>
              </a:prstGeom>
            </p:spPr>
          </p:pic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56053" y="4381500"/>
                <a:ext cx="532712" cy="547688"/>
              </a:xfrm>
              <a:prstGeom prst="rect">
                <a:avLst/>
              </a:prstGeom>
            </p:spPr>
          </p:pic>
        </p:grpSp>
        <p:grpSp>
          <p:nvGrpSpPr>
            <p:cNvPr id="65" name="그룹 64"/>
            <p:cNvGrpSpPr/>
            <p:nvPr/>
          </p:nvGrpSpPr>
          <p:grpSpPr>
            <a:xfrm>
              <a:off x="2923215" y="5706550"/>
              <a:ext cx="605933" cy="126883"/>
              <a:chOff x="2829929" y="5676929"/>
              <a:chExt cx="605933" cy="126883"/>
            </a:xfrm>
          </p:grpSpPr>
          <p:sp>
            <p:nvSpPr>
              <p:cNvPr id="51" name="순서도: 연결자 50"/>
              <p:cNvSpPr/>
              <p:nvPr/>
            </p:nvSpPr>
            <p:spPr>
              <a:xfrm>
                <a:off x="2829929" y="5676929"/>
                <a:ext cx="131617" cy="126883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2" name="순서도: 연결자 51"/>
              <p:cNvSpPr/>
              <p:nvPr/>
            </p:nvSpPr>
            <p:spPr>
              <a:xfrm>
                <a:off x="3067087" y="5676929"/>
                <a:ext cx="131617" cy="126883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3" name="순서도: 연결자 52"/>
              <p:cNvSpPr/>
              <p:nvPr/>
            </p:nvSpPr>
            <p:spPr>
              <a:xfrm>
                <a:off x="3304245" y="5676929"/>
                <a:ext cx="131617" cy="126883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Bahnschrift SemiBold" panose="020B0502040204020203" pitchFamily="34" charset="0"/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407139" y="6220420"/>
              <a:ext cx="2588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Bahnschrift SemiBold" panose="020B0502040204020203" pitchFamily="34" charset="0"/>
                  <a:ea typeface="돋움체" panose="020B0609000101010101" pitchFamily="49" charset="-127"/>
                </a:rPr>
                <a:t>Apache Spark Layer</a:t>
              </a:r>
              <a:endParaRPr lang="ko-KR" altLang="en-US" b="1" dirty="0">
                <a:latin typeface="Bahnschrift SemiBold" panose="020B0502040204020203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00038" y="2808836"/>
              <a:ext cx="4836967" cy="158115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Bahnschrift SemiBold" panose="020B0502040204020203" pitchFamily="34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00038" y="597997"/>
              <a:ext cx="4836967" cy="158115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Bahnschrift SemiBold" panose="020B0502040204020203" pitchFamily="34" charset="0"/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734556" y="2286251"/>
              <a:ext cx="3967930" cy="428625"/>
              <a:chOff x="790575" y="4495800"/>
              <a:chExt cx="3967930" cy="428625"/>
            </a:xfrm>
          </p:grpSpPr>
          <p:sp>
            <p:nvSpPr>
              <p:cNvPr id="57" name="위쪽 화살표 56"/>
              <p:cNvSpPr/>
              <p:nvPr/>
            </p:nvSpPr>
            <p:spPr>
              <a:xfrm>
                <a:off x="790575" y="4495800"/>
                <a:ext cx="558026" cy="4191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8" name="위쪽 화살표 57"/>
              <p:cNvSpPr/>
              <p:nvPr/>
            </p:nvSpPr>
            <p:spPr>
              <a:xfrm>
                <a:off x="4200479" y="4503601"/>
                <a:ext cx="558026" cy="4191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59" name="위쪽 화살표 58"/>
              <p:cNvSpPr/>
              <p:nvPr/>
            </p:nvSpPr>
            <p:spPr>
              <a:xfrm>
                <a:off x="2483236" y="4505325"/>
                <a:ext cx="558026" cy="4191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Bahnschrift SemiBold" panose="020B0502040204020203" pitchFamily="34" charset="0"/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842854" y="2803222"/>
              <a:ext cx="3813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Bahnschrift SemiBold" panose="020B0502040204020203" pitchFamily="34" charset="0"/>
                  <a:ea typeface="돋움체" panose="020B0609000101010101" pitchFamily="49" charset="-127"/>
                </a:rPr>
                <a:t>Spatial RDD (SRDD) Layer</a:t>
              </a:r>
              <a:endParaRPr lang="ko-KR" altLang="en-US" b="1" dirty="0">
                <a:latin typeface="Bahnschrift SemiBold" panose="020B0502040204020203" pitchFamily="34" charset="0"/>
                <a:ea typeface="돋움체" panose="020B0609000101010101" pitchFamily="49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82448" y="3196559"/>
              <a:ext cx="4637873" cy="34052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  <a:latin typeface="Bahnschrift SemiBold" panose="020B0502040204020203" pitchFamily="34" charset="0"/>
                </a:rPr>
                <a:t>Indexed Spatial RDD</a:t>
              </a:r>
              <a:endParaRPr lang="ko-KR" altLang="en-US" b="1" dirty="0">
                <a:solidFill>
                  <a:sysClr val="windowText" lastClr="000000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00773" y="3587858"/>
              <a:ext cx="1455539" cy="34052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ysClr val="windowText" lastClr="000000"/>
                  </a:solidFill>
                  <a:latin typeface="Bahnschrift SemiBold" panose="020B0502040204020203" pitchFamily="34" charset="0"/>
                </a:rPr>
                <a:t>Point RDD</a:t>
              </a:r>
              <a:endParaRPr lang="ko-KR" altLang="en-US" sz="1400" b="1" dirty="0">
                <a:solidFill>
                  <a:sysClr val="windowText" lastClr="000000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496577" y="3591945"/>
              <a:ext cx="1523744" cy="34052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ysClr val="windowText" lastClr="000000"/>
                  </a:solidFill>
                  <a:latin typeface="Bahnschrift SemiBold" panose="020B0502040204020203" pitchFamily="34" charset="0"/>
                </a:rPr>
                <a:t>Polygon RDD</a:t>
              </a:r>
              <a:endParaRPr lang="ko-KR" altLang="en-US" sz="1400" b="1" dirty="0">
                <a:solidFill>
                  <a:sysClr val="windowText" lastClr="000000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950294" y="3593973"/>
              <a:ext cx="1455380" cy="34052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ysClr val="windowText" lastClr="000000"/>
                  </a:solidFill>
                  <a:latin typeface="Bahnschrift SemiBold" panose="020B0502040204020203" pitchFamily="34" charset="0"/>
                </a:rPr>
                <a:t>Rectangle RDD</a:t>
              </a:r>
              <a:endParaRPr lang="ko-KR" altLang="en-US" sz="1400" b="1" dirty="0">
                <a:solidFill>
                  <a:sysClr val="windowText" lastClr="000000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82448" y="3989899"/>
              <a:ext cx="4637873" cy="34052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  <a:latin typeface="Bahnschrift SemiBold" panose="020B0502040204020203" pitchFamily="34" charset="0"/>
                </a:rPr>
                <a:t>Geometrical Operations Library</a:t>
              </a:r>
              <a:endParaRPr lang="ko-KR" altLang="en-US" b="1" dirty="0">
                <a:solidFill>
                  <a:sysClr val="windowText" lastClr="000000"/>
                </a:solidFill>
                <a:latin typeface="Bahnschrift SemiBold" panose="020B0502040204020203" pitchFamily="34" charset="0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749709" y="4477198"/>
              <a:ext cx="3967930" cy="428625"/>
              <a:chOff x="790575" y="4495800"/>
              <a:chExt cx="3967930" cy="428625"/>
            </a:xfrm>
          </p:grpSpPr>
          <p:sp>
            <p:nvSpPr>
              <p:cNvPr id="69" name="위쪽 화살표 68"/>
              <p:cNvSpPr/>
              <p:nvPr/>
            </p:nvSpPr>
            <p:spPr>
              <a:xfrm>
                <a:off x="790575" y="4495800"/>
                <a:ext cx="558026" cy="4191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70" name="위쪽 화살표 69"/>
              <p:cNvSpPr/>
              <p:nvPr/>
            </p:nvSpPr>
            <p:spPr>
              <a:xfrm>
                <a:off x="4200479" y="4503601"/>
                <a:ext cx="558026" cy="4191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Bahnschrift SemiBold" panose="020B0502040204020203" pitchFamily="34" charset="0"/>
                </a:endParaRPr>
              </a:p>
            </p:txBody>
          </p:sp>
          <p:sp>
            <p:nvSpPr>
              <p:cNvPr id="71" name="위쪽 화살표 70"/>
              <p:cNvSpPr/>
              <p:nvPr/>
            </p:nvSpPr>
            <p:spPr>
              <a:xfrm>
                <a:off x="2483236" y="4505325"/>
                <a:ext cx="558026" cy="419100"/>
              </a:xfrm>
              <a:prstGeom prst="up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atin typeface="Bahnschrift SemiBold" panose="020B0502040204020203" pitchFamily="34" charset="0"/>
                </a:endParaRPr>
              </a:p>
            </p:txBody>
          </p:sp>
        </p:grpSp>
        <p:sp>
          <p:nvSpPr>
            <p:cNvPr id="72" name="직사각형 71"/>
            <p:cNvSpPr/>
            <p:nvPr/>
          </p:nvSpPr>
          <p:spPr>
            <a:xfrm>
              <a:off x="408153" y="1312967"/>
              <a:ext cx="1448159" cy="68728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  <a:latin typeface="Bahnschrift SemiBold" panose="020B0502040204020203" pitchFamily="34" charset="0"/>
                </a:rPr>
                <a:t>Spatial</a:t>
              </a:r>
            </a:p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  <a:latin typeface="Bahnschrift SemiBold" panose="020B0502040204020203" pitchFamily="34" charset="0"/>
                </a:rPr>
                <a:t>Range</a:t>
              </a:r>
              <a:endParaRPr lang="ko-KR" altLang="en-US" b="1" dirty="0">
                <a:solidFill>
                  <a:sysClr val="windowText" lastClr="000000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993002" y="1312921"/>
              <a:ext cx="1448159" cy="68728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  <a:latin typeface="Bahnschrift SemiBold" panose="020B0502040204020203" pitchFamily="34" charset="0"/>
                </a:rPr>
                <a:t>Spatial</a:t>
              </a:r>
            </a:p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  <a:latin typeface="Bahnschrift SemiBold" panose="020B0502040204020203" pitchFamily="34" charset="0"/>
                </a:rPr>
                <a:t>KNN</a:t>
              </a:r>
              <a:endParaRPr lang="ko-KR" altLang="en-US" b="1" dirty="0">
                <a:solidFill>
                  <a:sysClr val="windowText" lastClr="000000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572162" y="1312966"/>
              <a:ext cx="1448159" cy="68728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  <a:latin typeface="Bahnschrift SemiBold" panose="020B0502040204020203" pitchFamily="34" charset="0"/>
                </a:rPr>
                <a:t>Spatial</a:t>
              </a:r>
            </a:p>
            <a:p>
              <a:pPr algn="ctr"/>
              <a:r>
                <a:rPr lang="en-US" altLang="ko-KR" b="1" dirty="0">
                  <a:solidFill>
                    <a:sysClr val="windowText" lastClr="000000"/>
                  </a:solidFill>
                  <a:latin typeface="Bahnschrift SemiBold" panose="020B0502040204020203" pitchFamily="34" charset="0"/>
                </a:rPr>
                <a:t>Join</a:t>
              </a:r>
              <a:endParaRPr lang="ko-KR" altLang="en-US" b="1" dirty="0">
                <a:solidFill>
                  <a:sysClr val="windowText" lastClr="000000"/>
                </a:solidFill>
                <a:latin typeface="Bahnschrift SemiBold" panose="020B0502040204020203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34577" y="734918"/>
              <a:ext cx="3813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Bahnschrift SemiBold" panose="020B0502040204020203" pitchFamily="34" charset="0"/>
                  <a:ea typeface="돋움체" panose="020B0609000101010101" pitchFamily="49" charset="-127"/>
                </a:rPr>
                <a:t>Spatial Query Processing Layer</a:t>
              </a:r>
              <a:endParaRPr lang="ko-KR" altLang="en-US" b="1" dirty="0">
                <a:latin typeface="Bahnschrift SemiBold" panose="020B0502040204020203" pitchFamily="34" charset="0"/>
                <a:ea typeface="돋움체" panose="020B0609000101010101" pitchFamily="49" charset="-127"/>
              </a:endParaRPr>
            </a:p>
          </p:txBody>
        </p:sp>
      </p:grpSp>
      <p:pic>
        <p:nvPicPr>
          <p:cNvPr id="77" name="그림 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011" y="407290"/>
            <a:ext cx="5077968" cy="619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33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/>
          <p:cNvGrpSpPr/>
          <p:nvPr/>
        </p:nvGrpSpPr>
        <p:grpSpPr>
          <a:xfrm>
            <a:off x="123553" y="339834"/>
            <a:ext cx="6320790" cy="6518166"/>
            <a:chOff x="123553" y="339834"/>
            <a:chExt cx="6320790" cy="6518166"/>
          </a:xfrm>
        </p:grpSpPr>
        <p:sp>
          <p:nvSpPr>
            <p:cNvPr id="4" name="직사각형 3"/>
            <p:cNvSpPr/>
            <p:nvPr/>
          </p:nvSpPr>
          <p:spPr>
            <a:xfrm>
              <a:off x="123553" y="339834"/>
              <a:ext cx="2537460" cy="15659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69298" y="553402"/>
              <a:ext cx="2045970" cy="113877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b="1" dirty="0">
                  <a:latin typeface="+mn-ea"/>
                </a:rPr>
                <a:t>웹 서버</a:t>
              </a:r>
              <a:endParaRPr lang="en-US" altLang="ko-KR" b="1" dirty="0">
                <a:latin typeface="+mn-ea"/>
              </a:endParaRPr>
            </a:p>
            <a:p>
              <a:pPr algn="ctr"/>
              <a:endParaRPr lang="en-US" altLang="ko-KR" b="1" dirty="0">
                <a:latin typeface="+mn-ea"/>
              </a:endParaRPr>
            </a:p>
            <a:p>
              <a:pPr algn="ctr"/>
              <a:r>
                <a:rPr lang="ko-KR" altLang="en-US" sz="1600" dirty="0">
                  <a:latin typeface="+mn-ea"/>
                </a:rPr>
                <a:t>지리 데이터</a:t>
              </a:r>
              <a:r>
                <a:rPr lang="en-US" altLang="ko-KR" sz="1600" dirty="0">
                  <a:latin typeface="+mn-ea"/>
                </a:rPr>
                <a:t>(CSV)</a:t>
              </a:r>
            </a:p>
            <a:p>
              <a:pPr algn="ctr"/>
              <a:r>
                <a:rPr lang="ko-KR" altLang="en-US" sz="1600" dirty="0">
                  <a:latin typeface="+mn-ea"/>
                </a:rPr>
                <a:t>경계 데이터</a:t>
              </a:r>
              <a:r>
                <a:rPr lang="en-US" altLang="ko-KR" sz="1600" dirty="0">
                  <a:latin typeface="+mn-ea"/>
                </a:rPr>
                <a:t>(SHP</a:t>
              </a:r>
              <a:r>
                <a:rPr lang="en-US" altLang="ko-KR" sz="1600" b="1" dirty="0">
                  <a:latin typeface="+mn-ea"/>
                </a:rPr>
                <a:t>)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69298" y="1031394"/>
              <a:ext cx="2045970" cy="6915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906883" y="339834"/>
              <a:ext cx="2537460" cy="15659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78708" y="388909"/>
              <a:ext cx="2045970" cy="64633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b="1" dirty="0">
                  <a:latin typeface="+mn-ea"/>
                </a:rPr>
                <a:t>윈도우</a:t>
              </a:r>
              <a:endParaRPr lang="en-US" altLang="ko-KR" b="1" dirty="0">
                <a:latin typeface="+mn-ea"/>
              </a:endParaRPr>
            </a:p>
            <a:p>
              <a:pPr algn="ctr"/>
              <a:r>
                <a:rPr lang="ko-KR" altLang="en-US" b="1" dirty="0">
                  <a:latin typeface="+mn-ea"/>
                </a:rPr>
                <a:t>로컬 파일 시스템</a:t>
              </a:r>
              <a:endParaRPr lang="en-US" altLang="ko-KR" b="1" dirty="0">
                <a:latin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52628" y="1031394"/>
              <a:ext cx="2045970" cy="6915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/>
            <p:cNvCxnSpPr>
              <a:stCxn id="4" idx="3"/>
              <a:endCxn id="6" idx="1"/>
            </p:cNvCxnSpPr>
            <p:nvPr/>
          </p:nvCxnSpPr>
          <p:spPr>
            <a:xfrm>
              <a:off x="2661013" y="1122789"/>
              <a:ext cx="12458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260963" y="1152514"/>
              <a:ext cx="2045970" cy="41402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latin typeface="+mn-ea"/>
                </a:rPr>
                <a:t>다운로드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906883" y="2535633"/>
              <a:ext cx="2537460" cy="15659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18597" y="2718424"/>
              <a:ext cx="2291715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b="1" dirty="0">
                  <a:latin typeface="+mn-ea"/>
                </a:rPr>
                <a:t>파일질라</a:t>
              </a:r>
              <a:r>
                <a:rPr lang="en-US" altLang="ko-KR" b="1" dirty="0">
                  <a:latin typeface="+mn-ea"/>
                </a:rPr>
                <a:t> (FTP </a:t>
              </a:r>
              <a:r>
                <a:rPr lang="ko-KR" altLang="en-US" b="1" dirty="0">
                  <a:latin typeface="+mn-ea"/>
                </a:rPr>
                <a:t>서버</a:t>
              </a:r>
              <a:r>
                <a:rPr lang="en-US" altLang="ko-KR" b="1" dirty="0">
                  <a:latin typeface="+mn-ea"/>
                </a:rPr>
                <a:t>)</a:t>
              </a:r>
            </a:p>
          </p:txBody>
        </p:sp>
        <p:cxnSp>
          <p:nvCxnSpPr>
            <p:cNvPr id="19" name="직선 화살표 연결선 18"/>
            <p:cNvCxnSpPr>
              <a:stCxn id="6" idx="2"/>
              <a:endCxn id="16" idx="0"/>
            </p:cNvCxnSpPr>
            <p:nvPr/>
          </p:nvCxnSpPr>
          <p:spPr>
            <a:xfrm>
              <a:off x="5175613" y="1905744"/>
              <a:ext cx="0" cy="6298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277427" y="2993078"/>
              <a:ext cx="2045970" cy="78335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>
                  <a:latin typeface="+mn-ea"/>
                </a:rPr>
                <a:t>하둡</a:t>
              </a:r>
              <a:endParaRPr lang="en-US" altLang="ko-KR" sz="1600" b="1" dirty="0"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latin typeface="+mn-ea"/>
                </a:rPr>
                <a:t>적재</a:t>
              </a:r>
            </a:p>
          </p:txBody>
        </p:sp>
        <p:cxnSp>
          <p:nvCxnSpPr>
            <p:cNvPr id="28" name="직선 화살표 연결선 27"/>
            <p:cNvCxnSpPr>
              <a:endCxn id="25" idx="0"/>
            </p:cNvCxnSpPr>
            <p:nvPr/>
          </p:nvCxnSpPr>
          <p:spPr>
            <a:xfrm>
              <a:off x="1403440" y="4100035"/>
              <a:ext cx="1" cy="6068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134711" y="4706852"/>
              <a:ext cx="2537460" cy="215114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4678" y="4817746"/>
              <a:ext cx="1850147" cy="37250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b="1" dirty="0">
                  <a:latin typeface="+mn-ea"/>
                </a:rPr>
                <a:t>제플린</a:t>
              </a:r>
            </a:p>
          </p:txBody>
        </p:sp>
        <p:pic>
          <p:nvPicPr>
            <p:cNvPr id="36" name="Picture 6">
              <a:extLst>
                <a:ext uri="{FF2B5EF4-FFF2-40B4-BE49-F238E27FC236}">
                  <a16:creationId xmlns:a16="http://schemas.microsoft.com/office/drawing/2014/main" id="{3D878C0A-24E2-4632-8643-9983E31FB1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15"/>
            <a:stretch/>
          </p:blipFill>
          <p:spPr bwMode="auto">
            <a:xfrm>
              <a:off x="278855" y="5323384"/>
              <a:ext cx="2283189" cy="136658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837928" y="4197381"/>
              <a:ext cx="2045970" cy="41402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latin typeface="+mn-ea"/>
                </a:rPr>
                <a:t>시각화</a:t>
              </a:r>
            </a:p>
          </p:txBody>
        </p:sp>
        <p:cxnSp>
          <p:nvCxnSpPr>
            <p:cNvPr id="61" name="직선 화살표 연결선 60"/>
            <p:cNvCxnSpPr/>
            <p:nvPr/>
          </p:nvCxnSpPr>
          <p:spPr>
            <a:xfrm flipH="1">
              <a:off x="2672171" y="3407488"/>
              <a:ext cx="12347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123553" y="2521032"/>
              <a:ext cx="2537460" cy="15659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9298" y="2721901"/>
              <a:ext cx="2045970" cy="113877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b="1" dirty="0">
                  <a:latin typeface="+mn-ea"/>
                </a:rPr>
                <a:t>하둡 에코 시스템</a:t>
              </a:r>
              <a:endParaRPr lang="en-US" altLang="ko-KR" b="1" dirty="0">
                <a:latin typeface="+mn-ea"/>
              </a:endParaRPr>
            </a:p>
            <a:p>
              <a:pPr algn="ctr"/>
              <a:endParaRPr lang="en-US" altLang="ko-KR" b="1" dirty="0">
                <a:latin typeface="+mn-ea"/>
              </a:endParaRPr>
            </a:p>
            <a:p>
              <a:pPr algn="ctr"/>
              <a:r>
                <a:rPr lang="ko-KR" altLang="en-US" sz="1600" dirty="0">
                  <a:latin typeface="+mn-ea"/>
                </a:rPr>
                <a:t>지리정보 빅데이터 처리 및 분석</a:t>
              </a:r>
              <a:endParaRPr lang="en-US" altLang="ko-KR" sz="1600" dirty="0">
                <a:latin typeface="+mn-ea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69298" y="3212592"/>
              <a:ext cx="2045970" cy="6915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081871" y="904606"/>
              <a:ext cx="2239645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en-US" altLang="ko-KR" sz="1200" b="1" dirty="0">
                <a:latin typeface="+mn-ea"/>
              </a:endParaRPr>
            </a:p>
            <a:p>
              <a:pPr algn="ctr"/>
              <a:r>
                <a:rPr lang="ko-KR" altLang="en-US" sz="1600" dirty="0">
                  <a:latin typeface="+mn-ea"/>
                </a:rPr>
                <a:t>지리 데이터</a:t>
              </a:r>
              <a:r>
                <a:rPr lang="en-US" altLang="ko-KR" sz="1600" dirty="0">
                  <a:latin typeface="+mn-ea"/>
                </a:rPr>
                <a:t>(CSV)</a:t>
              </a:r>
            </a:p>
            <a:p>
              <a:pPr algn="ctr"/>
              <a:r>
                <a:rPr lang="ko-KR" altLang="en-US" sz="1600" dirty="0">
                  <a:latin typeface="+mn-ea"/>
                </a:rPr>
                <a:t>경계 데이터</a:t>
              </a:r>
              <a:r>
                <a:rPr lang="en-US" altLang="ko-KR" sz="1600" dirty="0">
                  <a:latin typeface="+mn-ea"/>
                </a:rPr>
                <a:t>(SHP)</a:t>
              </a:r>
              <a:endParaRPr lang="ko-KR" altLang="en-US" sz="1600" dirty="0">
                <a:latin typeface="+mn-ea"/>
              </a:endParaRPr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5365841" y="3146276"/>
              <a:ext cx="893853" cy="701160"/>
              <a:chOff x="4081871" y="3203284"/>
              <a:chExt cx="893853" cy="70116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4081871" y="3203284"/>
                <a:ext cx="893853" cy="7011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4118269" y="3270547"/>
                <a:ext cx="82105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+mn-ea"/>
                  </a:rPr>
                  <a:t>윈도우</a:t>
                </a:r>
                <a:endParaRPr lang="en-US" altLang="ko-KR" sz="1600" dirty="0">
                  <a:latin typeface="+mn-ea"/>
                </a:endParaRPr>
              </a:p>
              <a:p>
                <a:pPr algn="ctr"/>
                <a:r>
                  <a:rPr lang="ko-KR" altLang="en-US" sz="1600" dirty="0">
                    <a:latin typeface="+mn-ea"/>
                  </a:rPr>
                  <a:t>로   컬</a:t>
                </a:r>
                <a:endParaRPr lang="ko-KR" altLang="en-US" sz="2000" dirty="0">
                  <a:latin typeface="+mn-ea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4081871" y="3146276"/>
              <a:ext cx="893853" cy="701160"/>
              <a:chOff x="5391058" y="3206181"/>
              <a:chExt cx="893853" cy="701160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5391058" y="3206181"/>
                <a:ext cx="893853" cy="7011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5470615" y="3261476"/>
                <a:ext cx="72798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+mn-ea"/>
                  </a:rPr>
                  <a:t>서버</a:t>
                </a:r>
                <a:endParaRPr lang="en-US" altLang="ko-KR" sz="1600" dirty="0">
                  <a:latin typeface="+mn-ea"/>
                </a:endParaRPr>
              </a:p>
              <a:p>
                <a:pPr algn="ctr"/>
                <a:r>
                  <a:rPr lang="ko-KR" altLang="en-US" sz="1600" dirty="0">
                    <a:latin typeface="+mn-ea"/>
                  </a:rPr>
                  <a:t>로컬</a:t>
                </a:r>
                <a:endParaRPr lang="ko-KR" altLang="en-US" sz="2000" dirty="0">
                  <a:latin typeface="+mn-ea"/>
                </a:endParaRPr>
              </a:p>
            </p:txBody>
          </p:sp>
        </p:grpSp>
        <p:cxnSp>
          <p:nvCxnSpPr>
            <p:cNvPr id="79" name="직선 화살표 연결선 78"/>
            <p:cNvCxnSpPr>
              <a:stCxn id="18" idx="1"/>
              <a:endCxn id="75" idx="3"/>
            </p:cNvCxnSpPr>
            <p:nvPr/>
          </p:nvCxnSpPr>
          <p:spPr>
            <a:xfrm flipH="1">
              <a:off x="4975724" y="3496856"/>
              <a:ext cx="39011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8" name="그림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984" y="155448"/>
            <a:ext cx="6352032" cy="654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74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직선 연결선 112"/>
          <p:cNvCxnSpPr>
            <a:stCxn id="82" idx="1"/>
          </p:cNvCxnSpPr>
          <p:nvPr/>
        </p:nvCxnSpPr>
        <p:spPr>
          <a:xfrm>
            <a:off x="4206849" y="2531454"/>
            <a:ext cx="3725718" cy="24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4100277" y="3720357"/>
            <a:ext cx="3711879" cy="2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V="1">
            <a:off x="4100277" y="4942134"/>
            <a:ext cx="3761078" cy="79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flipV="1">
            <a:off x="4123089" y="1463871"/>
            <a:ext cx="3719412" cy="12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95300" y="2915040"/>
            <a:ext cx="977900" cy="914400"/>
            <a:chOff x="1409700" y="1422400"/>
            <a:chExt cx="1435100" cy="1244600"/>
          </a:xfrm>
        </p:grpSpPr>
        <p:sp>
          <p:nvSpPr>
            <p:cNvPr id="6" name="직사각형 5"/>
            <p:cNvSpPr/>
            <p:nvPr/>
          </p:nvSpPr>
          <p:spPr>
            <a:xfrm>
              <a:off x="1971675" y="1924050"/>
              <a:ext cx="311150" cy="647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1409700" y="1422400"/>
              <a:ext cx="1435100" cy="9906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596077" y="1595261"/>
              <a:ext cx="1058223" cy="551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2552700" y="2247900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지연 6"/>
            <p:cNvSpPr/>
            <p:nvPr/>
          </p:nvSpPr>
          <p:spPr>
            <a:xfrm rot="16200000">
              <a:off x="2051050" y="2244725"/>
              <a:ext cx="152400" cy="692150"/>
            </a:xfrm>
            <a:prstGeom prst="flowChartDela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206849" y="1096737"/>
            <a:ext cx="3792659" cy="4364394"/>
            <a:chOff x="3343249" y="1054100"/>
            <a:chExt cx="3792659" cy="4364394"/>
          </a:xfrm>
        </p:grpSpPr>
        <p:grpSp>
          <p:nvGrpSpPr>
            <p:cNvPr id="9" name="그룹 8"/>
            <p:cNvGrpSpPr/>
            <p:nvPr/>
          </p:nvGrpSpPr>
          <p:grpSpPr>
            <a:xfrm>
              <a:off x="3390900" y="1054100"/>
              <a:ext cx="977900" cy="914400"/>
              <a:chOff x="1409700" y="1422400"/>
              <a:chExt cx="1435100" cy="1244600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1971675" y="1924050"/>
                <a:ext cx="311150" cy="6477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1409700" y="1422400"/>
                <a:ext cx="1435100" cy="9906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1596077" y="1595261"/>
                <a:ext cx="1058223" cy="5510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2552700" y="2247900"/>
                <a:ext cx="101600" cy="101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순서도: 지연 13"/>
              <p:cNvSpPr/>
              <p:nvPr/>
            </p:nvSpPr>
            <p:spPr>
              <a:xfrm rot="16200000">
                <a:off x="2051050" y="2244725"/>
                <a:ext cx="152400" cy="692150"/>
              </a:xfrm>
              <a:prstGeom prst="flowChartDelay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3378200" y="2146300"/>
              <a:ext cx="977900" cy="914400"/>
              <a:chOff x="1409700" y="1422400"/>
              <a:chExt cx="1435100" cy="1244600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1971675" y="1924050"/>
                <a:ext cx="311150" cy="6477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1409700" y="1422400"/>
                <a:ext cx="1435100" cy="9906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596077" y="1595261"/>
                <a:ext cx="1058223" cy="5510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552700" y="2247900"/>
                <a:ext cx="101600" cy="101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순서도: 지연 19"/>
              <p:cNvSpPr/>
              <p:nvPr/>
            </p:nvSpPr>
            <p:spPr>
              <a:xfrm rot="16200000">
                <a:off x="2051050" y="2244725"/>
                <a:ext cx="152400" cy="692150"/>
              </a:xfrm>
              <a:prstGeom prst="flowChartDelay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3383145" y="3297594"/>
              <a:ext cx="977900" cy="914400"/>
              <a:chOff x="1409700" y="1422400"/>
              <a:chExt cx="1435100" cy="1244600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1971675" y="1924050"/>
                <a:ext cx="311150" cy="6477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1409700" y="1422400"/>
                <a:ext cx="1435100" cy="9906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596077" y="1595261"/>
                <a:ext cx="1058223" cy="5510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2552700" y="2247900"/>
                <a:ext cx="101600" cy="101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순서도: 지연 25"/>
              <p:cNvSpPr/>
              <p:nvPr/>
            </p:nvSpPr>
            <p:spPr>
              <a:xfrm rot="16200000">
                <a:off x="2051050" y="2244725"/>
                <a:ext cx="152400" cy="692150"/>
              </a:xfrm>
              <a:prstGeom prst="flowChartDelay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3376795" y="4504094"/>
              <a:ext cx="977900" cy="914400"/>
              <a:chOff x="1409700" y="1422400"/>
              <a:chExt cx="1435100" cy="124460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1971675" y="1924050"/>
                <a:ext cx="311150" cy="6477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1409700" y="1422400"/>
                <a:ext cx="1435100" cy="9906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596077" y="1595261"/>
                <a:ext cx="1058223" cy="5510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552700" y="2247900"/>
                <a:ext cx="101600" cy="101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순서도: 지연 31"/>
              <p:cNvSpPr/>
              <p:nvPr/>
            </p:nvSpPr>
            <p:spPr>
              <a:xfrm rot="16200000">
                <a:off x="2051050" y="2244725"/>
                <a:ext cx="152400" cy="692150"/>
              </a:xfrm>
              <a:prstGeom prst="flowChartDelay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4745683" y="1054100"/>
              <a:ext cx="977900" cy="914400"/>
              <a:chOff x="1409700" y="1422400"/>
              <a:chExt cx="1435100" cy="124460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1971675" y="1924050"/>
                <a:ext cx="311150" cy="6477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409700" y="1422400"/>
                <a:ext cx="1435100" cy="9906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1596077" y="1595261"/>
                <a:ext cx="1058223" cy="5510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2552700" y="2247900"/>
                <a:ext cx="101600" cy="101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순서도: 지연 37"/>
              <p:cNvSpPr/>
              <p:nvPr/>
            </p:nvSpPr>
            <p:spPr>
              <a:xfrm rot="16200000">
                <a:off x="2051050" y="2244725"/>
                <a:ext cx="152400" cy="692150"/>
              </a:xfrm>
              <a:prstGeom prst="flowChartDelay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4749898" y="2146300"/>
              <a:ext cx="977900" cy="914400"/>
              <a:chOff x="1409700" y="1422400"/>
              <a:chExt cx="1435100" cy="1244600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1971675" y="1924050"/>
                <a:ext cx="311150" cy="6477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모서리가 둥근 직사각형 40"/>
              <p:cNvSpPr/>
              <p:nvPr/>
            </p:nvSpPr>
            <p:spPr>
              <a:xfrm>
                <a:off x="1409700" y="1422400"/>
                <a:ext cx="1435100" cy="9906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1596077" y="1595261"/>
                <a:ext cx="1058223" cy="5510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2552700" y="2247900"/>
                <a:ext cx="101600" cy="101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순서도: 지연 43"/>
              <p:cNvSpPr/>
              <p:nvPr/>
            </p:nvSpPr>
            <p:spPr>
              <a:xfrm rot="16200000">
                <a:off x="2051050" y="2244725"/>
                <a:ext cx="152400" cy="692150"/>
              </a:xfrm>
              <a:prstGeom prst="flowChartDelay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4745683" y="3297594"/>
              <a:ext cx="977900" cy="914400"/>
              <a:chOff x="1409700" y="1422400"/>
              <a:chExt cx="1435100" cy="1244600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1971675" y="1924050"/>
                <a:ext cx="311150" cy="6477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>
                <a:off x="1409700" y="1422400"/>
                <a:ext cx="1435100" cy="9906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1596077" y="1595261"/>
                <a:ext cx="1058223" cy="5510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2552700" y="2247900"/>
                <a:ext cx="101600" cy="101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순서도: 지연 49"/>
              <p:cNvSpPr/>
              <p:nvPr/>
            </p:nvSpPr>
            <p:spPr>
              <a:xfrm rot="16200000">
                <a:off x="2051050" y="2244725"/>
                <a:ext cx="152400" cy="692150"/>
              </a:xfrm>
              <a:prstGeom prst="flowChartDelay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4745683" y="4504094"/>
              <a:ext cx="977900" cy="914400"/>
              <a:chOff x="1409700" y="1422400"/>
              <a:chExt cx="1435100" cy="1244600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1971675" y="1924050"/>
                <a:ext cx="311150" cy="6477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409700" y="1422400"/>
                <a:ext cx="1435100" cy="9906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1596077" y="1595261"/>
                <a:ext cx="1058223" cy="5510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2552700" y="2247900"/>
                <a:ext cx="101600" cy="101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순서도: 지연 55"/>
              <p:cNvSpPr/>
              <p:nvPr/>
            </p:nvSpPr>
            <p:spPr>
              <a:xfrm rot="16200000">
                <a:off x="2051050" y="2244725"/>
                <a:ext cx="152400" cy="692150"/>
              </a:xfrm>
              <a:prstGeom prst="flowChartDelay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6100466" y="1054100"/>
              <a:ext cx="977900" cy="914400"/>
              <a:chOff x="1409700" y="1422400"/>
              <a:chExt cx="1435100" cy="1244600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1971675" y="1924050"/>
                <a:ext cx="311150" cy="6477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1409700" y="1422400"/>
                <a:ext cx="1435100" cy="9906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596077" y="1595261"/>
                <a:ext cx="1058223" cy="5510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552700" y="2247900"/>
                <a:ext cx="101600" cy="101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순서도: 지연 61"/>
              <p:cNvSpPr/>
              <p:nvPr/>
            </p:nvSpPr>
            <p:spPr>
              <a:xfrm rot="16200000">
                <a:off x="2051050" y="2244725"/>
                <a:ext cx="152400" cy="692150"/>
              </a:xfrm>
              <a:prstGeom prst="flowChartDelay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6104681" y="2146300"/>
              <a:ext cx="977900" cy="914400"/>
              <a:chOff x="1409700" y="1422400"/>
              <a:chExt cx="1435100" cy="124460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1971675" y="1924050"/>
                <a:ext cx="311150" cy="6477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>
                <a:off x="1409700" y="1422400"/>
                <a:ext cx="1435100" cy="9906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1596077" y="1595261"/>
                <a:ext cx="1058223" cy="5510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2552700" y="2247900"/>
                <a:ext cx="101600" cy="101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순서도: 지연 67"/>
              <p:cNvSpPr/>
              <p:nvPr/>
            </p:nvSpPr>
            <p:spPr>
              <a:xfrm rot="16200000">
                <a:off x="2051050" y="2244725"/>
                <a:ext cx="152400" cy="692150"/>
              </a:xfrm>
              <a:prstGeom prst="flowChartDelay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6100466" y="3297594"/>
              <a:ext cx="977900" cy="914400"/>
              <a:chOff x="1409700" y="1422400"/>
              <a:chExt cx="1435100" cy="1244600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1971675" y="1924050"/>
                <a:ext cx="311150" cy="6477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1409700" y="1422400"/>
                <a:ext cx="1435100" cy="9906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1596077" y="1595261"/>
                <a:ext cx="1058223" cy="5510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2552700" y="2247900"/>
                <a:ext cx="101600" cy="101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순서도: 지연 73"/>
              <p:cNvSpPr/>
              <p:nvPr/>
            </p:nvSpPr>
            <p:spPr>
              <a:xfrm rot="16200000">
                <a:off x="2051050" y="2244725"/>
                <a:ext cx="152400" cy="692150"/>
              </a:xfrm>
              <a:prstGeom prst="flowChartDelay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6100466" y="4504094"/>
              <a:ext cx="977900" cy="914400"/>
              <a:chOff x="1409700" y="1422400"/>
              <a:chExt cx="1435100" cy="1244600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1971675" y="1924050"/>
                <a:ext cx="311150" cy="6477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1409700" y="1422400"/>
                <a:ext cx="1435100" cy="9906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1596077" y="1595261"/>
                <a:ext cx="1058223" cy="5510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552700" y="2247900"/>
                <a:ext cx="101600" cy="101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순서도: 지연 79"/>
              <p:cNvSpPr/>
              <p:nvPr/>
            </p:nvSpPr>
            <p:spPr>
              <a:xfrm rot="16200000">
                <a:off x="2051050" y="2244725"/>
                <a:ext cx="152400" cy="692150"/>
              </a:xfrm>
              <a:prstGeom prst="flowChartDelay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3370445" y="1255034"/>
              <a:ext cx="1041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+mn-ea"/>
                </a:rPr>
                <a:t>노드 </a:t>
              </a:r>
              <a:r>
                <a:rPr lang="en-US" altLang="ko-KR" sz="1400" b="1" dirty="0">
                  <a:latin typeface="+mn-ea"/>
                </a:rPr>
                <a:t>1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343249" y="2334928"/>
              <a:ext cx="1041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+mn-ea"/>
                </a:rPr>
                <a:t>노드 </a:t>
              </a:r>
              <a:r>
                <a:rPr lang="en-US" altLang="ko-KR" sz="1400" b="1" dirty="0">
                  <a:latin typeface="+mn-ea"/>
                </a:rPr>
                <a:t>4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375053" y="3500863"/>
              <a:ext cx="1041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+mn-ea"/>
                </a:rPr>
                <a:t>노드 </a:t>
              </a:r>
              <a:r>
                <a:rPr lang="en-US" altLang="ko-KR" sz="1400" b="1" dirty="0">
                  <a:latin typeface="+mn-ea"/>
                </a:rPr>
                <a:t>7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346449" y="4714099"/>
              <a:ext cx="1041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+mn-ea"/>
                </a:rPr>
                <a:t>노드 </a:t>
              </a:r>
              <a:r>
                <a:rPr lang="en-US" altLang="ko-KR" sz="1400" b="1" dirty="0">
                  <a:latin typeface="+mn-ea"/>
                </a:rPr>
                <a:t>10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734388" y="1255033"/>
              <a:ext cx="1041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+mn-ea"/>
                </a:rPr>
                <a:t>노드 </a:t>
              </a:r>
              <a:r>
                <a:rPr lang="en-US" altLang="ko-KR" sz="1400" b="1" dirty="0">
                  <a:latin typeface="+mn-ea"/>
                </a:rPr>
                <a:t>2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723780" y="2347234"/>
              <a:ext cx="1041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+mn-ea"/>
                </a:rPr>
                <a:t>노드 </a:t>
              </a:r>
              <a:r>
                <a:rPr lang="en-US" altLang="ko-KR" sz="1400" b="1" dirty="0">
                  <a:latin typeface="+mn-ea"/>
                </a:rPr>
                <a:t>5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723780" y="3500405"/>
              <a:ext cx="1041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+mn-ea"/>
                </a:rPr>
                <a:t>노드 </a:t>
              </a:r>
              <a:r>
                <a:rPr lang="en-US" altLang="ko-KR" sz="1400" b="1" dirty="0">
                  <a:latin typeface="+mn-ea"/>
                </a:rPr>
                <a:t>8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721688" y="4701398"/>
              <a:ext cx="1041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+mn-ea"/>
                </a:rPr>
                <a:t>노드 </a:t>
              </a:r>
              <a:r>
                <a:rPr lang="en-US" altLang="ko-KR" sz="1400" b="1" dirty="0">
                  <a:latin typeface="+mn-ea"/>
                </a:rPr>
                <a:t>11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067311" y="1267413"/>
              <a:ext cx="1041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+mn-ea"/>
                </a:rPr>
                <a:t>노드 </a:t>
              </a:r>
              <a:r>
                <a:rPr lang="en-US" altLang="ko-KR" sz="1400" b="1" dirty="0">
                  <a:latin typeface="+mn-ea"/>
                </a:rPr>
                <a:t>3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081285" y="2359546"/>
              <a:ext cx="1041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+mn-ea"/>
                </a:rPr>
                <a:t>노드 </a:t>
              </a:r>
              <a:r>
                <a:rPr lang="en-US" altLang="ko-KR" sz="1400" b="1" dirty="0">
                  <a:latin typeface="+mn-ea"/>
                </a:rPr>
                <a:t>6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068585" y="3513825"/>
              <a:ext cx="1041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+mn-ea"/>
                </a:rPr>
                <a:t>노드 </a:t>
              </a:r>
              <a:r>
                <a:rPr lang="en-US" altLang="ko-KR" sz="1400" b="1" dirty="0">
                  <a:latin typeface="+mn-ea"/>
                </a:rPr>
                <a:t>9</a:t>
              </a:r>
              <a:endParaRPr lang="ko-KR" altLang="en-US" sz="1400" b="1" dirty="0">
                <a:latin typeface="+mn-ea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094508" y="4694346"/>
              <a:ext cx="1041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+mn-ea"/>
                </a:rPr>
                <a:t>노드 </a:t>
              </a:r>
              <a:r>
                <a:rPr lang="en-US" altLang="ko-KR" sz="1400" b="1" dirty="0">
                  <a:latin typeface="+mn-ea"/>
                </a:rPr>
                <a:t>12</a:t>
              </a:r>
              <a:endParaRPr lang="ko-KR" altLang="en-US" sz="1400" b="1" dirty="0">
                <a:latin typeface="+mn-ea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474845" y="3109041"/>
            <a:ext cx="104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마스터</a:t>
            </a:r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694811"/>
              </p:ext>
            </p:extLst>
          </p:nvPr>
        </p:nvGraphicFramePr>
        <p:xfrm>
          <a:off x="1598423" y="2080888"/>
          <a:ext cx="1775454" cy="232715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75454">
                  <a:extLst>
                    <a:ext uri="{9D8B030D-6E8A-4147-A177-3AD203B41FA5}">
                      <a16:colId xmlns:a16="http://schemas.microsoft.com/office/drawing/2014/main" val="2752513834"/>
                    </a:ext>
                  </a:extLst>
                </a:gridCol>
              </a:tblGrid>
              <a:tr h="448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Masternode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15869"/>
                  </a:ext>
                </a:extLst>
              </a:tr>
              <a:tr h="533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Ubuntu 16.04 LST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568232"/>
                  </a:ext>
                </a:extLst>
              </a:tr>
              <a:tr h="448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Hadoop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8424404"/>
                  </a:ext>
                </a:extLst>
              </a:tr>
              <a:tr h="448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Spark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589871"/>
                  </a:ext>
                </a:extLst>
              </a:tr>
              <a:tr h="448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Zeppelin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445905"/>
                  </a:ext>
                </a:extLst>
              </a:tr>
            </a:tbl>
          </a:graphicData>
        </a:graphic>
      </p:graphicFrame>
      <p:cxnSp>
        <p:nvCxnSpPr>
          <p:cNvPr id="105" name="직선 연결선 104"/>
          <p:cNvCxnSpPr>
            <a:endCxn id="101" idx="3"/>
          </p:cNvCxnSpPr>
          <p:nvPr/>
        </p:nvCxnSpPr>
        <p:spPr>
          <a:xfrm flipH="1" flipV="1">
            <a:off x="3373877" y="3244463"/>
            <a:ext cx="550423" cy="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704519"/>
              </p:ext>
            </p:extLst>
          </p:nvPr>
        </p:nvGraphicFramePr>
        <p:xfrm>
          <a:off x="8241318" y="2080888"/>
          <a:ext cx="1775454" cy="232715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75454">
                  <a:extLst>
                    <a:ext uri="{9D8B030D-6E8A-4147-A177-3AD203B41FA5}">
                      <a16:colId xmlns:a16="http://schemas.microsoft.com/office/drawing/2014/main" val="2752513834"/>
                    </a:ext>
                  </a:extLst>
                </a:gridCol>
              </a:tblGrid>
              <a:tr h="448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Datanode 1~12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15869"/>
                  </a:ext>
                </a:extLst>
              </a:tr>
              <a:tr h="533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Ubuntu 16.04 LST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568232"/>
                  </a:ext>
                </a:extLst>
              </a:tr>
              <a:tr h="448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Hadoop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8424404"/>
                  </a:ext>
                </a:extLst>
              </a:tr>
              <a:tr h="448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Spark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589871"/>
                  </a:ext>
                </a:extLst>
              </a:tr>
              <a:tr h="448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Zeppelin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445905"/>
                  </a:ext>
                </a:extLst>
              </a:tr>
            </a:tbl>
          </a:graphicData>
        </a:graphic>
      </p:graphicFrame>
      <p:cxnSp>
        <p:nvCxnSpPr>
          <p:cNvPr id="127" name="직선 연결선 126"/>
          <p:cNvCxnSpPr/>
          <p:nvPr/>
        </p:nvCxnSpPr>
        <p:spPr>
          <a:xfrm flipH="1">
            <a:off x="3924300" y="1476357"/>
            <a:ext cx="198789" cy="1768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82" idx="1"/>
          </p:cNvCxnSpPr>
          <p:nvPr/>
        </p:nvCxnSpPr>
        <p:spPr>
          <a:xfrm flipH="1">
            <a:off x="3937707" y="2531454"/>
            <a:ext cx="269142" cy="725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flipH="1" flipV="1">
            <a:off x="3943340" y="3256881"/>
            <a:ext cx="169359" cy="4787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flipH="1" flipV="1">
            <a:off x="3922127" y="3244463"/>
            <a:ext cx="178150" cy="16976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그림 1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72" y="2063135"/>
            <a:ext cx="9552432" cy="436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8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497C3A9-C448-4801-94A9-01AE55B8A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27564904">
            <a:extLst>
              <a:ext uri="{FF2B5EF4-FFF2-40B4-BE49-F238E27FC236}">
                <a16:creationId xmlns:a16="http://schemas.microsoft.com/office/drawing/2014/main" id="{429C442E-4872-488C-A7EE-1C6438886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" t="1768" r="740" b="4277"/>
          <a:stretch>
            <a:fillRect/>
          </a:stretch>
        </p:blipFill>
        <p:spPr bwMode="auto">
          <a:xfrm>
            <a:off x="1245870" y="800100"/>
            <a:ext cx="6509528" cy="415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D77966B-4A39-497F-BAAF-ED5BBEEAB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981" y="4721236"/>
            <a:ext cx="900180" cy="23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46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5727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41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8D6E92-0537-4123-B190-738E18A15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"/>
          <a:stretch/>
        </p:blipFill>
        <p:spPr>
          <a:xfrm>
            <a:off x="2494376" y="1200543"/>
            <a:ext cx="7203248" cy="405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1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631640" y="264160"/>
            <a:ext cx="10928719" cy="630936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3927290" y="435556"/>
            <a:ext cx="5953760" cy="5912771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717631" y="3074051"/>
            <a:ext cx="941070" cy="635894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웹 서버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2712777" y="3077980"/>
            <a:ext cx="941070" cy="635893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로컬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파일시스템</a:t>
            </a:r>
          </a:p>
        </p:txBody>
      </p:sp>
      <p:cxnSp>
        <p:nvCxnSpPr>
          <p:cNvPr id="13" name="직선 화살표 연결선 12"/>
          <p:cNvCxnSpPr>
            <a:cxnSpLocks/>
            <a:stCxn id="10" idx="3"/>
          </p:cNvCxnSpPr>
          <p:nvPr/>
        </p:nvCxnSpPr>
        <p:spPr>
          <a:xfrm>
            <a:off x="1658701" y="3391998"/>
            <a:ext cx="109401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  <a:stCxn id="11" idx="3"/>
            <a:endCxn id="8" idx="1"/>
          </p:cNvCxnSpPr>
          <p:nvPr/>
        </p:nvCxnSpPr>
        <p:spPr>
          <a:xfrm flipV="1">
            <a:off x="3653847" y="3391942"/>
            <a:ext cx="273443" cy="398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처리 29"/>
          <p:cNvSpPr/>
          <p:nvPr/>
        </p:nvSpPr>
        <p:spPr>
          <a:xfrm>
            <a:off x="3986681" y="823381"/>
            <a:ext cx="3000352" cy="538002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9" name="순서도: 처리 148"/>
          <p:cNvSpPr/>
          <p:nvPr/>
        </p:nvSpPr>
        <p:spPr>
          <a:xfrm>
            <a:off x="7470210" y="823381"/>
            <a:ext cx="2323021" cy="216393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5" name="순서도: 처리 164"/>
          <p:cNvSpPr/>
          <p:nvPr/>
        </p:nvSpPr>
        <p:spPr>
          <a:xfrm>
            <a:off x="7576334" y="1425146"/>
            <a:ext cx="967464" cy="422758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SQL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쿼리</a:t>
            </a:r>
          </a:p>
        </p:txBody>
      </p:sp>
      <p:sp>
        <p:nvSpPr>
          <p:cNvPr id="169" name="순서도: 처리 168"/>
          <p:cNvSpPr/>
          <p:nvPr/>
        </p:nvSpPr>
        <p:spPr>
          <a:xfrm>
            <a:off x="7470210" y="3829413"/>
            <a:ext cx="2323025" cy="237399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71" name="직선 화살표 연결선 170"/>
          <p:cNvCxnSpPr>
            <a:cxnSpLocks/>
          </p:cNvCxnSpPr>
          <p:nvPr/>
        </p:nvCxnSpPr>
        <p:spPr>
          <a:xfrm>
            <a:off x="5482132" y="3409602"/>
            <a:ext cx="0" cy="42275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cxnSpLocks/>
          </p:cNvCxnSpPr>
          <p:nvPr/>
        </p:nvCxnSpPr>
        <p:spPr>
          <a:xfrm flipV="1">
            <a:off x="9183653" y="2995238"/>
            <a:ext cx="0" cy="8472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순서도: 처리 176"/>
          <p:cNvSpPr/>
          <p:nvPr/>
        </p:nvSpPr>
        <p:spPr>
          <a:xfrm>
            <a:off x="7553949" y="4401598"/>
            <a:ext cx="1027156" cy="578071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경계별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파티션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재구성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8" name="순서도: 처리 177"/>
          <p:cNvSpPr/>
          <p:nvPr/>
        </p:nvSpPr>
        <p:spPr>
          <a:xfrm>
            <a:off x="8713765" y="4401598"/>
            <a:ext cx="1027150" cy="578071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연산 최적화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9" name="순서도: 처리 178"/>
          <p:cNvSpPr/>
          <p:nvPr/>
        </p:nvSpPr>
        <p:spPr>
          <a:xfrm>
            <a:off x="7553949" y="5440217"/>
            <a:ext cx="2154658" cy="440033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인덱싱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1" name="직선 화살표 연결선 180"/>
          <p:cNvCxnSpPr>
            <a:cxnSpLocks/>
            <a:stCxn id="177" idx="2"/>
          </p:cNvCxnSpPr>
          <p:nvPr/>
        </p:nvCxnSpPr>
        <p:spPr>
          <a:xfrm>
            <a:off x="8067527" y="4979669"/>
            <a:ext cx="0" cy="4605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cxnSpLocks/>
            <a:endCxn id="178" idx="2"/>
          </p:cNvCxnSpPr>
          <p:nvPr/>
        </p:nvCxnSpPr>
        <p:spPr>
          <a:xfrm flipH="1" flipV="1">
            <a:off x="9227340" y="4979669"/>
            <a:ext cx="1" cy="4605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순서도: 처리 186"/>
          <p:cNvSpPr/>
          <p:nvPr/>
        </p:nvSpPr>
        <p:spPr>
          <a:xfrm>
            <a:off x="10506098" y="3180541"/>
            <a:ext cx="941070" cy="42291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+mn-ea"/>
              </a:rPr>
              <a:t>제플린</a:t>
            </a:r>
          </a:p>
        </p:txBody>
      </p:sp>
      <p:cxnSp>
        <p:nvCxnSpPr>
          <p:cNvPr id="189" name="직선 화살표 연결선 188"/>
          <p:cNvCxnSpPr>
            <a:cxnSpLocks/>
            <a:stCxn id="8" idx="3"/>
            <a:endCxn id="187" idx="1"/>
          </p:cNvCxnSpPr>
          <p:nvPr/>
        </p:nvCxnSpPr>
        <p:spPr>
          <a:xfrm>
            <a:off x="9881050" y="3391942"/>
            <a:ext cx="625048" cy="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9756148" y="3165658"/>
            <a:ext cx="831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n-ea"/>
              </a:rPr>
              <a:t>시각화</a:t>
            </a:r>
          </a:p>
        </p:txBody>
      </p:sp>
      <p:cxnSp>
        <p:nvCxnSpPr>
          <p:cNvPr id="197" name="꺾인 연결선 196"/>
          <p:cNvCxnSpPr>
            <a:cxnSpLocks/>
          </p:cNvCxnSpPr>
          <p:nvPr/>
        </p:nvCxnSpPr>
        <p:spPr>
          <a:xfrm rot="10800000">
            <a:off x="5481578" y="3692433"/>
            <a:ext cx="1985499" cy="1633945"/>
          </a:xfrm>
          <a:prstGeom prst="bentConnector3">
            <a:avLst>
              <a:gd name="adj1" fmla="val 1827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>
            <a:cxnSpLocks/>
          </p:cNvCxnSpPr>
          <p:nvPr/>
        </p:nvCxnSpPr>
        <p:spPr>
          <a:xfrm>
            <a:off x="6976918" y="1988896"/>
            <a:ext cx="500319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1D90B54-4BEE-4E04-8693-78787AC68C9F}"/>
              </a:ext>
            </a:extLst>
          </p:cNvPr>
          <p:cNvGrpSpPr/>
          <p:nvPr/>
        </p:nvGrpSpPr>
        <p:grpSpPr>
          <a:xfrm>
            <a:off x="1538203" y="2889135"/>
            <a:ext cx="1273904" cy="1008146"/>
            <a:chOff x="1000177" y="2841376"/>
            <a:chExt cx="1273904" cy="1008146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4C600E4-C87A-47CB-A81F-2FDA9A2ACB6C}"/>
                </a:ext>
              </a:extLst>
            </p:cNvPr>
            <p:cNvSpPr txBox="1"/>
            <p:nvPr/>
          </p:nvSpPr>
          <p:spPr>
            <a:xfrm>
              <a:off x="1000177" y="3295524"/>
              <a:ext cx="1273904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latin typeface="+mn-ea"/>
                </a:rPr>
                <a:t>경계 데이터</a:t>
              </a:r>
              <a:endParaRPr lang="en-US" altLang="ko-KR" sz="1000" dirty="0"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dirty="0">
                  <a:latin typeface="+mn-ea"/>
                </a:rPr>
                <a:t>(shp)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C9275BA-B84A-428A-A824-06A4A9C1C283}"/>
                </a:ext>
              </a:extLst>
            </p:cNvPr>
            <p:cNvSpPr txBox="1"/>
            <p:nvPr/>
          </p:nvSpPr>
          <p:spPr>
            <a:xfrm>
              <a:off x="1127945" y="2841376"/>
              <a:ext cx="1028584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dirty="0">
                  <a:latin typeface="+mn-ea"/>
                </a:rPr>
                <a:t>(csv)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>
                  <a:latin typeface="+mn-ea"/>
                </a:rPr>
                <a:t>지리 데이터</a:t>
              </a:r>
            </a:p>
          </p:txBody>
        </p:sp>
      </p:grp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865F5171-59EA-42A9-8983-E65C66896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379914"/>
              </p:ext>
            </p:extLst>
          </p:nvPr>
        </p:nvGraphicFramePr>
        <p:xfrm>
          <a:off x="4177152" y="1196856"/>
          <a:ext cx="1743816" cy="189988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1908">
                  <a:extLst>
                    <a:ext uri="{9D8B030D-6E8A-4147-A177-3AD203B41FA5}">
                      <a16:colId xmlns:a16="http://schemas.microsoft.com/office/drawing/2014/main" val="3398596391"/>
                    </a:ext>
                  </a:extLst>
                </a:gridCol>
                <a:gridCol w="871908">
                  <a:extLst>
                    <a:ext uri="{9D8B030D-6E8A-4147-A177-3AD203B41FA5}">
                      <a16:colId xmlns:a16="http://schemas.microsoft.com/office/drawing/2014/main" val="3429737051"/>
                    </a:ext>
                  </a:extLst>
                </a:gridCol>
              </a:tblGrid>
              <a:tr h="409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종로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2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가</a:t>
                      </a:r>
                      <a:endParaRPr lang="en-US" altLang="ko-KR" sz="1000" b="0" dirty="0">
                        <a:solidFill>
                          <a:sysClr val="windowText" lastClr="0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사거리</a:t>
                      </a:r>
                    </a:p>
                  </a:txBody>
                  <a:tcPr marL="91422" marR="91422" marT="45711" marB="4571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종로구</a:t>
                      </a:r>
                      <a:endParaRPr lang="en-US" altLang="ko-KR" sz="1000" b="0" dirty="0">
                        <a:solidFill>
                          <a:sysClr val="windowText" lastClr="0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보건소</a:t>
                      </a:r>
                    </a:p>
                  </a:txBody>
                  <a:tcPr marL="91422" marR="91422" marT="45711" marB="4571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096632"/>
                  </a:ext>
                </a:extLst>
              </a:tr>
              <a:tr h="409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서울대학교</a:t>
                      </a:r>
                    </a:p>
                  </a:txBody>
                  <a:tcPr marL="91422" marR="91422" marT="45711" marB="4571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창경궁</a:t>
                      </a:r>
                    </a:p>
                  </a:txBody>
                  <a:tcPr marL="91422" marR="91422" marT="45711" marB="4571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539484"/>
                  </a:ext>
                </a:extLst>
              </a:tr>
              <a:tr h="331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명륜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3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가</a:t>
                      </a:r>
                    </a:p>
                  </a:txBody>
                  <a:tcPr marL="91422" marR="91422" marT="45711" marB="4571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광화문</a:t>
                      </a:r>
                    </a:p>
                  </a:txBody>
                  <a:tcPr marL="91422" marR="91422" marT="45711" marB="4571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688741"/>
                  </a:ext>
                </a:extLst>
              </a:tr>
              <a:tr h="409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통인시장</a:t>
                      </a:r>
                    </a:p>
                  </a:txBody>
                  <a:tcPr marL="91422" marR="91422" marT="45711" marB="4571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상명대입구</a:t>
                      </a:r>
                    </a:p>
                  </a:txBody>
                  <a:tcPr marL="91422" marR="91422" marT="45711" marB="4571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132999"/>
                  </a:ext>
                </a:extLst>
              </a:tr>
              <a:tr h="3382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용산구청</a:t>
                      </a:r>
                    </a:p>
                  </a:txBody>
                  <a:tcPr marL="91422" marR="91422" marT="45711" marB="4571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강서구청</a:t>
                      </a:r>
                    </a:p>
                  </a:txBody>
                  <a:tcPr marL="91422" marR="91422" marT="45711" marB="4571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770103"/>
                  </a:ext>
                </a:extLst>
              </a:tr>
            </a:tbl>
          </a:graphicData>
        </a:graphic>
      </p:graphicFrame>
      <p:graphicFrame>
        <p:nvGraphicFramePr>
          <p:cNvPr id="114" name="표 3">
            <a:extLst>
              <a:ext uri="{FF2B5EF4-FFF2-40B4-BE49-F238E27FC236}">
                <a16:creationId xmlns:a16="http://schemas.microsoft.com/office/drawing/2014/main" id="{6F009B9B-D496-46FA-A777-F2F6EB906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066341"/>
              </p:ext>
            </p:extLst>
          </p:nvPr>
        </p:nvGraphicFramePr>
        <p:xfrm>
          <a:off x="6025993" y="1196856"/>
          <a:ext cx="729258" cy="1899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9258">
                  <a:extLst>
                    <a:ext uri="{9D8B030D-6E8A-4147-A177-3AD203B41FA5}">
                      <a16:colId xmlns:a16="http://schemas.microsoft.com/office/drawing/2014/main" val="3398596391"/>
                    </a:ext>
                  </a:extLst>
                </a:gridCol>
              </a:tblGrid>
              <a:tr h="381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종로구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096632"/>
                  </a:ext>
                </a:extLst>
              </a:tr>
              <a:tr h="381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중구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539484"/>
                  </a:ext>
                </a:extLst>
              </a:tr>
              <a:tr h="381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용산구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688741"/>
                  </a:ext>
                </a:extLst>
              </a:tr>
              <a:tr h="3890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서구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132999"/>
                  </a:ext>
                </a:extLst>
              </a:tr>
              <a:tr h="365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강서구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770103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908EF3C8-6DD4-4ED0-8EEA-5EAF51D8A444}"/>
              </a:ext>
            </a:extLst>
          </p:cNvPr>
          <p:cNvSpPr txBox="1"/>
          <p:nvPr/>
        </p:nvSpPr>
        <p:spPr>
          <a:xfrm>
            <a:off x="5801150" y="3101807"/>
            <a:ext cx="11874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[</a:t>
            </a:r>
            <a:r>
              <a:rPr lang="ko-KR" altLang="en-US" sz="1000" dirty="0">
                <a:latin typeface="+mn-ea"/>
              </a:rPr>
              <a:t>경계 데이터</a:t>
            </a:r>
            <a:r>
              <a:rPr lang="en-US" altLang="ko-KR" sz="1000" dirty="0">
                <a:latin typeface="+mn-ea"/>
              </a:rPr>
              <a:t>]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6D85C6D-C5A2-4541-9669-2298CCF7A74E}"/>
              </a:ext>
            </a:extLst>
          </p:cNvPr>
          <p:cNvSpPr txBox="1"/>
          <p:nvPr/>
        </p:nvSpPr>
        <p:spPr>
          <a:xfrm>
            <a:off x="4556554" y="3108064"/>
            <a:ext cx="1028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[</a:t>
            </a:r>
            <a:r>
              <a:rPr lang="ko-KR" altLang="en-US" sz="1000" dirty="0">
                <a:latin typeface="+mn-ea"/>
              </a:rPr>
              <a:t>지리 데이터</a:t>
            </a:r>
            <a:r>
              <a:rPr lang="en-US" altLang="ko-KR" sz="1000" dirty="0">
                <a:latin typeface="+mn-ea"/>
              </a:rPr>
              <a:t>] 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B7F45902-6C65-4C0C-A3AE-E52D7C3A2F75}"/>
              </a:ext>
            </a:extLst>
          </p:cNvPr>
          <p:cNvSpPr/>
          <p:nvPr/>
        </p:nvSpPr>
        <p:spPr>
          <a:xfrm>
            <a:off x="4056235" y="1101436"/>
            <a:ext cx="2828900" cy="229506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1" name="순서도: 처리 150">
            <a:extLst>
              <a:ext uri="{FF2B5EF4-FFF2-40B4-BE49-F238E27FC236}">
                <a16:creationId xmlns:a16="http://schemas.microsoft.com/office/drawing/2014/main" id="{589805DB-17F5-4B10-8F7F-4D1A14B9916D}"/>
              </a:ext>
            </a:extLst>
          </p:cNvPr>
          <p:cNvSpPr/>
          <p:nvPr/>
        </p:nvSpPr>
        <p:spPr>
          <a:xfrm>
            <a:off x="4067682" y="3829413"/>
            <a:ext cx="2828900" cy="229506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7" name="표 3">
            <a:extLst>
              <a:ext uri="{FF2B5EF4-FFF2-40B4-BE49-F238E27FC236}">
                <a16:creationId xmlns:a16="http://schemas.microsoft.com/office/drawing/2014/main" id="{E44C489F-3BC1-49F6-A0AA-049D9272E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058844"/>
              </p:ext>
            </p:extLst>
          </p:nvPr>
        </p:nvGraphicFramePr>
        <p:xfrm>
          <a:off x="4577879" y="3948913"/>
          <a:ext cx="853747" cy="101648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53747">
                  <a:extLst>
                    <a:ext uri="{9D8B030D-6E8A-4147-A177-3AD203B41FA5}">
                      <a16:colId xmlns:a16="http://schemas.microsoft.com/office/drawing/2014/main" val="3398596391"/>
                    </a:ext>
                  </a:extLst>
                </a:gridCol>
              </a:tblGrid>
              <a:tr h="240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종로구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096632"/>
                  </a:ext>
                </a:extLst>
              </a:tr>
              <a:tr h="390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종로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2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가</a:t>
                      </a:r>
                      <a:endParaRPr lang="en-US" altLang="ko-KR" sz="1000" b="0" dirty="0">
                        <a:solidFill>
                          <a:sysClr val="windowText" lastClr="0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사거리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539484"/>
                  </a:ext>
                </a:extLst>
              </a:tr>
              <a:tr h="3764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통인시장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688741"/>
                  </a:ext>
                </a:extLst>
              </a:tr>
            </a:tbl>
          </a:graphicData>
        </a:graphic>
      </p:graphicFrame>
      <p:graphicFrame>
        <p:nvGraphicFramePr>
          <p:cNvPr id="154" name="표 3">
            <a:extLst>
              <a:ext uri="{FF2B5EF4-FFF2-40B4-BE49-F238E27FC236}">
                <a16:creationId xmlns:a16="http://schemas.microsoft.com/office/drawing/2014/main" id="{C6721EFF-8C0C-47E9-9423-7DD40CBBE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452329"/>
              </p:ext>
            </p:extLst>
          </p:nvPr>
        </p:nvGraphicFramePr>
        <p:xfrm>
          <a:off x="5524653" y="3944095"/>
          <a:ext cx="889617" cy="10176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9617">
                  <a:extLst>
                    <a:ext uri="{9D8B030D-6E8A-4147-A177-3AD203B41FA5}">
                      <a16:colId xmlns:a16="http://schemas.microsoft.com/office/drawing/2014/main" val="3398596391"/>
                    </a:ext>
                  </a:extLst>
                </a:gridCol>
              </a:tblGrid>
              <a:tr h="246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종구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096632"/>
                  </a:ext>
                </a:extLst>
              </a:tr>
              <a:tr h="385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서울대학교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539484"/>
                  </a:ext>
                </a:extLst>
              </a:tr>
              <a:tr h="385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창경궁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688741"/>
                  </a:ext>
                </a:extLst>
              </a:tr>
            </a:tbl>
          </a:graphicData>
        </a:graphic>
      </p:graphicFrame>
      <p:graphicFrame>
        <p:nvGraphicFramePr>
          <p:cNvPr id="157" name="표 3">
            <a:extLst>
              <a:ext uri="{FF2B5EF4-FFF2-40B4-BE49-F238E27FC236}">
                <a16:creationId xmlns:a16="http://schemas.microsoft.com/office/drawing/2014/main" id="{48CED931-08F2-46CC-9D1F-6FC3D9159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968315"/>
              </p:ext>
            </p:extLst>
          </p:nvPr>
        </p:nvGraphicFramePr>
        <p:xfrm>
          <a:off x="4129680" y="5048829"/>
          <a:ext cx="853747" cy="101088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53747">
                  <a:extLst>
                    <a:ext uri="{9D8B030D-6E8A-4147-A177-3AD203B41FA5}">
                      <a16:colId xmlns:a16="http://schemas.microsoft.com/office/drawing/2014/main" val="3398596391"/>
                    </a:ext>
                  </a:extLst>
                </a:gridCol>
              </a:tblGrid>
              <a:tr h="240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용산구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096632"/>
                  </a:ext>
                </a:extLst>
              </a:tr>
              <a:tr h="390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명륜</a:t>
                      </a: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3</a:t>
                      </a:r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가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539484"/>
                  </a:ext>
                </a:extLst>
              </a:tr>
              <a:tr h="3764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용산구청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688741"/>
                  </a:ext>
                </a:extLst>
              </a:tr>
            </a:tbl>
          </a:graphicData>
        </a:graphic>
      </p:graphicFrame>
      <p:graphicFrame>
        <p:nvGraphicFramePr>
          <p:cNvPr id="159" name="표 3">
            <a:extLst>
              <a:ext uri="{FF2B5EF4-FFF2-40B4-BE49-F238E27FC236}">
                <a16:creationId xmlns:a16="http://schemas.microsoft.com/office/drawing/2014/main" id="{994C5965-7041-40E3-BF69-179F9FA96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184592"/>
              </p:ext>
            </p:extLst>
          </p:nvPr>
        </p:nvGraphicFramePr>
        <p:xfrm>
          <a:off x="5023491" y="5043233"/>
          <a:ext cx="853747" cy="101088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53747">
                  <a:extLst>
                    <a:ext uri="{9D8B030D-6E8A-4147-A177-3AD203B41FA5}">
                      <a16:colId xmlns:a16="http://schemas.microsoft.com/office/drawing/2014/main" val="3398596391"/>
                    </a:ext>
                  </a:extLst>
                </a:gridCol>
              </a:tblGrid>
              <a:tr h="240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서구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096632"/>
                  </a:ext>
                </a:extLst>
              </a:tr>
              <a:tr h="390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상명대입구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539484"/>
                  </a:ext>
                </a:extLst>
              </a:tr>
              <a:tr h="3764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광화문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688741"/>
                  </a:ext>
                </a:extLst>
              </a:tr>
            </a:tbl>
          </a:graphicData>
        </a:graphic>
      </p:graphicFrame>
      <p:graphicFrame>
        <p:nvGraphicFramePr>
          <p:cNvPr id="160" name="표 3">
            <a:extLst>
              <a:ext uri="{FF2B5EF4-FFF2-40B4-BE49-F238E27FC236}">
                <a16:creationId xmlns:a16="http://schemas.microsoft.com/office/drawing/2014/main" id="{2174AC9A-1478-493E-B2FF-12B25ECFC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005403"/>
              </p:ext>
            </p:extLst>
          </p:nvPr>
        </p:nvGraphicFramePr>
        <p:xfrm>
          <a:off x="5917303" y="5043233"/>
          <a:ext cx="940386" cy="100744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40386">
                  <a:extLst>
                    <a:ext uri="{9D8B030D-6E8A-4147-A177-3AD203B41FA5}">
                      <a16:colId xmlns:a16="http://schemas.microsoft.com/office/drawing/2014/main" val="3398596391"/>
                    </a:ext>
                  </a:extLst>
                </a:gridCol>
              </a:tblGrid>
              <a:tr h="240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강서구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096632"/>
                  </a:ext>
                </a:extLst>
              </a:tr>
              <a:tr h="390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종로구보건소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539484"/>
                  </a:ext>
                </a:extLst>
              </a:tr>
              <a:tr h="3764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강서구청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688741"/>
                  </a:ext>
                </a:extLst>
              </a:tr>
            </a:tbl>
          </a:graphicData>
        </a:graphic>
      </p:graphicFrame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8DAB40B6-6C7C-447A-AC5A-F8DB21DF790D}"/>
              </a:ext>
            </a:extLst>
          </p:cNvPr>
          <p:cNvCxnSpPr>
            <a:cxnSpLocks/>
          </p:cNvCxnSpPr>
          <p:nvPr/>
        </p:nvCxnSpPr>
        <p:spPr>
          <a:xfrm>
            <a:off x="8009078" y="2995238"/>
            <a:ext cx="0" cy="8472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순서도: 처리 90">
            <a:extLst>
              <a:ext uri="{FF2B5EF4-FFF2-40B4-BE49-F238E27FC236}">
                <a16:creationId xmlns:a16="http://schemas.microsoft.com/office/drawing/2014/main" id="{A67BC44C-E975-405C-8A5C-54EF7CFB7470}"/>
              </a:ext>
            </a:extLst>
          </p:cNvPr>
          <p:cNvSpPr/>
          <p:nvPr/>
        </p:nvSpPr>
        <p:spPr bwMode="hidden">
          <a:xfrm>
            <a:off x="4914520" y="785750"/>
            <a:ext cx="1220265" cy="351356"/>
          </a:xfrm>
          <a:prstGeom prst="flowChartProcess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하둡 파일 시스템</a:t>
            </a:r>
          </a:p>
        </p:txBody>
      </p:sp>
      <p:sp>
        <p:nvSpPr>
          <p:cNvPr id="167" name="순서도: 처리 166">
            <a:extLst>
              <a:ext uri="{FF2B5EF4-FFF2-40B4-BE49-F238E27FC236}">
                <a16:creationId xmlns:a16="http://schemas.microsoft.com/office/drawing/2014/main" id="{D79C1A76-DA02-4A43-8AB1-4FA3DD79A3E1}"/>
              </a:ext>
            </a:extLst>
          </p:cNvPr>
          <p:cNvSpPr/>
          <p:nvPr/>
        </p:nvSpPr>
        <p:spPr bwMode="hidden">
          <a:xfrm>
            <a:off x="6474920" y="447050"/>
            <a:ext cx="1220265" cy="351356"/>
          </a:xfrm>
          <a:prstGeom prst="flowChartProcess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하둡 에코 시스템</a:t>
            </a:r>
          </a:p>
        </p:txBody>
      </p:sp>
      <p:sp>
        <p:nvSpPr>
          <p:cNvPr id="172" name="순서도: 처리 171">
            <a:extLst>
              <a:ext uri="{FF2B5EF4-FFF2-40B4-BE49-F238E27FC236}">
                <a16:creationId xmlns:a16="http://schemas.microsoft.com/office/drawing/2014/main" id="{06D5B877-92B5-4325-8ADE-4FA16EE981C8}"/>
              </a:ext>
            </a:extLst>
          </p:cNvPr>
          <p:cNvSpPr/>
          <p:nvPr/>
        </p:nvSpPr>
        <p:spPr bwMode="hidden">
          <a:xfrm>
            <a:off x="8290675" y="931284"/>
            <a:ext cx="1220265" cy="351356"/>
          </a:xfrm>
          <a:prstGeom prst="flowChartProcess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스파크</a:t>
            </a:r>
          </a:p>
        </p:txBody>
      </p:sp>
      <p:sp>
        <p:nvSpPr>
          <p:cNvPr id="180" name="순서도: 처리 179">
            <a:extLst>
              <a:ext uri="{FF2B5EF4-FFF2-40B4-BE49-F238E27FC236}">
                <a16:creationId xmlns:a16="http://schemas.microsoft.com/office/drawing/2014/main" id="{F6FFCE30-5B33-4BAB-AC65-A456EC0FD105}"/>
              </a:ext>
            </a:extLst>
          </p:cNvPr>
          <p:cNvSpPr/>
          <p:nvPr/>
        </p:nvSpPr>
        <p:spPr>
          <a:xfrm>
            <a:off x="7581677" y="2198204"/>
            <a:ext cx="967464" cy="422758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구문 분석</a:t>
            </a:r>
          </a:p>
        </p:txBody>
      </p:sp>
      <p:sp>
        <p:nvSpPr>
          <p:cNvPr id="182" name="순서도: 처리 181">
            <a:extLst>
              <a:ext uri="{FF2B5EF4-FFF2-40B4-BE49-F238E27FC236}">
                <a16:creationId xmlns:a16="http://schemas.microsoft.com/office/drawing/2014/main" id="{FB6BFD53-FA6A-456E-A169-A51FEA2EBCCF}"/>
              </a:ext>
            </a:extLst>
          </p:cNvPr>
          <p:cNvSpPr/>
          <p:nvPr/>
        </p:nvSpPr>
        <p:spPr>
          <a:xfrm>
            <a:off x="8631722" y="1425146"/>
            <a:ext cx="967464" cy="1195807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연산 수행</a:t>
            </a:r>
          </a:p>
        </p:txBody>
      </p:sp>
      <p:sp>
        <p:nvSpPr>
          <p:cNvPr id="188" name="순서도: 처리 187">
            <a:extLst>
              <a:ext uri="{FF2B5EF4-FFF2-40B4-BE49-F238E27FC236}">
                <a16:creationId xmlns:a16="http://schemas.microsoft.com/office/drawing/2014/main" id="{6124190C-F713-4272-87B9-D54A22505C2A}"/>
              </a:ext>
            </a:extLst>
          </p:cNvPr>
          <p:cNvSpPr/>
          <p:nvPr/>
        </p:nvSpPr>
        <p:spPr bwMode="hidden">
          <a:xfrm>
            <a:off x="8117143" y="3898570"/>
            <a:ext cx="1220265" cy="440033"/>
          </a:xfrm>
          <a:prstGeom prst="flowChartProcess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아파치 세도나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6525C85-1AEC-4B69-A776-23E1DE4AD121}"/>
              </a:ext>
            </a:extLst>
          </p:cNvPr>
          <p:cNvSpPr txBox="1"/>
          <p:nvPr/>
        </p:nvSpPr>
        <p:spPr>
          <a:xfrm>
            <a:off x="5748948" y="3484561"/>
            <a:ext cx="1028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n-ea"/>
              </a:rPr>
              <a:t>데이터 최적화</a:t>
            </a:r>
          </a:p>
        </p:txBody>
      </p: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C4B0A27B-E83A-4316-8015-66B856D7FCFD}"/>
              </a:ext>
            </a:extLst>
          </p:cNvPr>
          <p:cNvCxnSpPr>
            <a:cxnSpLocks/>
            <a:endCxn id="180" idx="0"/>
          </p:cNvCxnSpPr>
          <p:nvPr/>
        </p:nvCxnSpPr>
        <p:spPr>
          <a:xfrm flipH="1">
            <a:off x="8065409" y="1847904"/>
            <a:ext cx="5116" cy="3503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90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순서도: 처리 7"/>
          <p:cNvSpPr/>
          <p:nvPr/>
        </p:nvSpPr>
        <p:spPr>
          <a:xfrm>
            <a:off x="201631" y="598159"/>
            <a:ext cx="5953760" cy="5355644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sp>
        <p:nvSpPr>
          <p:cNvPr id="132" name="순서도: 처리 29"/>
          <p:cNvSpPr/>
          <p:nvPr/>
        </p:nvSpPr>
        <p:spPr>
          <a:xfrm>
            <a:off x="261022" y="894123"/>
            <a:ext cx="3000352" cy="264629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3" name="순서도: 처리 148"/>
          <p:cNvSpPr/>
          <p:nvPr/>
        </p:nvSpPr>
        <p:spPr>
          <a:xfrm>
            <a:off x="3744551" y="894123"/>
            <a:ext cx="2323021" cy="2065019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순서도: 처리 164"/>
          <p:cNvSpPr/>
          <p:nvPr/>
        </p:nvSpPr>
        <p:spPr>
          <a:xfrm>
            <a:off x="3858576" y="1503874"/>
            <a:ext cx="967464" cy="422758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SQL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쿼리</a:t>
            </a:r>
          </a:p>
        </p:txBody>
      </p:sp>
      <p:sp>
        <p:nvSpPr>
          <p:cNvPr id="135" name="순서도: 처리 168"/>
          <p:cNvSpPr/>
          <p:nvPr/>
        </p:nvSpPr>
        <p:spPr>
          <a:xfrm>
            <a:off x="3744551" y="3855033"/>
            <a:ext cx="2323025" cy="2041981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7" name="직선 화살표 연결선 172"/>
          <p:cNvCxnSpPr>
            <a:cxnSpLocks/>
          </p:cNvCxnSpPr>
          <p:nvPr/>
        </p:nvCxnSpPr>
        <p:spPr>
          <a:xfrm flipV="1">
            <a:off x="5457994" y="2959142"/>
            <a:ext cx="0" cy="8958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순서도: 처리 176"/>
          <p:cNvSpPr/>
          <p:nvPr/>
        </p:nvSpPr>
        <p:spPr>
          <a:xfrm>
            <a:off x="3818983" y="4325299"/>
            <a:ext cx="1027156" cy="578071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경계별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파티션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재구성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9" name="순서도: 처리 177"/>
          <p:cNvSpPr/>
          <p:nvPr/>
        </p:nvSpPr>
        <p:spPr>
          <a:xfrm>
            <a:off x="4978799" y="4325299"/>
            <a:ext cx="1027150" cy="578071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연산 최적화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0" name="순서도: 처리 178"/>
          <p:cNvSpPr/>
          <p:nvPr/>
        </p:nvSpPr>
        <p:spPr>
          <a:xfrm>
            <a:off x="3818983" y="5358599"/>
            <a:ext cx="2154658" cy="440033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인덱싱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1" name="직선 화살표 연결선 180"/>
          <p:cNvCxnSpPr>
            <a:cxnSpLocks/>
            <a:stCxn id="138" idx="2"/>
          </p:cNvCxnSpPr>
          <p:nvPr/>
        </p:nvCxnSpPr>
        <p:spPr>
          <a:xfrm>
            <a:off x="4332561" y="4903370"/>
            <a:ext cx="0" cy="4605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83"/>
          <p:cNvCxnSpPr>
            <a:cxnSpLocks/>
            <a:endCxn id="139" idx="2"/>
          </p:cNvCxnSpPr>
          <p:nvPr/>
        </p:nvCxnSpPr>
        <p:spPr>
          <a:xfrm flipH="1" flipV="1">
            <a:off x="5492374" y="4903370"/>
            <a:ext cx="1" cy="4605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203"/>
          <p:cNvCxnSpPr>
            <a:cxnSpLocks/>
          </p:cNvCxnSpPr>
          <p:nvPr/>
        </p:nvCxnSpPr>
        <p:spPr>
          <a:xfrm>
            <a:off x="3251259" y="2151498"/>
            <a:ext cx="50031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5" name="표 3">
            <a:extLst>
              <a:ext uri="{FF2B5EF4-FFF2-40B4-BE49-F238E27FC236}">
                <a16:creationId xmlns:a16="http://schemas.microsoft.com/office/drawing/2014/main" id="{865F5171-59EA-42A9-8983-E65C66896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012929"/>
              </p:ext>
            </p:extLst>
          </p:nvPr>
        </p:nvGraphicFramePr>
        <p:xfrm>
          <a:off x="419937" y="1303872"/>
          <a:ext cx="1525148" cy="99051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5148">
                  <a:extLst>
                    <a:ext uri="{9D8B030D-6E8A-4147-A177-3AD203B41FA5}">
                      <a16:colId xmlns:a16="http://schemas.microsoft.com/office/drawing/2014/main" val="3398596391"/>
                    </a:ext>
                  </a:extLst>
                </a:gridCol>
              </a:tblGrid>
              <a:tr h="1728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POINT (126.9877499 37.56976513)</a:t>
                      </a:r>
                      <a:endParaRPr lang="ko-KR" altLang="en-US" sz="700" b="0" dirty="0">
                        <a:solidFill>
                          <a:sysClr val="windowText" lastClr="0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91422" marR="91422" marT="45711" marB="4571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096632"/>
                  </a:ext>
                </a:extLst>
              </a:tr>
              <a:tr h="1728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POINT (126.996566 37.57918302)</a:t>
                      </a:r>
                      <a:endParaRPr lang="ko-KR" altLang="en-US" sz="700" b="0" dirty="0">
                        <a:solidFill>
                          <a:sysClr val="windowText" lastClr="0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91422" marR="91422" marT="45711" marB="4571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8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POINT (126.9731336 37.57028804)</a:t>
                      </a:r>
                      <a:endParaRPr lang="ko-KR" altLang="en-US" sz="700" b="0" dirty="0">
                        <a:solidFill>
                          <a:sysClr val="windowText" lastClr="0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91422" marR="91422" marT="45711" marB="4571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539484"/>
                  </a:ext>
                </a:extLst>
              </a:tr>
              <a:tr h="1728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POINT (126.9983401 37.58267117)</a:t>
                      </a:r>
                      <a:endParaRPr lang="ko-KR" altLang="en-US" sz="700" b="0" dirty="0">
                        <a:solidFill>
                          <a:sysClr val="windowText" lastClr="0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91422" marR="91422" marT="45711" marB="4571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8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POINT (126.9639776 37.59555757)</a:t>
                      </a:r>
                      <a:endParaRPr lang="ko-KR" altLang="en-US" sz="700" b="0" dirty="0">
                        <a:solidFill>
                          <a:sysClr val="windowText" lastClr="0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91422" marR="91422" marT="45711" marB="4571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7" name="TextBox 146">
            <a:extLst>
              <a:ext uri="{FF2B5EF4-FFF2-40B4-BE49-F238E27FC236}">
                <a16:creationId xmlns:a16="http://schemas.microsoft.com/office/drawing/2014/main" id="{908EF3C8-6DD4-4ED0-8EEA-5EAF51D8A444}"/>
              </a:ext>
            </a:extLst>
          </p:cNvPr>
          <p:cNvSpPr txBox="1"/>
          <p:nvPr/>
        </p:nvSpPr>
        <p:spPr>
          <a:xfrm>
            <a:off x="1328438" y="3205104"/>
            <a:ext cx="923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[</a:t>
            </a:r>
            <a:r>
              <a:rPr lang="ko-KR" altLang="en-US" sz="800" dirty="0">
                <a:latin typeface="+mn-ea"/>
              </a:rPr>
              <a:t>경계 데이터</a:t>
            </a:r>
            <a:r>
              <a:rPr lang="en-US" altLang="ko-KR" sz="800" dirty="0">
                <a:latin typeface="+mn-ea"/>
              </a:rPr>
              <a:t>]</a:t>
            </a:r>
            <a:endParaRPr lang="ko-KR" altLang="en-US" sz="800" dirty="0">
              <a:latin typeface="+mn-ea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6D85C6D-C5A2-4541-9669-2298CCF7A74E}"/>
              </a:ext>
            </a:extLst>
          </p:cNvPr>
          <p:cNvSpPr txBox="1"/>
          <p:nvPr/>
        </p:nvSpPr>
        <p:spPr>
          <a:xfrm>
            <a:off x="2184774" y="1687058"/>
            <a:ext cx="843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[</a:t>
            </a:r>
            <a:r>
              <a:rPr lang="ko-KR" altLang="en-US" sz="800" dirty="0">
                <a:latin typeface="+mn-ea"/>
              </a:rPr>
              <a:t>지리 데이터</a:t>
            </a:r>
            <a:r>
              <a:rPr lang="en-US" altLang="ko-KR" sz="800" dirty="0">
                <a:latin typeface="+mn-ea"/>
              </a:rPr>
              <a:t>] </a:t>
            </a:r>
            <a:endParaRPr lang="ko-KR" altLang="en-US" sz="800" dirty="0">
              <a:latin typeface="+mn-ea"/>
            </a:endParaRPr>
          </a:p>
        </p:txBody>
      </p:sp>
      <p:sp>
        <p:nvSpPr>
          <p:cNvPr id="150" name="순서도: 처리 36">
            <a:extLst>
              <a:ext uri="{FF2B5EF4-FFF2-40B4-BE49-F238E27FC236}">
                <a16:creationId xmlns:a16="http://schemas.microsoft.com/office/drawing/2014/main" id="{B7F45902-6C65-4C0C-A3AE-E52D7C3A2F75}"/>
              </a:ext>
            </a:extLst>
          </p:cNvPr>
          <p:cNvSpPr/>
          <p:nvPr/>
        </p:nvSpPr>
        <p:spPr>
          <a:xfrm>
            <a:off x="330576" y="1206542"/>
            <a:ext cx="2828900" cy="222162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2" name="순서도: 처리 150">
            <a:extLst>
              <a:ext uri="{FF2B5EF4-FFF2-40B4-BE49-F238E27FC236}">
                <a16:creationId xmlns:a16="http://schemas.microsoft.com/office/drawing/2014/main" id="{589805DB-17F5-4B10-8F7F-4D1A14B9916D}"/>
              </a:ext>
            </a:extLst>
          </p:cNvPr>
          <p:cNvSpPr/>
          <p:nvPr/>
        </p:nvSpPr>
        <p:spPr>
          <a:xfrm>
            <a:off x="261021" y="3855034"/>
            <a:ext cx="3017915" cy="204198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53" name="표 3">
            <a:extLst>
              <a:ext uri="{FF2B5EF4-FFF2-40B4-BE49-F238E27FC236}">
                <a16:creationId xmlns:a16="http://schemas.microsoft.com/office/drawing/2014/main" id="{E44C489F-3BC1-49F6-A0AA-049D9272E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816212"/>
              </p:ext>
            </p:extLst>
          </p:nvPr>
        </p:nvGraphicFramePr>
        <p:xfrm>
          <a:off x="395020" y="3946899"/>
          <a:ext cx="2764456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64456">
                  <a:extLst>
                    <a:ext uri="{9D8B030D-6E8A-4147-A177-3AD203B41FA5}">
                      <a16:colId xmlns:a16="http://schemas.microsoft.com/office/drawing/2014/main" val="33985963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POLYGON ((956615.4532424484,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···· </a:t>
                      </a:r>
                      <a:r>
                        <a:rPr lang="sv-SE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,956626.2441)</a:t>
                      </a:r>
                      <a:endParaRPr lang="ko-KR" altLang="en-US" sz="800" b="1" dirty="0">
                        <a:solidFill>
                          <a:sysClr val="windowText" lastClr="0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096632"/>
                  </a:ext>
                </a:extLst>
              </a:tr>
              <a:tr h="1911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POINT (126.9877499 37.56976513)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539484"/>
                  </a:ext>
                </a:extLst>
              </a:tr>
            </a:tbl>
          </a:graphicData>
        </a:graphic>
      </p:graphicFrame>
      <p:graphicFrame>
        <p:nvGraphicFramePr>
          <p:cNvPr id="155" name="표 3">
            <a:extLst>
              <a:ext uri="{FF2B5EF4-FFF2-40B4-BE49-F238E27FC236}">
                <a16:creationId xmlns:a16="http://schemas.microsoft.com/office/drawing/2014/main" id="{C6721EFF-8C0C-47E9-9423-7DD40CBBE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161346"/>
              </p:ext>
            </p:extLst>
          </p:nvPr>
        </p:nvGraphicFramePr>
        <p:xfrm>
          <a:off x="397872" y="5410645"/>
          <a:ext cx="2765020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65020">
                  <a:extLst>
                    <a:ext uri="{9D8B030D-6E8A-4147-A177-3AD203B41FA5}">
                      <a16:colId xmlns:a16="http://schemas.microsoft.com/office/drawing/2014/main" val="33985963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POLYGON ((957890.3856818088,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···· </a:t>
                      </a:r>
                      <a:r>
                        <a:rPr lang="sv-SE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,957910.537255)</a:t>
                      </a:r>
                      <a:endParaRPr lang="ko-KR" altLang="en-US" sz="800" b="1" dirty="0">
                        <a:solidFill>
                          <a:sysClr val="windowText" lastClr="0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096632"/>
                  </a:ext>
                </a:extLst>
              </a:tr>
              <a:tr h="1244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POINT (126.9983401 37.58267117)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539484"/>
                  </a:ext>
                </a:extLst>
              </a:tr>
            </a:tbl>
          </a:graphicData>
        </a:graphic>
      </p:graphicFrame>
      <p:graphicFrame>
        <p:nvGraphicFramePr>
          <p:cNvPr id="156" name="표 3">
            <a:extLst>
              <a:ext uri="{FF2B5EF4-FFF2-40B4-BE49-F238E27FC236}">
                <a16:creationId xmlns:a16="http://schemas.microsoft.com/office/drawing/2014/main" id="{48CED931-08F2-46CC-9D1F-6FC3D9159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840917"/>
              </p:ext>
            </p:extLst>
          </p:nvPr>
        </p:nvGraphicFramePr>
        <p:xfrm>
          <a:off x="393519" y="4464091"/>
          <a:ext cx="2765957" cy="8534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65957">
                  <a:extLst>
                    <a:ext uri="{9D8B030D-6E8A-4147-A177-3AD203B41FA5}">
                      <a16:colId xmlns:a16="http://schemas.microsoft.com/office/drawing/2014/main" val="3398596391"/>
                    </a:ext>
                  </a:extLst>
                </a:gridCol>
              </a:tblGrid>
              <a:tr h="1659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POLYGON ((957890.3856818088,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···· </a:t>
                      </a:r>
                      <a:r>
                        <a:rPr lang="sv-SE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,957910.537255)</a:t>
                      </a:r>
                      <a:endParaRPr lang="ko-KR" altLang="en-US" sz="800" b="1" dirty="0">
                        <a:solidFill>
                          <a:sysClr val="windowText" lastClr="0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096632"/>
                  </a:ext>
                </a:extLst>
              </a:tr>
              <a:tr h="210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POINT (126.996566 37.57918302)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539484"/>
                  </a:ext>
                </a:extLst>
              </a:tr>
              <a:tr h="202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POINT (126.9731336 37.57028804)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688741"/>
                  </a:ext>
                </a:extLst>
              </a:tr>
              <a:tr h="20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POINT (126.9639776 37.59555757)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63" name="직선 화살표 연결선 160">
            <a:extLst>
              <a:ext uri="{FF2B5EF4-FFF2-40B4-BE49-F238E27FC236}">
                <a16:creationId xmlns:a16="http://schemas.microsoft.com/office/drawing/2014/main" id="{8DAB40B6-6C7C-447A-AC5A-F8DB21DF790D}"/>
              </a:ext>
            </a:extLst>
          </p:cNvPr>
          <p:cNvCxnSpPr>
            <a:cxnSpLocks/>
          </p:cNvCxnSpPr>
          <p:nvPr/>
        </p:nvCxnSpPr>
        <p:spPr>
          <a:xfrm>
            <a:off x="4368465" y="2965105"/>
            <a:ext cx="0" cy="8917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순서도: 처리 90">
            <a:extLst>
              <a:ext uri="{FF2B5EF4-FFF2-40B4-BE49-F238E27FC236}">
                <a16:creationId xmlns:a16="http://schemas.microsoft.com/office/drawing/2014/main" id="{A67BC44C-E975-405C-8A5C-54EF7CFB7470}"/>
              </a:ext>
            </a:extLst>
          </p:cNvPr>
          <p:cNvSpPr/>
          <p:nvPr/>
        </p:nvSpPr>
        <p:spPr bwMode="hidden">
          <a:xfrm>
            <a:off x="1188861" y="894123"/>
            <a:ext cx="1220265" cy="351356"/>
          </a:xfrm>
          <a:prstGeom prst="flowChartProcess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하둡 파일 시스템</a:t>
            </a:r>
          </a:p>
        </p:txBody>
      </p:sp>
      <p:sp>
        <p:nvSpPr>
          <p:cNvPr id="166" name="순서도: 처리 166">
            <a:extLst>
              <a:ext uri="{FF2B5EF4-FFF2-40B4-BE49-F238E27FC236}">
                <a16:creationId xmlns:a16="http://schemas.microsoft.com/office/drawing/2014/main" id="{D79C1A76-DA02-4A43-8AB1-4FA3DD79A3E1}"/>
              </a:ext>
            </a:extLst>
          </p:cNvPr>
          <p:cNvSpPr/>
          <p:nvPr/>
        </p:nvSpPr>
        <p:spPr bwMode="hidden">
          <a:xfrm>
            <a:off x="2891284" y="558898"/>
            <a:ext cx="1220265" cy="351356"/>
          </a:xfrm>
          <a:prstGeom prst="flowChartProcess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하둡 에코 시스템</a:t>
            </a:r>
          </a:p>
        </p:txBody>
      </p:sp>
      <p:sp>
        <p:nvSpPr>
          <p:cNvPr id="168" name="순서도: 처리 171">
            <a:extLst>
              <a:ext uri="{FF2B5EF4-FFF2-40B4-BE49-F238E27FC236}">
                <a16:creationId xmlns:a16="http://schemas.microsoft.com/office/drawing/2014/main" id="{06D5B877-92B5-4325-8ADE-4FA16EE981C8}"/>
              </a:ext>
            </a:extLst>
          </p:cNvPr>
          <p:cNvSpPr/>
          <p:nvPr/>
        </p:nvSpPr>
        <p:spPr bwMode="hidden">
          <a:xfrm>
            <a:off x="4295930" y="1030864"/>
            <a:ext cx="1220265" cy="351356"/>
          </a:xfrm>
          <a:prstGeom prst="flowChartProcess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아파치 스파크</a:t>
            </a:r>
          </a:p>
        </p:txBody>
      </p:sp>
      <p:sp>
        <p:nvSpPr>
          <p:cNvPr id="170" name="순서도: 처리 179">
            <a:extLst>
              <a:ext uri="{FF2B5EF4-FFF2-40B4-BE49-F238E27FC236}">
                <a16:creationId xmlns:a16="http://schemas.microsoft.com/office/drawing/2014/main" id="{F6FFCE30-5B33-4BAB-AC65-A456EC0FD105}"/>
              </a:ext>
            </a:extLst>
          </p:cNvPr>
          <p:cNvSpPr/>
          <p:nvPr/>
        </p:nvSpPr>
        <p:spPr>
          <a:xfrm>
            <a:off x="3863919" y="2276932"/>
            <a:ext cx="967464" cy="422758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구문 분석</a:t>
            </a:r>
          </a:p>
        </p:txBody>
      </p:sp>
      <p:sp>
        <p:nvSpPr>
          <p:cNvPr id="174" name="순서도: 처리 181">
            <a:extLst>
              <a:ext uri="{FF2B5EF4-FFF2-40B4-BE49-F238E27FC236}">
                <a16:creationId xmlns:a16="http://schemas.microsoft.com/office/drawing/2014/main" id="{FB6BFD53-FA6A-456E-A169-A51FEA2EBCCF}"/>
              </a:ext>
            </a:extLst>
          </p:cNvPr>
          <p:cNvSpPr/>
          <p:nvPr/>
        </p:nvSpPr>
        <p:spPr>
          <a:xfrm>
            <a:off x="4913964" y="1503874"/>
            <a:ext cx="1067578" cy="1195807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연산 수행</a:t>
            </a:r>
          </a:p>
        </p:txBody>
      </p:sp>
      <p:sp>
        <p:nvSpPr>
          <p:cNvPr id="175" name="순서도: 처리 187">
            <a:extLst>
              <a:ext uri="{FF2B5EF4-FFF2-40B4-BE49-F238E27FC236}">
                <a16:creationId xmlns:a16="http://schemas.microsoft.com/office/drawing/2014/main" id="{6124190C-F713-4272-87B9-D54A22505C2A}"/>
              </a:ext>
            </a:extLst>
          </p:cNvPr>
          <p:cNvSpPr/>
          <p:nvPr/>
        </p:nvSpPr>
        <p:spPr bwMode="hidden">
          <a:xfrm>
            <a:off x="4391484" y="3885266"/>
            <a:ext cx="998311" cy="440033"/>
          </a:xfrm>
          <a:prstGeom prst="flowChartProcess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아파치 세도나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6525C85-1AEC-4B69-A776-23E1DE4AD121}"/>
              </a:ext>
            </a:extLst>
          </p:cNvPr>
          <p:cNvSpPr txBox="1"/>
          <p:nvPr/>
        </p:nvSpPr>
        <p:spPr>
          <a:xfrm>
            <a:off x="2037446" y="3635665"/>
            <a:ext cx="1028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+mn-ea"/>
              </a:rPr>
              <a:t>데이터 최적화</a:t>
            </a:r>
          </a:p>
        </p:txBody>
      </p:sp>
      <p:cxnSp>
        <p:nvCxnSpPr>
          <p:cNvPr id="183" name="직선 화살표 연결선 202">
            <a:extLst>
              <a:ext uri="{FF2B5EF4-FFF2-40B4-BE49-F238E27FC236}">
                <a16:creationId xmlns:a16="http://schemas.microsoft.com/office/drawing/2014/main" id="{C4B0A27B-E83A-4316-8015-66B856D7FCFD}"/>
              </a:ext>
            </a:extLst>
          </p:cNvPr>
          <p:cNvCxnSpPr>
            <a:cxnSpLocks/>
            <a:endCxn id="170" idx="0"/>
          </p:cNvCxnSpPr>
          <p:nvPr/>
        </p:nvCxnSpPr>
        <p:spPr>
          <a:xfrm flipH="1">
            <a:off x="4347651" y="1926632"/>
            <a:ext cx="5116" cy="3503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5" name="표 3">
            <a:extLst>
              <a:ext uri="{FF2B5EF4-FFF2-40B4-BE49-F238E27FC236}">
                <a16:creationId xmlns:a16="http://schemas.microsoft.com/office/drawing/2014/main" id="{865F5171-59EA-42A9-8983-E65C66896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115610"/>
              </p:ext>
            </p:extLst>
          </p:nvPr>
        </p:nvGraphicFramePr>
        <p:xfrm>
          <a:off x="411930" y="2360806"/>
          <a:ext cx="2689931" cy="8226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89931">
                  <a:extLst>
                    <a:ext uri="{9D8B030D-6E8A-4147-A177-3AD203B41FA5}">
                      <a16:colId xmlns:a16="http://schemas.microsoft.com/office/drawing/2014/main" val="3398596391"/>
                    </a:ext>
                  </a:extLst>
                </a:gridCol>
              </a:tblGrid>
              <a:tr h="274220">
                <a:tc>
                  <a:txBody>
                    <a:bodyPr/>
                    <a:lstStyle/>
                    <a:p>
                      <a:pPr algn="ctr" latinLnBrk="1"/>
                      <a:r>
                        <a:rPr lang="sv-SE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POLYGON ((956615.4532424484,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····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,956626.2441)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91422" marR="91422" marT="45711" marB="4571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096632"/>
                  </a:ext>
                </a:extLst>
              </a:tr>
              <a:tr h="274220">
                <a:tc>
                  <a:txBody>
                    <a:bodyPr/>
                    <a:lstStyle/>
                    <a:p>
                      <a:pPr algn="ctr" latinLnBrk="1"/>
                      <a:r>
                        <a:rPr lang="sv-SE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POLYGON ((957890.3856818088, </a:t>
                      </a:r>
                      <a:r>
                        <a:rPr lang="en-US" altLang="ko-KR" sz="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····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,957910.537255)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91422" marR="91422" marT="45711" marB="4571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20">
                <a:tc>
                  <a:txBody>
                    <a:bodyPr/>
                    <a:lstStyle/>
                    <a:p>
                      <a:pPr algn="ctr" latinLnBrk="1"/>
                      <a:r>
                        <a:rPr lang="sv-SE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POLYGON ((953115.7610894071, </a:t>
                      </a:r>
                      <a:r>
                        <a:rPr lang="en-US" altLang="ko-KR" sz="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····</a:t>
                      </a:r>
                      <a:r>
                        <a:rPr lang="en-US" altLang="ko-KR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,953400.07692)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91422" marR="91422" marT="45711" marB="4571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539484"/>
                  </a:ext>
                </a:extLst>
              </a:tr>
            </a:tbl>
          </a:graphicData>
        </a:graphic>
      </p:graphicFrame>
      <p:sp>
        <p:nvSpPr>
          <p:cNvPr id="92" name="Right Bracket 91"/>
          <p:cNvSpPr/>
          <p:nvPr/>
        </p:nvSpPr>
        <p:spPr>
          <a:xfrm>
            <a:off x="2023289" y="1307328"/>
            <a:ext cx="86702" cy="990144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Straight Connector 93"/>
          <p:cNvCxnSpPr>
            <a:stCxn id="92" idx="2"/>
          </p:cNvCxnSpPr>
          <p:nvPr/>
        </p:nvCxnSpPr>
        <p:spPr>
          <a:xfrm>
            <a:off x="2109991" y="1802400"/>
            <a:ext cx="1495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52" idx="0"/>
          </p:cNvCxnSpPr>
          <p:nvPr/>
        </p:nvCxnSpPr>
        <p:spPr>
          <a:xfrm rot="16200000" flipH="1">
            <a:off x="2161952" y="3463061"/>
            <a:ext cx="1164648" cy="1948594"/>
          </a:xfrm>
          <a:prstGeom prst="bentConnector4">
            <a:avLst>
              <a:gd name="adj1" fmla="val -19628"/>
              <a:gd name="adj2" fmla="val 8871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54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83" y="0"/>
            <a:ext cx="75900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5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순서도: 처리 7"/>
          <p:cNvSpPr/>
          <p:nvPr/>
        </p:nvSpPr>
        <p:spPr>
          <a:xfrm>
            <a:off x="136340" y="736493"/>
            <a:ext cx="4904095" cy="4667889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sp>
        <p:nvSpPr>
          <p:cNvPr id="49" name="순서도: 처리 29"/>
          <p:cNvSpPr/>
          <p:nvPr/>
        </p:nvSpPr>
        <p:spPr>
          <a:xfrm>
            <a:off x="195731" y="1124318"/>
            <a:ext cx="2488239" cy="4193027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3" name="직선 화살표 연결선 170"/>
          <p:cNvCxnSpPr>
            <a:cxnSpLocks/>
          </p:cNvCxnSpPr>
          <p:nvPr/>
        </p:nvCxnSpPr>
        <p:spPr>
          <a:xfrm>
            <a:off x="1441475" y="3137334"/>
            <a:ext cx="0" cy="422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196"/>
          <p:cNvCxnSpPr>
            <a:cxnSpLocks/>
            <a:stCxn id="108" idx="1"/>
          </p:cNvCxnSpPr>
          <p:nvPr/>
        </p:nvCxnSpPr>
        <p:spPr>
          <a:xfrm rot="10800000">
            <a:off x="1441475" y="3371376"/>
            <a:ext cx="1748416" cy="964275"/>
          </a:xfrm>
          <a:prstGeom prst="bentConnector3">
            <a:avLst>
              <a:gd name="adj1" fmla="val 227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203"/>
          <p:cNvCxnSpPr>
            <a:cxnSpLocks/>
          </p:cNvCxnSpPr>
          <p:nvPr/>
        </p:nvCxnSpPr>
        <p:spPr>
          <a:xfrm>
            <a:off x="2685649" y="2243981"/>
            <a:ext cx="50031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표 3">
            <a:extLst>
              <a:ext uri="{FF2B5EF4-FFF2-40B4-BE49-F238E27FC236}">
                <a16:creationId xmlns:a16="http://schemas.microsoft.com/office/drawing/2014/main" id="{865F5171-59EA-42A9-8983-E65C66896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918380"/>
              </p:ext>
            </p:extLst>
          </p:nvPr>
        </p:nvGraphicFramePr>
        <p:xfrm>
          <a:off x="386202" y="1497794"/>
          <a:ext cx="1407986" cy="143562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3993">
                  <a:extLst>
                    <a:ext uri="{9D8B030D-6E8A-4147-A177-3AD203B41FA5}">
                      <a16:colId xmlns:a16="http://schemas.microsoft.com/office/drawing/2014/main" val="3398596391"/>
                    </a:ext>
                  </a:extLst>
                </a:gridCol>
                <a:gridCol w="703993">
                  <a:extLst>
                    <a:ext uri="{9D8B030D-6E8A-4147-A177-3AD203B41FA5}">
                      <a16:colId xmlns:a16="http://schemas.microsoft.com/office/drawing/2014/main" val="3429737051"/>
                    </a:ext>
                  </a:extLst>
                </a:gridCol>
              </a:tblGrid>
              <a:tr h="3237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종로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2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가</a:t>
                      </a: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사거리</a:t>
                      </a:r>
                    </a:p>
                  </a:txBody>
                  <a:tcPr marL="91422" marR="91422" marT="45711" marB="4571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종로구</a:t>
                      </a: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보건소</a:t>
                      </a:r>
                    </a:p>
                  </a:txBody>
                  <a:tcPr marL="91422" marR="91422" marT="45711" marB="4571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096632"/>
                  </a:ext>
                </a:extLst>
              </a:tr>
              <a:tr h="3237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서울대학교</a:t>
                      </a:r>
                    </a:p>
                  </a:txBody>
                  <a:tcPr marL="91422" marR="91422" marT="45711" marB="4571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창경궁</a:t>
                      </a:r>
                    </a:p>
                  </a:txBody>
                  <a:tcPr marL="91422" marR="91422" marT="45711" marB="4571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539484"/>
                  </a:ext>
                </a:extLst>
              </a:tr>
              <a:tr h="2242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명륜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가</a:t>
                      </a:r>
                    </a:p>
                  </a:txBody>
                  <a:tcPr marL="91422" marR="91422" marT="45711" marB="4571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광화문</a:t>
                      </a:r>
                    </a:p>
                  </a:txBody>
                  <a:tcPr marL="91422" marR="91422" marT="45711" marB="4571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688741"/>
                  </a:ext>
                </a:extLst>
              </a:tr>
              <a:tr h="3237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통인시장</a:t>
                      </a:r>
                    </a:p>
                  </a:txBody>
                  <a:tcPr marL="91422" marR="91422" marT="45711" marB="4571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상명대입구</a:t>
                      </a:r>
                    </a:p>
                  </a:txBody>
                  <a:tcPr marL="91422" marR="91422" marT="45711" marB="4571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132999"/>
                  </a:ext>
                </a:extLst>
              </a:tr>
              <a:tr h="2285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용산구청</a:t>
                      </a:r>
                    </a:p>
                  </a:txBody>
                  <a:tcPr marL="91422" marR="91422" marT="45711" marB="4571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강서구청</a:t>
                      </a:r>
                    </a:p>
                  </a:txBody>
                  <a:tcPr marL="91422" marR="91422" marT="45711" marB="4571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770103"/>
                  </a:ext>
                </a:extLst>
              </a:tr>
            </a:tbl>
          </a:graphicData>
        </a:graphic>
      </p:graphicFrame>
      <p:graphicFrame>
        <p:nvGraphicFramePr>
          <p:cNvPr id="63" name="표 3">
            <a:extLst>
              <a:ext uri="{FF2B5EF4-FFF2-40B4-BE49-F238E27FC236}">
                <a16:creationId xmlns:a16="http://schemas.microsoft.com/office/drawing/2014/main" id="{6F009B9B-D496-46FA-A777-F2F6EB906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69168"/>
              </p:ext>
            </p:extLst>
          </p:nvPr>
        </p:nvGraphicFramePr>
        <p:xfrm>
          <a:off x="1957998" y="1499321"/>
          <a:ext cx="538930" cy="14331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8930">
                  <a:extLst>
                    <a:ext uri="{9D8B030D-6E8A-4147-A177-3AD203B41FA5}">
                      <a16:colId xmlns:a16="http://schemas.microsoft.com/office/drawing/2014/main" val="3398596391"/>
                    </a:ext>
                  </a:extLst>
                </a:gridCol>
              </a:tblGrid>
              <a:tr h="290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종로구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096632"/>
                  </a:ext>
                </a:extLst>
              </a:tr>
              <a:tr h="290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중구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539484"/>
                  </a:ext>
                </a:extLst>
              </a:tr>
              <a:tr h="290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용산구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688741"/>
                  </a:ext>
                </a:extLst>
              </a:tr>
              <a:tr h="295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서구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132999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강서구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77010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908EF3C8-6DD4-4ED0-8EEA-5EAF51D8A444}"/>
              </a:ext>
            </a:extLst>
          </p:cNvPr>
          <p:cNvSpPr txBox="1"/>
          <p:nvPr/>
        </p:nvSpPr>
        <p:spPr>
          <a:xfrm>
            <a:off x="1639037" y="2921890"/>
            <a:ext cx="11874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[</a:t>
            </a:r>
            <a:r>
              <a:rPr lang="ko-KR" altLang="en-US" sz="800" b="1" dirty="0">
                <a:latin typeface="+mn-ea"/>
              </a:rPr>
              <a:t>경계 데이터</a:t>
            </a:r>
            <a:r>
              <a:rPr lang="en-US" altLang="ko-KR" sz="800" b="1" dirty="0">
                <a:latin typeface="+mn-ea"/>
              </a:rPr>
              <a:t>]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6D85C6D-C5A2-4541-9669-2298CCF7A74E}"/>
              </a:ext>
            </a:extLst>
          </p:cNvPr>
          <p:cNvSpPr txBox="1"/>
          <p:nvPr/>
        </p:nvSpPr>
        <p:spPr>
          <a:xfrm>
            <a:off x="609095" y="2921899"/>
            <a:ext cx="1028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[</a:t>
            </a:r>
            <a:r>
              <a:rPr lang="ko-KR" altLang="en-US" sz="800" b="1" dirty="0">
                <a:latin typeface="+mn-ea"/>
              </a:rPr>
              <a:t>지리 데이터</a:t>
            </a:r>
            <a:r>
              <a:rPr lang="en-US" altLang="ko-KR" sz="800" b="1" dirty="0">
                <a:latin typeface="+mn-ea"/>
              </a:rPr>
              <a:t>] 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66" name="순서도: 처리 36">
            <a:extLst>
              <a:ext uri="{FF2B5EF4-FFF2-40B4-BE49-F238E27FC236}">
                <a16:creationId xmlns:a16="http://schemas.microsoft.com/office/drawing/2014/main" id="{B7F45902-6C65-4C0C-A3AE-E52D7C3A2F75}"/>
              </a:ext>
            </a:extLst>
          </p:cNvPr>
          <p:cNvSpPr/>
          <p:nvPr/>
        </p:nvSpPr>
        <p:spPr>
          <a:xfrm>
            <a:off x="265285" y="1402373"/>
            <a:ext cx="2352380" cy="1734961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순서도: 처리 150">
            <a:extLst>
              <a:ext uri="{FF2B5EF4-FFF2-40B4-BE49-F238E27FC236}">
                <a16:creationId xmlns:a16="http://schemas.microsoft.com/office/drawing/2014/main" id="{589805DB-17F5-4B10-8F7F-4D1A14B9916D}"/>
              </a:ext>
            </a:extLst>
          </p:cNvPr>
          <p:cNvSpPr/>
          <p:nvPr/>
        </p:nvSpPr>
        <p:spPr>
          <a:xfrm>
            <a:off x="265285" y="3560092"/>
            <a:ext cx="2352380" cy="1720514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68" name="표 3">
            <a:extLst>
              <a:ext uri="{FF2B5EF4-FFF2-40B4-BE49-F238E27FC236}">
                <a16:creationId xmlns:a16="http://schemas.microsoft.com/office/drawing/2014/main" id="{E44C489F-3BC1-49F6-A0AA-049D9272E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715838"/>
              </p:ext>
            </p:extLst>
          </p:nvPr>
        </p:nvGraphicFramePr>
        <p:xfrm>
          <a:off x="752755" y="3615318"/>
          <a:ext cx="678812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8812">
                  <a:extLst>
                    <a:ext uri="{9D8B030D-6E8A-4147-A177-3AD203B41FA5}">
                      <a16:colId xmlns:a16="http://schemas.microsoft.com/office/drawing/2014/main" val="33985963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종로구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096632"/>
                  </a:ext>
                </a:extLst>
              </a:tr>
              <a:tr h="199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종로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2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가</a:t>
                      </a: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사거리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539484"/>
                  </a:ext>
                </a:extLst>
              </a:tr>
              <a:tr h="146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통인시장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688741"/>
                  </a:ext>
                </a:extLst>
              </a:tr>
            </a:tbl>
          </a:graphicData>
        </a:graphic>
      </p:graphicFrame>
      <p:graphicFrame>
        <p:nvGraphicFramePr>
          <p:cNvPr id="69" name="표 3">
            <a:extLst>
              <a:ext uri="{FF2B5EF4-FFF2-40B4-BE49-F238E27FC236}">
                <a16:creationId xmlns:a16="http://schemas.microsoft.com/office/drawing/2014/main" id="{C6721EFF-8C0C-47E9-9423-7DD40CBBE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171075"/>
              </p:ext>
            </p:extLst>
          </p:nvPr>
        </p:nvGraphicFramePr>
        <p:xfrm>
          <a:off x="1473285" y="3614863"/>
          <a:ext cx="696393" cy="76570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96393">
                  <a:extLst>
                    <a:ext uri="{9D8B030D-6E8A-4147-A177-3AD203B41FA5}">
                      <a16:colId xmlns:a16="http://schemas.microsoft.com/office/drawing/2014/main" val="3398596391"/>
                    </a:ext>
                  </a:extLst>
                </a:gridCol>
              </a:tblGrid>
              <a:tr h="218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중구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096632"/>
                  </a:ext>
                </a:extLst>
              </a:tr>
              <a:tr h="255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서울대학교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539484"/>
                  </a:ext>
                </a:extLst>
              </a:tr>
              <a:tr h="29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창경궁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688741"/>
                  </a:ext>
                </a:extLst>
              </a:tr>
            </a:tbl>
          </a:graphicData>
        </a:graphic>
      </p:graphicFrame>
      <p:graphicFrame>
        <p:nvGraphicFramePr>
          <p:cNvPr id="70" name="표 3">
            <a:extLst>
              <a:ext uri="{FF2B5EF4-FFF2-40B4-BE49-F238E27FC236}">
                <a16:creationId xmlns:a16="http://schemas.microsoft.com/office/drawing/2014/main" id="{48CED931-08F2-46CC-9D1F-6FC3D9159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597204"/>
              </p:ext>
            </p:extLst>
          </p:nvPr>
        </p:nvGraphicFramePr>
        <p:xfrm>
          <a:off x="393657" y="4460309"/>
          <a:ext cx="635944" cy="745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5944">
                  <a:extLst>
                    <a:ext uri="{9D8B030D-6E8A-4147-A177-3AD203B41FA5}">
                      <a16:colId xmlns:a16="http://schemas.microsoft.com/office/drawing/2014/main" val="3398596391"/>
                    </a:ext>
                  </a:extLst>
                </a:gridCol>
              </a:tblGrid>
              <a:tr h="2384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용산구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096632"/>
                  </a:ext>
                </a:extLst>
              </a:tr>
              <a:tr h="258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명륜</a:t>
                      </a: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가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539484"/>
                  </a:ext>
                </a:extLst>
              </a:tr>
              <a:tr h="248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용산구청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688741"/>
                  </a:ext>
                </a:extLst>
              </a:tr>
            </a:tbl>
          </a:graphicData>
        </a:graphic>
      </p:graphicFrame>
      <p:graphicFrame>
        <p:nvGraphicFramePr>
          <p:cNvPr id="71" name="표 3">
            <a:extLst>
              <a:ext uri="{FF2B5EF4-FFF2-40B4-BE49-F238E27FC236}">
                <a16:creationId xmlns:a16="http://schemas.microsoft.com/office/drawing/2014/main" id="{994C5965-7041-40E3-BF69-179F9FA96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045674"/>
              </p:ext>
            </p:extLst>
          </p:nvPr>
        </p:nvGraphicFramePr>
        <p:xfrm>
          <a:off x="1099903" y="4453559"/>
          <a:ext cx="647697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697">
                  <a:extLst>
                    <a:ext uri="{9D8B030D-6E8A-4147-A177-3AD203B41FA5}">
                      <a16:colId xmlns:a16="http://schemas.microsoft.com/office/drawing/2014/main" val="33985963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서구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096632"/>
                  </a:ext>
                </a:extLst>
              </a:tr>
              <a:tr h="1703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상명대</a:t>
                      </a: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입구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539484"/>
                  </a:ext>
                </a:extLst>
              </a:tr>
              <a:tr h="1641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광화문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688741"/>
                  </a:ext>
                </a:extLst>
              </a:tr>
            </a:tbl>
          </a:graphicData>
        </a:graphic>
      </p:graphicFrame>
      <p:graphicFrame>
        <p:nvGraphicFramePr>
          <p:cNvPr id="72" name="표 3">
            <a:extLst>
              <a:ext uri="{FF2B5EF4-FFF2-40B4-BE49-F238E27FC236}">
                <a16:creationId xmlns:a16="http://schemas.microsoft.com/office/drawing/2014/main" id="{2174AC9A-1478-493E-B2FF-12B25ECFC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884074"/>
              </p:ext>
            </p:extLst>
          </p:nvPr>
        </p:nvGraphicFramePr>
        <p:xfrm>
          <a:off x="1826016" y="4455332"/>
          <a:ext cx="687324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87324">
                  <a:extLst>
                    <a:ext uri="{9D8B030D-6E8A-4147-A177-3AD203B41FA5}">
                      <a16:colId xmlns:a16="http://schemas.microsoft.com/office/drawing/2014/main" val="33985963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강서구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096632"/>
                  </a:ext>
                </a:extLst>
              </a:tr>
              <a:tr h="127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종로구</a:t>
                      </a:r>
                      <a:endParaRPr lang="en-US" altLang="ko-KR" sz="800" b="0" dirty="0">
                        <a:solidFill>
                          <a:sysClr val="windowText" lastClr="0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보건소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539484"/>
                  </a:ext>
                </a:extLst>
              </a:tr>
              <a:tr h="122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강서구청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688741"/>
                  </a:ext>
                </a:extLst>
              </a:tr>
            </a:tbl>
          </a:graphicData>
        </a:graphic>
      </p:graphicFrame>
      <p:sp>
        <p:nvSpPr>
          <p:cNvPr id="74" name="순서도: 처리 90">
            <a:extLst>
              <a:ext uri="{FF2B5EF4-FFF2-40B4-BE49-F238E27FC236}">
                <a16:creationId xmlns:a16="http://schemas.microsoft.com/office/drawing/2014/main" id="{A67BC44C-E975-405C-8A5C-54EF7CFB7470}"/>
              </a:ext>
            </a:extLst>
          </p:cNvPr>
          <p:cNvSpPr/>
          <p:nvPr/>
        </p:nvSpPr>
        <p:spPr bwMode="hidden">
          <a:xfrm>
            <a:off x="886791" y="1114783"/>
            <a:ext cx="1109368" cy="351356"/>
          </a:xfrm>
          <a:prstGeom prst="flowChartProcess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하둡 파일 시스템</a:t>
            </a:r>
          </a:p>
        </p:txBody>
      </p:sp>
      <p:sp>
        <p:nvSpPr>
          <p:cNvPr id="75" name="순서도: 처리 166">
            <a:extLst>
              <a:ext uri="{FF2B5EF4-FFF2-40B4-BE49-F238E27FC236}">
                <a16:creationId xmlns:a16="http://schemas.microsoft.com/office/drawing/2014/main" id="{D79C1A76-DA02-4A43-8AB1-4FA3DD79A3E1}"/>
              </a:ext>
            </a:extLst>
          </p:cNvPr>
          <p:cNvSpPr/>
          <p:nvPr/>
        </p:nvSpPr>
        <p:spPr bwMode="hidden">
          <a:xfrm>
            <a:off x="3753086" y="827099"/>
            <a:ext cx="1220265" cy="175678"/>
          </a:xfrm>
          <a:prstGeom prst="flowChartProcess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하둡 에코 시스템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6525C85-1AEC-4B69-A776-23E1DE4AD121}"/>
              </a:ext>
            </a:extLst>
          </p:cNvPr>
          <p:cNvSpPr txBox="1"/>
          <p:nvPr/>
        </p:nvSpPr>
        <p:spPr>
          <a:xfrm>
            <a:off x="1589081" y="3180759"/>
            <a:ext cx="1028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latin typeface="+mn-ea"/>
              </a:rPr>
              <a:t>데이터 최적화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189891" y="1478320"/>
            <a:ext cx="1783460" cy="1454194"/>
            <a:chOff x="7514874" y="1101436"/>
            <a:chExt cx="1783460" cy="1454194"/>
          </a:xfrm>
        </p:grpSpPr>
        <p:sp>
          <p:nvSpPr>
            <p:cNvPr id="50" name="순서도: 처리 148"/>
            <p:cNvSpPr/>
            <p:nvPr/>
          </p:nvSpPr>
          <p:spPr>
            <a:xfrm>
              <a:off x="7514874" y="1101436"/>
              <a:ext cx="1783460" cy="1454194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1" name="순서도: 처리 164"/>
            <p:cNvSpPr/>
            <p:nvPr/>
          </p:nvSpPr>
          <p:spPr>
            <a:xfrm>
              <a:off x="7576334" y="1425146"/>
              <a:ext cx="714341" cy="286423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SQL </a:t>
              </a:r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쿼리</a:t>
              </a:r>
            </a:p>
          </p:txBody>
        </p:sp>
        <p:sp>
          <p:nvSpPr>
            <p:cNvPr id="76" name="순서도: 처리 171">
              <a:extLst>
                <a:ext uri="{FF2B5EF4-FFF2-40B4-BE49-F238E27FC236}">
                  <a16:creationId xmlns:a16="http://schemas.microsoft.com/office/drawing/2014/main" id="{06D5B877-92B5-4325-8ADE-4FA16EE981C8}"/>
                </a:ext>
              </a:extLst>
            </p:cNvPr>
            <p:cNvSpPr/>
            <p:nvPr/>
          </p:nvSpPr>
          <p:spPr bwMode="hidden">
            <a:xfrm>
              <a:off x="8133857" y="1101436"/>
              <a:ext cx="536755" cy="351356"/>
            </a:xfrm>
            <a:prstGeom prst="flowChartProcess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스파크</a:t>
              </a:r>
            </a:p>
          </p:txBody>
        </p:sp>
        <p:sp>
          <p:nvSpPr>
            <p:cNvPr id="77" name="순서도: 처리 179">
              <a:extLst>
                <a:ext uri="{FF2B5EF4-FFF2-40B4-BE49-F238E27FC236}">
                  <a16:creationId xmlns:a16="http://schemas.microsoft.com/office/drawing/2014/main" id="{F6FFCE30-5B33-4BAB-AC65-A456EC0FD105}"/>
                </a:ext>
              </a:extLst>
            </p:cNvPr>
            <p:cNvSpPr/>
            <p:nvPr/>
          </p:nvSpPr>
          <p:spPr>
            <a:xfrm>
              <a:off x="7581677" y="2198204"/>
              <a:ext cx="708998" cy="302719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구문 분석</a:t>
              </a:r>
            </a:p>
          </p:txBody>
        </p:sp>
        <p:sp>
          <p:nvSpPr>
            <p:cNvPr id="78" name="순서도: 처리 181">
              <a:extLst>
                <a:ext uri="{FF2B5EF4-FFF2-40B4-BE49-F238E27FC236}">
                  <a16:creationId xmlns:a16="http://schemas.microsoft.com/office/drawing/2014/main" id="{FB6BFD53-FA6A-456E-A169-A51FEA2EBCCF}"/>
                </a:ext>
              </a:extLst>
            </p:cNvPr>
            <p:cNvSpPr/>
            <p:nvPr/>
          </p:nvSpPr>
          <p:spPr>
            <a:xfrm>
              <a:off x="8417075" y="1425145"/>
              <a:ext cx="820710" cy="1060147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연산 수행</a:t>
              </a:r>
            </a:p>
          </p:txBody>
        </p:sp>
        <p:cxnSp>
          <p:nvCxnSpPr>
            <p:cNvPr id="81" name="직선 화살표 연결선 202">
              <a:extLst>
                <a:ext uri="{FF2B5EF4-FFF2-40B4-BE49-F238E27FC236}">
                  <a16:creationId xmlns:a16="http://schemas.microsoft.com/office/drawing/2014/main" id="{C4B0A27B-E83A-4316-8015-66B856D7FCFD}"/>
                </a:ext>
              </a:extLst>
            </p:cNvPr>
            <p:cNvCxnSpPr>
              <a:cxnSpLocks/>
              <a:stCxn id="51" idx="2"/>
              <a:endCxn id="77" idx="0"/>
            </p:cNvCxnSpPr>
            <p:nvPr/>
          </p:nvCxnSpPr>
          <p:spPr>
            <a:xfrm>
              <a:off x="7933505" y="1711569"/>
              <a:ext cx="2671" cy="48663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189891" y="3608553"/>
            <a:ext cx="1783460" cy="1454194"/>
            <a:chOff x="10120895" y="3525475"/>
            <a:chExt cx="1783460" cy="1454194"/>
          </a:xfrm>
        </p:grpSpPr>
        <p:sp>
          <p:nvSpPr>
            <p:cNvPr id="55" name="순서도: 처리 176"/>
            <p:cNvSpPr/>
            <p:nvPr/>
          </p:nvSpPr>
          <p:spPr>
            <a:xfrm>
              <a:off x="10169025" y="3839429"/>
              <a:ext cx="842715" cy="412679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경계별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파티션</a:t>
              </a:r>
              <a:endParaRPr lang="en-US" altLang="ko-KR" sz="8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재구성</a:t>
              </a:r>
              <a:endParaRPr lang="en-US" altLang="ko-KR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6" name="순서도: 처리 177"/>
            <p:cNvSpPr/>
            <p:nvPr/>
          </p:nvSpPr>
          <p:spPr>
            <a:xfrm>
              <a:off x="11124231" y="3847282"/>
              <a:ext cx="729340" cy="412679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연산 최적화</a:t>
              </a:r>
              <a:endParaRPr lang="en-US" altLang="ko-KR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7" name="순서도: 처리 178"/>
            <p:cNvSpPr/>
            <p:nvPr/>
          </p:nvSpPr>
          <p:spPr>
            <a:xfrm>
              <a:off x="10169910" y="4498900"/>
              <a:ext cx="1683661" cy="440033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인덱싱</a:t>
              </a:r>
              <a:endParaRPr lang="en-US" altLang="ko-KR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9" name="순서도: 처리 187">
              <a:extLst>
                <a:ext uri="{FF2B5EF4-FFF2-40B4-BE49-F238E27FC236}">
                  <a16:creationId xmlns:a16="http://schemas.microsoft.com/office/drawing/2014/main" id="{6124190C-F713-4272-87B9-D54A22505C2A}"/>
                </a:ext>
              </a:extLst>
            </p:cNvPr>
            <p:cNvSpPr/>
            <p:nvPr/>
          </p:nvSpPr>
          <p:spPr bwMode="hidden">
            <a:xfrm>
              <a:off x="10570498" y="3582293"/>
              <a:ext cx="919905" cy="220842"/>
            </a:xfrm>
            <a:prstGeom prst="flowChartProcess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아파치 세도나</a:t>
              </a:r>
            </a:p>
          </p:txBody>
        </p:sp>
        <p:sp>
          <p:nvSpPr>
            <p:cNvPr id="108" name="순서도: 처리 148"/>
            <p:cNvSpPr/>
            <p:nvPr/>
          </p:nvSpPr>
          <p:spPr>
            <a:xfrm>
              <a:off x="10120895" y="3525475"/>
              <a:ext cx="1783460" cy="1454194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09" name="직선 화살표 연결선 202">
              <a:extLst>
                <a:ext uri="{FF2B5EF4-FFF2-40B4-BE49-F238E27FC236}">
                  <a16:creationId xmlns:a16="http://schemas.microsoft.com/office/drawing/2014/main" id="{C4B0A27B-E83A-4316-8015-66B856D7FCFD}"/>
                </a:ext>
              </a:extLst>
            </p:cNvPr>
            <p:cNvCxnSpPr>
              <a:cxnSpLocks/>
            </p:cNvCxnSpPr>
            <p:nvPr/>
          </p:nvCxnSpPr>
          <p:spPr>
            <a:xfrm>
              <a:off x="10595357" y="4259961"/>
              <a:ext cx="0" cy="2433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202">
              <a:extLst>
                <a:ext uri="{FF2B5EF4-FFF2-40B4-BE49-F238E27FC236}">
                  <a16:creationId xmlns:a16="http://schemas.microsoft.com/office/drawing/2014/main" id="{C4B0A27B-E83A-4316-8015-66B856D7F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88901" y="4259961"/>
              <a:ext cx="0" cy="2433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직선 화살표 연결선 202">
            <a:extLst>
              <a:ext uri="{FF2B5EF4-FFF2-40B4-BE49-F238E27FC236}">
                <a16:creationId xmlns:a16="http://schemas.microsoft.com/office/drawing/2014/main" id="{C4B0A27B-E83A-4316-8015-66B856D7FCFD}"/>
              </a:ext>
            </a:extLst>
          </p:cNvPr>
          <p:cNvCxnSpPr>
            <a:cxnSpLocks/>
          </p:cNvCxnSpPr>
          <p:nvPr/>
        </p:nvCxnSpPr>
        <p:spPr>
          <a:xfrm flipV="1">
            <a:off x="4502447" y="2932514"/>
            <a:ext cx="0" cy="6760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202">
            <a:extLst>
              <a:ext uri="{FF2B5EF4-FFF2-40B4-BE49-F238E27FC236}">
                <a16:creationId xmlns:a16="http://schemas.microsoft.com/office/drawing/2014/main" id="{C4B0A27B-E83A-4316-8015-66B856D7FCFD}"/>
              </a:ext>
            </a:extLst>
          </p:cNvPr>
          <p:cNvCxnSpPr>
            <a:cxnSpLocks/>
          </p:cNvCxnSpPr>
          <p:nvPr/>
        </p:nvCxnSpPr>
        <p:spPr>
          <a:xfrm>
            <a:off x="3614527" y="2937441"/>
            <a:ext cx="0" cy="671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처리 7"/>
          <p:cNvSpPr/>
          <p:nvPr/>
        </p:nvSpPr>
        <p:spPr>
          <a:xfrm>
            <a:off x="5571801" y="543009"/>
            <a:ext cx="5953760" cy="5355644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sp>
        <p:nvSpPr>
          <p:cNvPr id="39" name="순서도: 처리 29"/>
          <p:cNvSpPr/>
          <p:nvPr/>
        </p:nvSpPr>
        <p:spPr>
          <a:xfrm>
            <a:off x="5631192" y="838973"/>
            <a:ext cx="3000352" cy="499872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순서도: 처리 148"/>
          <p:cNvSpPr/>
          <p:nvPr/>
        </p:nvSpPr>
        <p:spPr>
          <a:xfrm>
            <a:off x="9114721" y="838973"/>
            <a:ext cx="2323021" cy="2065019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순서도: 처리 164"/>
          <p:cNvSpPr/>
          <p:nvPr/>
        </p:nvSpPr>
        <p:spPr>
          <a:xfrm>
            <a:off x="9228746" y="1448724"/>
            <a:ext cx="967464" cy="422758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SQL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쿼리</a:t>
            </a:r>
          </a:p>
        </p:txBody>
      </p:sp>
      <p:sp>
        <p:nvSpPr>
          <p:cNvPr id="42" name="순서도: 처리 168"/>
          <p:cNvSpPr/>
          <p:nvPr/>
        </p:nvSpPr>
        <p:spPr>
          <a:xfrm>
            <a:off x="9114721" y="3799883"/>
            <a:ext cx="2323025" cy="2041981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4" name="직선 화살표 연결선 170"/>
          <p:cNvCxnSpPr>
            <a:cxnSpLocks/>
          </p:cNvCxnSpPr>
          <p:nvPr/>
        </p:nvCxnSpPr>
        <p:spPr>
          <a:xfrm>
            <a:off x="7115196" y="3373018"/>
            <a:ext cx="0" cy="4227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172"/>
          <p:cNvCxnSpPr>
            <a:cxnSpLocks/>
          </p:cNvCxnSpPr>
          <p:nvPr/>
        </p:nvCxnSpPr>
        <p:spPr>
          <a:xfrm flipV="1">
            <a:off x="10828164" y="2903992"/>
            <a:ext cx="0" cy="8958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처리 176"/>
          <p:cNvSpPr/>
          <p:nvPr/>
        </p:nvSpPr>
        <p:spPr>
          <a:xfrm>
            <a:off x="9189153" y="4270149"/>
            <a:ext cx="1027156" cy="578071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경계별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파티션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재구성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순서도: 처리 177"/>
          <p:cNvSpPr/>
          <p:nvPr/>
        </p:nvSpPr>
        <p:spPr>
          <a:xfrm>
            <a:off x="10348969" y="4270149"/>
            <a:ext cx="1027150" cy="578071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연산 최적화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순서도: 처리 178"/>
          <p:cNvSpPr/>
          <p:nvPr/>
        </p:nvSpPr>
        <p:spPr>
          <a:xfrm>
            <a:off x="9189153" y="5303449"/>
            <a:ext cx="2154658" cy="440033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인덱싱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4" name="직선 화살표 연결선 180"/>
          <p:cNvCxnSpPr>
            <a:cxnSpLocks/>
            <a:stCxn id="46" idx="2"/>
          </p:cNvCxnSpPr>
          <p:nvPr/>
        </p:nvCxnSpPr>
        <p:spPr>
          <a:xfrm>
            <a:off x="9702731" y="4848220"/>
            <a:ext cx="0" cy="4605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183"/>
          <p:cNvCxnSpPr>
            <a:cxnSpLocks/>
            <a:endCxn id="47" idx="2"/>
          </p:cNvCxnSpPr>
          <p:nvPr/>
        </p:nvCxnSpPr>
        <p:spPr>
          <a:xfrm flipH="1" flipV="1">
            <a:off x="10862544" y="4848220"/>
            <a:ext cx="1" cy="4605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203"/>
          <p:cNvCxnSpPr>
            <a:cxnSpLocks/>
          </p:cNvCxnSpPr>
          <p:nvPr/>
        </p:nvCxnSpPr>
        <p:spPr>
          <a:xfrm>
            <a:off x="8631544" y="2096348"/>
            <a:ext cx="49020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표 3">
            <a:extLst>
              <a:ext uri="{FF2B5EF4-FFF2-40B4-BE49-F238E27FC236}">
                <a16:creationId xmlns:a16="http://schemas.microsoft.com/office/drawing/2014/main" id="{865F5171-59EA-42A9-8983-E65C66896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863660"/>
              </p:ext>
            </p:extLst>
          </p:nvPr>
        </p:nvGraphicFramePr>
        <p:xfrm>
          <a:off x="5780581" y="1201097"/>
          <a:ext cx="1753933" cy="106671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3933">
                  <a:extLst>
                    <a:ext uri="{9D8B030D-6E8A-4147-A177-3AD203B41FA5}">
                      <a16:colId xmlns:a16="http://schemas.microsoft.com/office/drawing/2014/main" val="3398596391"/>
                    </a:ext>
                  </a:extLst>
                </a:gridCol>
              </a:tblGrid>
              <a:tr h="1728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POINT (126.9877499 37.56976513)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91422" marR="91422" marT="45711" marB="4571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096632"/>
                  </a:ext>
                </a:extLst>
              </a:tr>
              <a:tr h="1728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POINT (126.996566 37.57918302)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91422" marR="91422" marT="45711" marB="4571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8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POINT (126.9731336 37.57028804)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91422" marR="91422" marT="45711" marB="4571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539484"/>
                  </a:ext>
                </a:extLst>
              </a:tr>
              <a:tr h="1728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POINT (126.9983401 37.58267117)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91422" marR="91422" marT="45711" marB="4571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8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POINT (126.9639776 37.59555757)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91422" marR="91422" marT="45711" marB="4571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908EF3C8-6DD4-4ED0-8EEA-5EAF51D8A444}"/>
              </a:ext>
            </a:extLst>
          </p:cNvPr>
          <p:cNvSpPr txBox="1"/>
          <p:nvPr/>
        </p:nvSpPr>
        <p:spPr>
          <a:xfrm>
            <a:off x="6698608" y="3149954"/>
            <a:ext cx="923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[</a:t>
            </a:r>
            <a:r>
              <a:rPr lang="ko-KR" altLang="en-US" sz="800" dirty="0">
                <a:latin typeface="+mn-ea"/>
              </a:rPr>
              <a:t>경계 데이터</a:t>
            </a:r>
            <a:r>
              <a:rPr lang="en-US" altLang="ko-KR" sz="800" dirty="0">
                <a:latin typeface="+mn-ea"/>
              </a:rPr>
              <a:t>]</a:t>
            </a:r>
            <a:endParaRPr lang="ko-KR" altLang="en-US" sz="800" dirty="0"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6D85C6D-C5A2-4541-9669-2298CCF7A74E}"/>
              </a:ext>
            </a:extLst>
          </p:cNvPr>
          <p:cNvSpPr txBox="1"/>
          <p:nvPr/>
        </p:nvSpPr>
        <p:spPr>
          <a:xfrm>
            <a:off x="7724575" y="1641433"/>
            <a:ext cx="843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[</a:t>
            </a:r>
            <a:r>
              <a:rPr lang="ko-KR" altLang="en-US" sz="800" dirty="0">
                <a:latin typeface="+mn-ea"/>
              </a:rPr>
              <a:t>지리 데이터</a:t>
            </a:r>
            <a:r>
              <a:rPr lang="en-US" altLang="ko-KR" sz="800" dirty="0">
                <a:latin typeface="+mn-ea"/>
              </a:rPr>
              <a:t>] </a:t>
            </a:r>
            <a:endParaRPr lang="ko-KR" altLang="en-US" sz="800" dirty="0">
              <a:latin typeface="+mn-ea"/>
            </a:endParaRPr>
          </a:p>
        </p:txBody>
      </p:sp>
      <p:sp>
        <p:nvSpPr>
          <p:cNvPr id="84" name="순서도: 처리 36">
            <a:extLst>
              <a:ext uri="{FF2B5EF4-FFF2-40B4-BE49-F238E27FC236}">
                <a16:creationId xmlns:a16="http://schemas.microsoft.com/office/drawing/2014/main" id="{B7F45902-6C65-4C0C-A3AE-E52D7C3A2F75}"/>
              </a:ext>
            </a:extLst>
          </p:cNvPr>
          <p:cNvSpPr/>
          <p:nvPr/>
        </p:nvSpPr>
        <p:spPr>
          <a:xfrm>
            <a:off x="5700746" y="1151392"/>
            <a:ext cx="2828900" cy="222162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5" name="순서도: 처리 150">
            <a:extLst>
              <a:ext uri="{FF2B5EF4-FFF2-40B4-BE49-F238E27FC236}">
                <a16:creationId xmlns:a16="http://schemas.microsoft.com/office/drawing/2014/main" id="{589805DB-17F5-4B10-8F7F-4D1A14B9916D}"/>
              </a:ext>
            </a:extLst>
          </p:cNvPr>
          <p:cNvSpPr/>
          <p:nvPr/>
        </p:nvSpPr>
        <p:spPr>
          <a:xfrm>
            <a:off x="5715986" y="3799884"/>
            <a:ext cx="2847936" cy="1967801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6" name="표 3">
            <a:extLst>
              <a:ext uri="{FF2B5EF4-FFF2-40B4-BE49-F238E27FC236}">
                <a16:creationId xmlns:a16="http://schemas.microsoft.com/office/drawing/2014/main" id="{E44C489F-3BC1-49F6-A0AA-049D9272E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739157"/>
              </p:ext>
            </p:extLst>
          </p:nvPr>
        </p:nvGraphicFramePr>
        <p:xfrm>
          <a:off x="5765190" y="3872699"/>
          <a:ext cx="2764456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64456">
                  <a:extLst>
                    <a:ext uri="{9D8B030D-6E8A-4147-A177-3AD203B41FA5}">
                      <a16:colId xmlns:a16="http://schemas.microsoft.com/office/drawing/2014/main" val="33985963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POLYGON ((956615.4532424484,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···· </a:t>
                      </a:r>
                      <a:r>
                        <a:rPr lang="sv-SE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,956626.2441)</a:t>
                      </a:r>
                      <a:endParaRPr lang="ko-KR" altLang="en-US" sz="800" b="1" dirty="0">
                        <a:solidFill>
                          <a:sysClr val="windowText" lastClr="0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096632"/>
                  </a:ext>
                </a:extLst>
              </a:tr>
              <a:tr h="1911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POINT (126.9877499 37.56976513)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539484"/>
                  </a:ext>
                </a:extLst>
              </a:tr>
            </a:tbl>
          </a:graphicData>
        </a:graphic>
      </p:graphicFrame>
      <p:graphicFrame>
        <p:nvGraphicFramePr>
          <p:cNvPr id="87" name="표 3">
            <a:extLst>
              <a:ext uri="{FF2B5EF4-FFF2-40B4-BE49-F238E27FC236}">
                <a16:creationId xmlns:a16="http://schemas.microsoft.com/office/drawing/2014/main" id="{C6721EFF-8C0C-47E9-9423-7DD40CBBE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788616"/>
              </p:ext>
            </p:extLst>
          </p:nvPr>
        </p:nvGraphicFramePr>
        <p:xfrm>
          <a:off x="5768042" y="5279295"/>
          <a:ext cx="2765020" cy="42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65020">
                  <a:extLst>
                    <a:ext uri="{9D8B030D-6E8A-4147-A177-3AD203B41FA5}">
                      <a16:colId xmlns:a16="http://schemas.microsoft.com/office/drawing/2014/main" val="33985963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POLYGON ((957890.3856818088,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···· </a:t>
                      </a:r>
                      <a:r>
                        <a:rPr lang="sv-SE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,957910.537255)</a:t>
                      </a:r>
                      <a:endParaRPr lang="ko-KR" altLang="en-US" sz="800" b="1" dirty="0">
                        <a:solidFill>
                          <a:sysClr val="windowText" lastClr="0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096632"/>
                  </a:ext>
                </a:extLst>
              </a:tr>
              <a:tr h="1244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POINT (126.9983401 37.58267117)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539484"/>
                  </a:ext>
                </a:extLst>
              </a:tr>
            </a:tbl>
          </a:graphicData>
        </a:graphic>
      </p:graphicFrame>
      <p:graphicFrame>
        <p:nvGraphicFramePr>
          <p:cNvPr id="88" name="표 3">
            <a:extLst>
              <a:ext uri="{FF2B5EF4-FFF2-40B4-BE49-F238E27FC236}">
                <a16:creationId xmlns:a16="http://schemas.microsoft.com/office/drawing/2014/main" id="{48CED931-08F2-46CC-9D1F-6FC3D9159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639761"/>
              </p:ext>
            </p:extLst>
          </p:nvPr>
        </p:nvGraphicFramePr>
        <p:xfrm>
          <a:off x="5763689" y="4370841"/>
          <a:ext cx="2765957" cy="8534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65957">
                  <a:extLst>
                    <a:ext uri="{9D8B030D-6E8A-4147-A177-3AD203B41FA5}">
                      <a16:colId xmlns:a16="http://schemas.microsoft.com/office/drawing/2014/main" val="3398596391"/>
                    </a:ext>
                  </a:extLst>
                </a:gridCol>
              </a:tblGrid>
              <a:tr h="1659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POLYGON ((957890.3856818088,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···· </a:t>
                      </a:r>
                      <a:r>
                        <a:rPr lang="sv-SE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,957910.537255)</a:t>
                      </a:r>
                      <a:endParaRPr lang="ko-KR" altLang="en-US" sz="800" b="1" dirty="0">
                        <a:solidFill>
                          <a:sysClr val="windowText" lastClr="0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096632"/>
                  </a:ext>
                </a:extLst>
              </a:tr>
              <a:tr h="210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POINT (126.996566 37.57918302)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539484"/>
                  </a:ext>
                </a:extLst>
              </a:tr>
              <a:tr h="202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POINT (126.9731336 37.57028804)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688741"/>
                  </a:ext>
                </a:extLst>
              </a:tr>
              <a:tr h="202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POINT (126.9639776 37.59555757)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9" name="직선 화살표 연결선 160">
            <a:extLst>
              <a:ext uri="{FF2B5EF4-FFF2-40B4-BE49-F238E27FC236}">
                <a16:creationId xmlns:a16="http://schemas.microsoft.com/office/drawing/2014/main" id="{8DAB40B6-6C7C-447A-AC5A-F8DB21DF790D}"/>
              </a:ext>
            </a:extLst>
          </p:cNvPr>
          <p:cNvCxnSpPr>
            <a:cxnSpLocks/>
          </p:cNvCxnSpPr>
          <p:nvPr/>
        </p:nvCxnSpPr>
        <p:spPr>
          <a:xfrm>
            <a:off x="9738635" y="2909955"/>
            <a:ext cx="0" cy="8917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순서도: 처리 90">
            <a:extLst>
              <a:ext uri="{FF2B5EF4-FFF2-40B4-BE49-F238E27FC236}">
                <a16:creationId xmlns:a16="http://schemas.microsoft.com/office/drawing/2014/main" id="{A67BC44C-E975-405C-8A5C-54EF7CFB7470}"/>
              </a:ext>
            </a:extLst>
          </p:cNvPr>
          <p:cNvSpPr/>
          <p:nvPr/>
        </p:nvSpPr>
        <p:spPr bwMode="hidden">
          <a:xfrm>
            <a:off x="6559031" y="838973"/>
            <a:ext cx="1220265" cy="351356"/>
          </a:xfrm>
          <a:prstGeom prst="flowChartProcess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하둡 파일 시스템</a:t>
            </a:r>
          </a:p>
        </p:txBody>
      </p:sp>
      <p:sp>
        <p:nvSpPr>
          <p:cNvPr id="91" name="순서도: 처리 166">
            <a:extLst>
              <a:ext uri="{FF2B5EF4-FFF2-40B4-BE49-F238E27FC236}">
                <a16:creationId xmlns:a16="http://schemas.microsoft.com/office/drawing/2014/main" id="{D79C1A76-DA02-4A43-8AB1-4FA3DD79A3E1}"/>
              </a:ext>
            </a:extLst>
          </p:cNvPr>
          <p:cNvSpPr/>
          <p:nvPr/>
        </p:nvSpPr>
        <p:spPr bwMode="hidden">
          <a:xfrm>
            <a:off x="8261454" y="503748"/>
            <a:ext cx="1220265" cy="351356"/>
          </a:xfrm>
          <a:prstGeom prst="flowChartProcess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하둡 에코 시스템</a:t>
            </a:r>
          </a:p>
        </p:txBody>
      </p:sp>
      <p:sp>
        <p:nvSpPr>
          <p:cNvPr id="92" name="순서도: 처리 171">
            <a:extLst>
              <a:ext uri="{FF2B5EF4-FFF2-40B4-BE49-F238E27FC236}">
                <a16:creationId xmlns:a16="http://schemas.microsoft.com/office/drawing/2014/main" id="{06D5B877-92B5-4325-8ADE-4FA16EE981C8}"/>
              </a:ext>
            </a:extLst>
          </p:cNvPr>
          <p:cNvSpPr/>
          <p:nvPr/>
        </p:nvSpPr>
        <p:spPr bwMode="hidden">
          <a:xfrm>
            <a:off x="9674001" y="975714"/>
            <a:ext cx="1220265" cy="351356"/>
          </a:xfrm>
          <a:prstGeom prst="flowChartProcess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스파크</a:t>
            </a:r>
          </a:p>
        </p:txBody>
      </p:sp>
      <p:sp>
        <p:nvSpPr>
          <p:cNvPr id="93" name="순서도: 처리 179">
            <a:extLst>
              <a:ext uri="{FF2B5EF4-FFF2-40B4-BE49-F238E27FC236}">
                <a16:creationId xmlns:a16="http://schemas.microsoft.com/office/drawing/2014/main" id="{F6FFCE30-5B33-4BAB-AC65-A456EC0FD105}"/>
              </a:ext>
            </a:extLst>
          </p:cNvPr>
          <p:cNvSpPr/>
          <p:nvPr/>
        </p:nvSpPr>
        <p:spPr>
          <a:xfrm>
            <a:off x="9234089" y="2221782"/>
            <a:ext cx="967464" cy="422758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구문 분석</a:t>
            </a:r>
          </a:p>
        </p:txBody>
      </p:sp>
      <p:sp>
        <p:nvSpPr>
          <p:cNvPr id="94" name="순서도: 처리 181">
            <a:extLst>
              <a:ext uri="{FF2B5EF4-FFF2-40B4-BE49-F238E27FC236}">
                <a16:creationId xmlns:a16="http://schemas.microsoft.com/office/drawing/2014/main" id="{FB6BFD53-FA6A-456E-A169-A51FEA2EBCCF}"/>
              </a:ext>
            </a:extLst>
          </p:cNvPr>
          <p:cNvSpPr/>
          <p:nvPr/>
        </p:nvSpPr>
        <p:spPr>
          <a:xfrm>
            <a:off x="10284134" y="1448724"/>
            <a:ext cx="1067578" cy="1195807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연산 수행</a:t>
            </a:r>
          </a:p>
        </p:txBody>
      </p:sp>
      <p:sp>
        <p:nvSpPr>
          <p:cNvPr id="95" name="순서도: 처리 187">
            <a:extLst>
              <a:ext uri="{FF2B5EF4-FFF2-40B4-BE49-F238E27FC236}">
                <a16:creationId xmlns:a16="http://schemas.microsoft.com/office/drawing/2014/main" id="{6124190C-F713-4272-87B9-D54A22505C2A}"/>
              </a:ext>
            </a:extLst>
          </p:cNvPr>
          <p:cNvSpPr/>
          <p:nvPr/>
        </p:nvSpPr>
        <p:spPr bwMode="hidden">
          <a:xfrm>
            <a:off x="9761654" y="3830116"/>
            <a:ext cx="998311" cy="440033"/>
          </a:xfrm>
          <a:prstGeom prst="flowChartProcess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아파치 세도나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6525C85-1AEC-4B69-A776-23E1DE4AD121}"/>
              </a:ext>
            </a:extLst>
          </p:cNvPr>
          <p:cNvSpPr txBox="1"/>
          <p:nvPr/>
        </p:nvSpPr>
        <p:spPr>
          <a:xfrm>
            <a:off x="7369516" y="3390015"/>
            <a:ext cx="1028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+mn-ea"/>
              </a:rPr>
              <a:t>데이터 최적화</a:t>
            </a:r>
          </a:p>
        </p:txBody>
      </p:sp>
      <p:cxnSp>
        <p:nvCxnSpPr>
          <p:cNvPr id="97" name="직선 화살표 연결선 202">
            <a:extLst>
              <a:ext uri="{FF2B5EF4-FFF2-40B4-BE49-F238E27FC236}">
                <a16:creationId xmlns:a16="http://schemas.microsoft.com/office/drawing/2014/main" id="{C4B0A27B-E83A-4316-8015-66B856D7FCFD}"/>
              </a:ext>
            </a:extLst>
          </p:cNvPr>
          <p:cNvCxnSpPr>
            <a:cxnSpLocks/>
            <a:endCxn id="93" idx="0"/>
          </p:cNvCxnSpPr>
          <p:nvPr/>
        </p:nvCxnSpPr>
        <p:spPr>
          <a:xfrm flipH="1">
            <a:off x="9717821" y="1871482"/>
            <a:ext cx="5116" cy="3503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표 3">
            <a:extLst>
              <a:ext uri="{FF2B5EF4-FFF2-40B4-BE49-F238E27FC236}">
                <a16:creationId xmlns:a16="http://schemas.microsoft.com/office/drawing/2014/main" id="{865F5171-59EA-42A9-8983-E65C66896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963987"/>
              </p:ext>
            </p:extLst>
          </p:nvPr>
        </p:nvGraphicFramePr>
        <p:xfrm>
          <a:off x="5782100" y="2305656"/>
          <a:ext cx="2689931" cy="8226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89931">
                  <a:extLst>
                    <a:ext uri="{9D8B030D-6E8A-4147-A177-3AD203B41FA5}">
                      <a16:colId xmlns:a16="http://schemas.microsoft.com/office/drawing/2014/main" val="3398596391"/>
                    </a:ext>
                  </a:extLst>
                </a:gridCol>
              </a:tblGrid>
              <a:tr h="274220">
                <a:tc>
                  <a:txBody>
                    <a:bodyPr/>
                    <a:lstStyle/>
                    <a:p>
                      <a:pPr algn="ctr" latinLnBrk="1"/>
                      <a:r>
                        <a:rPr lang="sv-SE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POLYGON ((956615.4532424484,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····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,956626.2441)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91422" marR="91422" marT="45711" marB="4571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096632"/>
                  </a:ext>
                </a:extLst>
              </a:tr>
              <a:tr h="274220">
                <a:tc>
                  <a:txBody>
                    <a:bodyPr/>
                    <a:lstStyle/>
                    <a:p>
                      <a:pPr algn="ctr" latinLnBrk="1"/>
                      <a:r>
                        <a:rPr lang="sv-SE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POLYGON ((957890.3856818088,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····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,957910.537255)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91422" marR="91422" marT="45711" marB="4571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20">
                <a:tc>
                  <a:txBody>
                    <a:bodyPr/>
                    <a:lstStyle/>
                    <a:p>
                      <a:pPr algn="ctr" latinLnBrk="1"/>
                      <a:r>
                        <a:rPr lang="sv-SE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POLYGON ((953115.7610894071, </a:t>
                      </a:r>
                      <a:r>
                        <a:rPr lang="en-US" altLang="ko-KR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····</a:t>
                      </a:r>
                      <a:r>
                        <a:rPr lang="en-US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altLang="ko-KR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,953400.07692)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91422" marR="91422" marT="45711" marB="4571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539484"/>
                  </a:ext>
                </a:extLst>
              </a:tr>
            </a:tbl>
          </a:graphicData>
        </a:graphic>
      </p:graphicFrame>
      <p:sp>
        <p:nvSpPr>
          <p:cNvPr id="99" name="Right Bracket 98"/>
          <p:cNvSpPr/>
          <p:nvPr/>
        </p:nvSpPr>
        <p:spPr>
          <a:xfrm>
            <a:off x="7572615" y="1252178"/>
            <a:ext cx="86702" cy="990144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Straight Connector 99"/>
          <p:cNvCxnSpPr>
            <a:stCxn id="99" idx="2"/>
          </p:cNvCxnSpPr>
          <p:nvPr/>
        </p:nvCxnSpPr>
        <p:spPr>
          <a:xfrm>
            <a:off x="7659317" y="1747250"/>
            <a:ext cx="1495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/>
          <p:nvPr/>
        </p:nvCxnSpPr>
        <p:spPr>
          <a:xfrm>
            <a:off x="7131368" y="3584396"/>
            <a:ext cx="1983353" cy="1494098"/>
          </a:xfrm>
          <a:prstGeom prst="bentConnector3">
            <a:avLst>
              <a:gd name="adj1" fmla="val 82657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93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376044" y="61890"/>
            <a:ext cx="10846298" cy="4803277"/>
            <a:chOff x="376044" y="61890"/>
            <a:chExt cx="10846298" cy="4803277"/>
          </a:xfrm>
        </p:grpSpPr>
        <p:pic>
          <p:nvPicPr>
            <p:cNvPr id="57" name="Picture 2" descr="C:\Users\82107\Desktop\Picture1.t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044" y="61890"/>
              <a:ext cx="9946411" cy="1931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직선 연결선 10"/>
            <p:cNvCxnSpPr/>
            <p:nvPr/>
          </p:nvCxnSpPr>
          <p:spPr>
            <a:xfrm flipH="1">
              <a:off x="7787815" y="1699260"/>
              <a:ext cx="943428" cy="1219199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6">
              <a:extLst>
                <a:ext uri="{FF2B5EF4-FFF2-40B4-BE49-F238E27FC236}">
                  <a16:creationId xmlns:a16="http://schemas.microsoft.com/office/drawing/2014/main" id="{3D878C0A-24E2-4632-8643-9983E31FB1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15"/>
            <a:stretch/>
          </p:blipFill>
          <p:spPr bwMode="auto">
            <a:xfrm>
              <a:off x="7828482" y="2962001"/>
              <a:ext cx="3393860" cy="190316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9" name="직선 연결선 18"/>
            <p:cNvCxnSpPr/>
            <p:nvPr/>
          </p:nvCxnSpPr>
          <p:spPr>
            <a:xfrm flipH="1" flipV="1">
              <a:off x="10278913" y="1671183"/>
              <a:ext cx="943428" cy="1219199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855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그룹 259"/>
          <p:cNvGrpSpPr/>
          <p:nvPr/>
        </p:nvGrpSpPr>
        <p:grpSpPr>
          <a:xfrm>
            <a:off x="2830432" y="721909"/>
            <a:ext cx="6821805" cy="1914150"/>
            <a:chOff x="2969754" y="2435392"/>
            <a:chExt cx="6821805" cy="1914150"/>
          </a:xfrm>
        </p:grpSpPr>
        <p:sp>
          <p:nvSpPr>
            <p:cNvPr id="196" name="순서도: 처리 195"/>
            <p:cNvSpPr/>
            <p:nvPr/>
          </p:nvSpPr>
          <p:spPr>
            <a:xfrm>
              <a:off x="2969754" y="2435392"/>
              <a:ext cx="6821805" cy="1914150"/>
            </a:xfrm>
            <a:prstGeom prst="flowChartProcess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8" name="순서도: 처리 197"/>
            <p:cNvSpPr/>
            <p:nvPr/>
          </p:nvSpPr>
          <p:spPr>
            <a:xfrm>
              <a:off x="5699418" y="2510577"/>
              <a:ext cx="2711016" cy="1746422"/>
            </a:xfrm>
            <a:prstGeom prst="flowChartProcess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순서도: 처리 199"/>
            <p:cNvSpPr/>
            <p:nvPr/>
          </p:nvSpPr>
          <p:spPr>
            <a:xfrm>
              <a:off x="3050689" y="3395886"/>
              <a:ext cx="649749" cy="422910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웹 서버</a:t>
              </a:r>
            </a:p>
          </p:txBody>
        </p:sp>
        <p:sp>
          <p:nvSpPr>
            <p:cNvPr id="201" name="순서도: 처리 200"/>
            <p:cNvSpPr/>
            <p:nvPr/>
          </p:nvSpPr>
          <p:spPr>
            <a:xfrm>
              <a:off x="4621327" y="3392702"/>
              <a:ext cx="836503" cy="422910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로컬</a:t>
              </a:r>
              <a:endParaRPr lang="en-US" altLang="ko-KR" sz="800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파일시스템</a:t>
              </a:r>
            </a:p>
          </p:txBody>
        </p:sp>
        <p:cxnSp>
          <p:nvCxnSpPr>
            <p:cNvPr id="202" name="직선 화살표 연결선 201"/>
            <p:cNvCxnSpPr>
              <a:stCxn id="200" idx="3"/>
              <a:endCxn id="201" idx="1"/>
            </p:cNvCxnSpPr>
            <p:nvPr/>
          </p:nvCxnSpPr>
          <p:spPr>
            <a:xfrm flipV="1">
              <a:off x="3700438" y="3604157"/>
              <a:ext cx="920889" cy="3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직선 화살표 연결선 202"/>
            <p:cNvCxnSpPr>
              <a:stCxn id="201" idx="3"/>
            </p:cNvCxnSpPr>
            <p:nvPr/>
          </p:nvCxnSpPr>
          <p:spPr>
            <a:xfrm flipV="1">
              <a:off x="5457830" y="3600973"/>
              <a:ext cx="225918" cy="3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05" name="그룹 204"/>
            <p:cNvGrpSpPr/>
            <p:nvPr/>
          </p:nvGrpSpPr>
          <p:grpSpPr>
            <a:xfrm>
              <a:off x="5647903" y="2782847"/>
              <a:ext cx="927870" cy="1413599"/>
              <a:chOff x="1518714" y="511423"/>
              <a:chExt cx="4245752" cy="5594833"/>
            </a:xfrm>
          </p:grpSpPr>
          <p:sp>
            <p:nvSpPr>
              <p:cNvPr id="209" name="순서도: 처리 208"/>
              <p:cNvSpPr/>
              <p:nvPr/>
            </p:nvSpPr>
            <p:spPr>
              <a:xfrm>
                <a:off x="2039610" y="511423"/>
                <a:ext cx="3274698" cy="5594833"/>
              </a:xfrm>
              <a:prstGeom prst="flowChartProcess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endParaRPr>
              </a:p>
            </p:txBody>
          </p:sp>
          <p:sp>
            <p:nvSpPr>
              <p:cNvPr id="207" name="순서도: 처리 206"/>
              <p:cNvSpPr/>
              <p:nvPr/>
            </p:nvSpPr>
            <p:spPr>
              <a:xfrm>
                <a:off x="1518714" y="1027837"/>
                <a:ext cx="4245752" cy="436224"/>
              </a:xfrm>
              <a:prstGeom prst="flowChartProcess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tx1"/>
                    </a:solidFill>
                    <a:latin typeface="돋움체" panose="020B0609000101010101" pitchFamily="49" charset="-127"/>
                    <a:ea typeface="돋움체" panose="020B0609000101010101" pitchFamily="49" charset="-127"/>
                  </a:rPr>
                  <a:t>하둡</a:t>
                </a:r>
                <a:endParaRPr lang="en-US" altLang="ko-KR" sz="800" b="1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endParaRPr>
              </a:p>
              <a:p>
                <a:pPr algn="ctr"/>
                <a:r>
                  <a:rPr lang="ko-KR" altLang="en-US" sz="800" b="1" dirty="0">
                    <a:solidFill>
                      <a:schemeClr val="tx1"/>
                    </a:solidFill>
                    <a:latin typeface="돋움체" panose="020B0609000101010101" pitchFamily="49" charset="-127"/>
                    <a:ea typeface="돋움체" panose="020B0609000101010101" pitchFamily="49" charset="-127"/>
                  </a:rPr>
                  <a:t>파일시스템</a:t>
                </a:r>
                <a:endParaRPr lang="ko-KR" altLang="en-US" sz="1000" b="1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endParaRPr>
              </a:p>
            </p:txBody>
          </p:sp>
        </p:grpSp>
        <p:grpSp>
          <p:nvGrpSpPr>
            <p:cNvPr id="212" name="그룹 211"/>
            <p:cNvGrpSpPr/>
            <p:nvPr/>
          </p:nvGrpSpPr>
          <p:grpSpPr>
            <a:xfrm>
              <a:off x="7467102" y="2765443"/>
              <a:ext cx="860581" cy="1330878"/>
              <a:chOff x="6226019" y="2176307"/>
              <a:chExt cx="860581" cy="1330878"/>
            </a:xfrm>
          </p:grpSpPr>
          <p:sp>
            <p:nvSpPr>
              <p:cNvPr id="213" name="순서도: 처리 212"/>
              <p:cNvSpPr/>
              <p:nvPr/>
            </p:nvSpPr>
            <p:spPr>
              <a:xfrm>
                <a:off x="6227755" y="2186861"/>
                <a:ext cx="858845" cy="611014"/>
              </a:xfrm>
              <a:prstGeom prst="flowChartProcess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endParaRPr>
              </a:p>
            </p:txBody>
          </p:sp>
          <p:sp>
            <p:nvSpPr>
              <p:cNvPr id="214" name="순서도: 처리 213"/>
              <p:cNvSpPr/>
              <p:nvPr/>
            </p:nvSpPr>
            <p:spPr>
              <a:xfrm>
                <a:off x="6226019" y="2176307"/>
                <a:ext cx="856623" cy="239167"/>
              </a:xfrm>
              <a:prstGeom prst="flowChartProcess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tx1"/>
                    </a:solidFill>
                    <a:latin typeface="돋움체" panose="020B0609000101010101" pitchFamily="49" charset="-127"/>
                    <a:ea typeface="돋움체" panose="020B0609000101010101" pitchFamily="49" charset="-127"/>
                  </a:rPr>
                  <a:t>스파크</a:t>
                </a:r>
              </a:p>
            </p:txBody>
          </p:sp>
          <p:sp>
            <p:nvSpPr>
              <p:cNvPr id="215" name="순서도: 처리 214"/>
              <p:cNvSpPr/>
              <p:nvPr/>
            </p:nvSpPr>
            <p:spPr>
              <a:xfrm>
                <a:off x="6280863" y="2461170"/>
                <a:ext cx="740783" cy="239167"/>
              </a:xfrm>
              <a:prstGeom prst="flowChartProcess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돋움체" panose="020B0609000101010101" pitchFamily="49" charset="-127"/>
                    <a:ea typeface="돋움체" panose="020B0609000101010101" pitchFamily="49" charset="-127"/>
                  </a:rPr>
                  <a:t>SQL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돋움체" panose="020B0609000101010101" pitchFamily="49" charset="-127"/>
                    <a:ea typeface="돋움체" panose="020B0609000101010101" pitchFamily="49" charset="-127"/>
                  </a:rPr>
                  <a:t>연산</a:t>
                </a:r>
              </a:p>
            </p:txBody>
          </p:sp>
          <p:sp>
            <p:nvSpPr>
              <p:cNvPr id="216" name="순서도: 처리 215"/>
              <p:cNvSpPr/>
              <p:nvPr/>
            </p:nvSpPr>
            <p:spPr>
              <a:xfrm>
                <a:off x="6299999" y="3268018"/>
                <a:ext cx="740783" cy="239167"/>
              </a:xfrm>
              <a:prstGeom prst="flowChartProcess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돋움체" panose="020B0609000101010101" pitchFamily="49" charset="-127"/>
                    <a:ea typeface="돋움체" panose="020B0609000101010101" pitchFamily="49" charset="-127"/>
                  </a:rPr>
                  <a:t>인덱싱</a:t>
                </a:r>
              </a:p>
            </p:txBody>
          </p:sp>
        </p:grpSp>
        <p:cxnSp>
          <p:nvCxnSpPr>
            <p:cNvPr id="218" name="직선 화살표 연결선 217"/>
            <p:cNvCxnSpPr/>
            <p:nvPr/>
          </p:nvCxnSpPr>
          <p:spPr>
            <a:xfrm flipH="1">
              <a:off x="7710724" y="3399852"/>
              <a:ext cx="2070" cy="193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직선 화살표 연결선 218"/>
            <p:cNvCxnSpPr/>
            <p:nvPr/>
          </p:nvCxnSpPr>
          <p:spPr>
            <a:xfrm flipH="1" flipV="1">
              <a:off x="8137731" y="3394959"/>
              <a:ext cx="3740" cy="206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0" name="그룹 219"/>
            <p:cNvGrpSpPr/>
            <p:nvPr/>
          </p:nvGrpSpPr>
          <p:grpSpPr>
            <a:xfrm>
              <a:off x="7349525" y="3591304"/>
              <a:ext cx="1122754" cy="605143"/>
              <a:chOff x="6544645" y="3013806"/>
              <a:chExt cx="1122754" cy="605143"/>
            </a:xfrm>
          </p:grpSpPr>
          <p:sp>
            <p:nvSpPr>
              <p:cNvPr id="221" name="순서도: 처리 220"/>
              <p:cNvSpPr/>
              <p:nvPr/>
            </p:nvSpPr>
            <p:spPr>
              <a:xfrm>
                <a:off x="6680424" y="3013806"/>
                <a:ext cx="850472" cy="605143"/>
              </a:xfrm>
              <a:prstGeom prst="flowChartProcess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endParaRPr>
              </a:p>
            </p:txBody>
          </p:sp>
          <p:sp>
            <p:nvSpPr>
              <p:cNvPr id="222" name="순서도: 처리 221"/>
              <p:cNvSpPr/>
              <p:nvPr/>
            </p:nvSpPr>
            <p:spPr>
              <a:xfrm>
                <a:off x="6544645" y="3015440"/>
                <a:ext cx="1122754" cy="239167"/>
              </a:xfrm>
              <a:prstGeom prst="flowChartProcess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tx1"/>
                    </a:solidFill>
                    <a:latin typeface="돋움체" panose="020B0609000101010101" pitchFamily="49" charset="-127"/>
                    <a:ea typeface="돋움체" panose="020B0609000101010101" pitchFamily="49" charset="-127"/>
                  </a:rPr>
                  <a:t>아파치 세도나</a:t>
                </a:r>
              </a:p>
            </p:txBody>
          </p:sp>
        </p:grpSp>
        <p:sp>
          <p:nvSpPr>
            <p:cNvPr id="223" name="순서도: 처리 222"/>
            <p:cNvSpPr/>
            <p:nvPr/>
          </p:nvSpPr>
          <p:spPr>
            <a:xfrm>
              <a:off x="9062861" y="3354155"/>
              <a:ext cx="642748" cy="422910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제플린</a:t>
              </a:r>
              <a:endParaRPr lang="ko-KR" altLang="en-US" sz="1000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cxnSp>
          <p:nvCxnSpPr>
            <p:cNvPr id="224" name="직선 화살표 연결선 223"/>
            <p:cNvCxnSpPr/>
            <p:nvPr/>
          </p:nvCxnSpPr>
          <p:spPr>
            <a:xfrm>
              <a:off x="8410434" y="3594327"/>
              <a:ext cx="6524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5" name="TextBox 224"/>
            <p:cNvSpPr txBox="1"/>
            <p:nvPr/>
          </p:nvSpPr>
          <p:spPr>
            <a:xfrm>
              <a:off x="8231038" y="3404889"/>
              <a:ext cx="10020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돋움체" panose="020B0609000101010101" pitchFamily="49" charset="-127"/>
                  <a:ea typeface="돋움체" panose="020B0609000101010101" pitchFamily="49" charset="-127"/>
                </a:rPr>
                <a:t>시각화</a:t>
              </a:r>
            </a:p>
          </p:txBody>
        </p:sp>
        <p:cxnSp>
          <p:nvCxnSpPr>
            <p:cNvPr id="226" name="직선 화살표 연결선 225"/>
            <p:cNvCxnSpPr/>
            <p:nvPr/>
          </p:nvCxnSpPr>
          <p:spPr>
            <a:xfrm>
              <a:off x="6472418" y="3214901"/>
              <a:ext cx="97504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8" name="순서도: 처리 227"/>
            <p:cNvSpPr/>
            <p:nvPr/>
          </p:nvSpPr>
          <p:spPr>
            <a:xfrm>
              <a:off x="6360105" y="2528814"/>
              <a:ext cx="1345024" cy="239167"/>
            </a:xfrm>
            <a:prstGeom prst="flowChartProcess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하둡 에코 시스템</a:t>
              </a:r>
            </a:p>
          </p:txBody>
        </p:sp>
        <p:grpSp>
          <p:nvGrpSpPr>
            <p:cNvPr id="229" name="그룹 228"/>
            <p:cNvGrpSpPr/>
            <p:nvPr/>
          </p:nvGrpSpPr>
          <p:grpSpPr>
            <a:xfrm>
              <a:off x="6453368" y="3013496"/>
              <a:ext cx="1038991" cy="415759"/>
              <a:chOff x="2997593" y="2812685"/>
              <a:chExt cx="950977" cy="415759"/>
            </a:xfrm>
          </p:grpSpPr>
          <p:sp>
            <p:nvSpPr>
              <p:cNvPr id="230" name="TextBox 229"/>
              <p:cNvSpPr txBox="1"/>
              <p:nvPr/>
            </p:nvSpPr>
            <p:spPr>
              <a:xfrm>
                <a:off x="2999047" y="3010061"/>
                <a:ext cx="949523" cy="218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경계 좌표 데이터</a:t>
                </a:r>
                <a:endParaRPr lang="ko-KR" altLang="en-US" sz="800" dirty="0">
                  <a:latin typeface="돋움체" panose="020B0609000101010101" pitchFamily="49" charset="-127"/>
                  <a:ea typeface="돋움체" panose="020B0609000101010101" pitchFamily="49" charset="-127"/>
                </a:endParaRPr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2997593" y="2812685"/>
                <a:ext cx="94145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지리 데이터</a:t>
                </a:r>
                <a:endParaRPr lang="ko-KR" altLang="en-US" sz="800" dirty="0">
                  <a:latin typeface="돋움체" panose="020B0609000101010101" pitchFamily="49" charset="-127"/>
                  <a:ea typeface="돋움체" panose="020B0609000101010101" pitchFamily="49" charset="-127"/>
                </a:endParaRPr>
              </a:p>
            </p:txBody>
          </p:sp>
        </p:grpSp>
        <p:grpSp>
          <p:nvGrpSpPr>
            <p:cNvPr id="232" name="그룹 231"/>
            <p:cNvGrpSpPr/>
            <p:nvPr/>
          </p:nvGrpSpPr>
          <p:grpSpPr>
            <a:xfrm>
              <a:off x="3625119" y="3307688"/>
              <a:ext cx="1038921" cy="622761"/>
              <a:chOff x="2997657" y="2725854"/>
              <a:chExt cx="950913" cy="622761"/>
            </a:xfrm>
          </p:grpSpPr>
          <p:sp>
            <p:nvSpPr>
              <p:cNvPr id="233" name="TextBox 232"/>
              <p:cNvSpPr txBox="1"/>
              <p:nvPr/>
            </p:nvSpPr>
            <p:spPr>
              <a:xfrm>
                <a:off x="2999047" y="3010061"/>
                <a:ext cx="9495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경계 좌표 데이터</a:t>
                </a:r>
                <a:endParaRPr lang="en-US" altLang="ko-KR" sz="800" dirty="0">
                  <a:latin typeface="돋움체" panose="020B0609000101010101" pitchFamily="49" charset="-127"/>
                  <a:ea typeface="돋움체" panose="020B0609000101010101" pitchFamily="49" charset="-127"/>
                </a:endParaRPr>
              </a:p>
              <a:p>
                <a:pPr algn="ctr"/>
                <a:r>
                  <a:rPr lang="en-US" altLang="ko-KR" sz="800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(shp)</a:t>
                </a:r>
                <a:endParaRPr lang="ko-KR" altLang="en-US" sz="800" dirty="0">
                  <a:latin typeface="돋움체" panose="020B0609000101010101" pitchFamily="49" charset="-127"/>
                  <a:ea typeface="돋움체" panose="020B0609000101010101" pitchFamily="49" charset="-127"/>
                </a:endParaRPr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2997657" y="2725854"/>
                <a:ext cx="9414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(csv)</a:t>
                </a:r>
              </a:p>
              <a:p>
                <a:pPr algn="ctr"/>
                <a:r>
                  <a:rPr lang="ko-KR" altLang="en-US" sz="800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지리 데이터</a:t>
                </a:r>
              </a:p>
            </p:txBody>
          </p:sp>
        </p:grpSp>
        <p:sp>
          <p:nvSpPr>
            <p:cNvPr id="235" name="TextBox 234"/>
            <p:cNvSpPr txBox="1"/>
            <p:nvPr/>
          </p:nvSpPr>
          <p:spPr>
            <a:xfrm>
              <a:off x="6542763" y="3682037"/>
              <a:ext cx="10285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데이터 최적화</a:t>
              </a:r>
              <a:endParaRPr lang="ko-KR" altLang="en-US" sz="800" dirty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sp>
          <p:nvSpPr>
            <p:cNvPr id="236" name="순서도: 처리 235"/>
            <p:cNvSpPr/>
            <p:nvPr/>
          </p:nvSpPr>
          <p:spPr>
            <a:xfrm>
              <a:off x="5867461" y="3774251"/>
              <a:ext cx="505101" cy="357795"/>
            </a:xfrm>
            <a:prstGeom prst="flowChartProcess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grpSp>
          <p:nvGrpSpPr>
            <p:cNvPr id="172" name="그룹 171"/>
            <p:cNvGrpSpPr/>
            <p:nvPr/>
          </p:nvGrpSpPr>
          <p:grpSpPr>
            <a:xfrm>
              <a:off x="5863804" y="3112071"/>
              <a:ext cx="523267" cy="1018769"/>
              <a:chOff x="5855004" y="3121905"/>
              <a:chExt cx="523267" cy="1018769"/>
            </a:xfrm>
          </p:grpSpPr>
          <p:grpSp>
            <p:nvGrpSpPr>
              <p:cNvPr id="237" name="그룹 236"/>
              <p:cNvGrpSpPr/>
              <p:nvPr/>
            </p:nvGrpSpPr>
            <p:grpSpPr>
              <a:xfrm>
                <a:off x="5855004" y="3168723"/>
                <a:ext cx="505101" cy="375154"/>
                <a:chOff x="5169660" y="2568881"/>
                <a:chExt cx="505101" cy="375154"/>
              </a:xfrm>
            </p:grpSpPr>
            <p:sp>
              <p:nvSpPr>
                <p:cNvPr id="238" name="순서도: 처리 237"/>
                <p:cNvSpPr/>
                <p:nvPr/>
              </p:nvSpPr>
              <p:spPr>
                <a:xfrm>
                  <a:off x="5169660" y="2568881"/>
                  <a:ext cx="505101" cy="250296"/>
                </a:xfrm>
                <a:prstGeom prst="flowChartProcess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돋움체" panose="020B0609000101010101" pitchFamily="49" charset="-127"/>
                    <a:ea typeface="돋움체" panose="020B0609000101010101" pitchFamily="49" charset="-127"/>
                  </a:endParaRPr>
                </a:p>
              </p:txBody>
            </p:sp>
            <p:sp>
              <p:nvSpPr>
                <p:cNvPr id="239" name="순서도: 처리 238"/>
                <p:cNvSpPr/>
                <p:nvPr/>
              </p:nvSpPr>
              <p:spPr>
                <a:xfrm>
                  <a:off x="5169660" y="2693739"/>
                  <a:ext cx="505101" cy="250296"/>
                </a:xfrm>
                <a:prstGeom prst="flowChartProcess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돋움체" panose="020B0609000101010101" pitchFamily="49" charset="-127"/>
                    <a:ea typeface="돋움체" panose="020B0609000101010101" pitchFamily="49" charset="-127"/>
                  </a:endParaRPr>
                </a:p>
              </p:txBody>
            </p:sp>
          </p:grpSp>
          <p:sp>
            <p:nvSpPr>
              <p:cNvPr id="240" name="TextBox 239"/>
              <p:cNvSpPr txBox="1"/>
              <p:nvPr/>
            </p:nvSpPr>
            <p:spPr>
              <a:xfrm>
                <a:off x="5912940" y="3121905"/>
                <a:ext cx="389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CSV</a:t>
                </a:r>
                <a:endParaRPr lang="ko-KR" altLang="en-US" sz="800" dirty="0">
                  <a:latin typeface="돋움체" panose="020B0609000101010101" pitchFamily="49" charset="-127"/>
                  <a:ea typeface="돋움체" panose="020B0609000101010101" pitchFamily="49" charset="-127"/>
                </a:endParaRP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5913705" y="3249886"/>
                <a:ext cx="389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SHP</a:t>
                </a:r>
                <a:endParaRPr lang="ko-KR" altLang="en-US" sz="800" dirty="0">
                  <a:latin typeface="돋움체" panose="020B0609000101010101" pitchFamily="49" charset="-127"/>
                  <a:ea typeface="돋움체" panose="020B0609000101010101" pitchFamily="49" charset="-127"/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5860406" y="3802120"/>
                <a:ext cx="5178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인덱싱</a:t>
                </a:r>
                <a:endParaRPr lang="en-US" altLang="ko-KR" sz="800" dirty="0">
                  <a:latin typeface="돋움체" panose="020B0609000101010101" pitchFamily="49" charset="-127"/>
                  <a:ea typeface="돋움체" panose="020B0609000101010101" pitchFamily="49" charset="-127"/>
                </a:endParaRPr>
              </a:p>
              <a:p>
                <a:pPr algn="ctr"/>
                <a:r>
                  <a:rPr lang="ko-KR" altLang="en-US" sz="800" dirty="0">
                    <a:latin typeface="돋움체" panose="020B0609000101010101" pitchFamily="49" charset="-127"/>
                    <a:ea typeface="돋움체" panose="020B0609000101010101" pitchFamily="49" charset="-127"/>
                  </a:rPr>
                  <a:t>데이터</a:t>
                </a:r>
              </a:p>
            </p:txBody>
          </p:sp>
        </p:grpSp>
        <p:sp>
          <p:nvSpPr>
            <p:cNvPr id="242" name="TextBox 241"/>
            <p:cNvSpPr txBox="1"/>
            <p:nvPr/>
          </p:nvSpPr>
          <p:spPr>
            <a:xfrm>
              <a:off x="5913331" y="3369243"/>
              <a:ext cx="38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latin typeface="돋움체" panose="020B0609000101010101" pitchFamily="49" charset="-127"/>
                  <a:ea typeface="돋움체" panose="020B0609000101010101" pitchFamily="49" charset="-127"/>
                </a:rPr>
                <a:t>:</a:t>
              </a:r>
              <a:endParaRPr lang="ko-KR" altLang="en-US" sz="800" dirty="0">
                <a:latin typeface="돋움체" panose="020B0609000101010101" pitchFamily="49" charset="-127"/>
                <a:ea typeface="돋움체" panose="020B0609000101010101" pitchFamily="49" charset="-127"/>
              </a:endParaRPr>
            </a:p>
          </p:txBody>
        </p:sp>
        <p:cxnSp>
          <p:nvCxnSpPr>
            <p:cNvPr id="250" name="직선 화살표 연결선 249"/>
            <p:cNvCxnSpPr/>
            <p:nvPr/>
          </p:nvCxnSpPr>
          <p:spPr>
            <a:xfrm flipH="1">
              <a:off x="6112609" y="3533949"/>
              <a:ext cx="1" cy="238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꺾인 연결선 256"/>
            <p:cNvCxnSpPr>
              <a:stCxn id="221" idx="1"/>
            </p:cNvCxnSpPr>
            <p:nvPr/>
          </p:nvCxnSpPr>
          <p:spPr>
            <a:xfrm rot="10800000">
              <a:off x="6116354" y="3620334"/>
              <a:ext cx="1368951" cy="273543"/>
            </a:xfrm>
            <a:prstGeom prst="bentConnector3">
              <a:avLst>
                <a:gd name="adj1" fmla="val 6322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645F538-6301-4CA4-BFDD-CEFFDC074B45}"/>
              </a:ext>
            </a:extLst>
          </p:cNvPr>
          <p:cNvSpPr txBox="1"/>
          <p:nvPr/>
        </p:nvSpPr>
        <p:spPr>
          <a:xfrm>
            <a:off x="7151190" y="3778046"/>
            <a:ext cx="4414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제플린 밑에 내가 시각화한 이미지를 붙여서 보여주기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9BB7BC2-C939-4160-934E-B5A1F64BAFE5}"/>
              </a:ext>
            </a:extLst>
          </p:cNvPr>
          <p:cNvCxnSpPr/>
          <p:nvPr/>
        </p:nvCxnSpPr>
        <p:spPr>
          <a:xfrm flipV="1">
            <a:off x="9236367" y="2850532"/>
            <a:ext cx="0" cy="86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처리 46"/>
          <p:cNvSpPr/>
          <p:nvPr/>
        </p:nvSpPr>
        <p:spPr>
          <a:xfrm>
            <a:off x="3057485" y="3596553"/>
            <a:ext cx="1368465" cy="435697"/>
          </a:xfrm>
          <a:prstGeom prst="flowChartProcess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아파치 세도나</a:t>
            </a:r>
          </a:p>
        </p:txBody>
      </p:sp>
    </p:spTree>
    <p:extLst>
      <p:ext uri="{BB962C8B-B14F-4D97-AF65-F5344CB8AC3E}">
        <p14:creationId xmlns:p14="http://schemas.microsoft.com/office/powerpoint/2010/main" val="3904210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388" y="999251"/>
            <a:ext cx="7268727" cy="421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70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19946</TotalTime>
  <Words>640</Words>
  <Application>Microsoft Office PowerPoint</Application>
  <PresentationFormat>와이드스크린</PresentationFormat>
  <Paragraphs>277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돋움체</vt:lpstr>
      <vt:lpstr>맑은 고딕</vt:lpstr>
      <vt:lpstr>Arial</vt:lpstr>
      <vt:lpstr>Bahnschrift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메지니</dc:creator>
  <cp:lastModifiedBy>메지니</cp:lastModifiedBy>
  <cp:revision>63</cp:revision>
  <dcterms:created xsi:type="dcterms:W3CDTF">2020-09-22T05:23:23Z</dcterms:created>
  <dcterms:modified xsi:type="dcterms:W3CDTF">2020-11-23T08:01:22Z</dcterms:modified>
</cp:coreProperties>
</file>