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91" r:id="rId2"/>
    <p:sldId id="631" r:id="rId3"/>
    <p:sldId id="62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029"/>
    <a:srgbClr val="30333A"/>
    <a:srgbClr val="D5355F"/>
    <a:srgbClr val="815695"/>
    <a:srgbClr val="1D6398"/>
    <a:srgbClr val="1E6B86"/>
    <a:srgbClr val="2584A7"/>
    <a:srgbClr val="EEEEEE"/>
    <a:srgbClr val="D3D3D3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5" autoAdjust="0"/>
    <p:restoredTop sz="94671" autoAdjust="0"/>
  </p:normalViewPr>
  <p:slideViewPr>
    <p:cSldViewPr snapToGrid="0">
      <p:cViewPr varScale="1">
        <p:scale>
          <a:sx n="86" d="100"/>
          <a:sy n="86" d="100"/>
        </p:scale>
        <p:origin x="114" y="24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8A8B-6E94-43E1-B30D-FA0BCA9CE15D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659-18B3-4EF4-8774-230C0FA8FFE2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752-9B95-4247-816C-8F56EB954F9C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C9F8-AB55-4E7A-B569-50ADA02EEA6B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1D25-D872-41C9-8A8F-46B339A1B6B6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04C3-9247-4CAB-B513-08C37C27DF15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F88C-6CB2-449F-A51A-368C71AA0331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08B-5780-4DB5-B7D7-566C3A708658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E31D-D3D1-46CE-AE15-BCC3ECC7E5DC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0330-47D5-4E10-97A7-AE9AE809D598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ED33-4C41-418E-9411-7FFB715B9542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A9B9-B9F4-4EC5-ADD7-477BB159CD2D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ì»´í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1800000">
            <a:off x="4432299" y="1917699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5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843111" y="2158773"/>
              <a:ext cx="2520769" cy="5749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 err="1" smtClean="0">
                  <a:solidFill>
                    <a:schemeClr val="bg1"/>
                  </a:solidFill>
                </a:rPr>
                <a:t>컴퓨터구조</a:t>
              </a:r>
              <a:endParaRPr lang="en-US" altLang="ko-KR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5489" y="6060506"/>
            <a:ext cx="5204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담당 교수님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ko-KR" altLang="en-US" sz="1200" dirty="0" smtClean="0">
                <a:solidFill>
                  <a:prstClr val="white"/>
                </a:solidFill>
              </a:rPr>
              <a:t>이상정 교수님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이름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학번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김혜진 </a:t>
            </a:r>
            <a:r>
              <a:rPr lang="en-US" altLang="ko-KR" sz="1200" dirty="0" smtClean="0">
                <a:solidFill>
                  <a:schemeClr val="bg1"/>
                </a:solidFill>
              </a:rPr>
              <a:t>20174627</a:t>
            </a:r>
          </a:p>
        </p:txBody>
      </p:sp>
    </p:spTree>
    <p:extLst>
      <p:ext uri="{BB962C8B-B14F-4D97-AF65-F5344CB8AC3E}">
        <p14:creationId xmlns:p14="http://schemas.microsoft.com/office/powerpoint/2010/main" val="1956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96422"/>
            <a:ext cx="88839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문제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248898" y="873148"/>
            <a:ext cx="9973577" cy="1323439"/>
            <a:chOff x="1124481" y="1149134"/>
            <a:chExt cx="9973577" cy="824331"/>
          </a:xfrm>
        </p:grpSpPr>
        <p:sp>
          <p:nvSpPr>
            <p:cNvPr id="20" name="직사각형 19"/>
            <p:cNvSpPr/>
            <p:nvPr/>
          </p:nvSpPr>
          <p:spPr>
            <a:xfrm>
              <a:off x="1124481" y="1149134"/>
              <a:ext cx="9973577" cy="824331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88463" y="1149134"/>
                  <a:ext cx="9845611" cy="82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 eaLnBrk="0" fontAlgn="t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패트리엇</a:t>
                  </a:r>
                  <a:r>
                    <a:rPr lang="ko-KR" altLang="ko-K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 시스템은 내부 클럭을 가지고 있으며, </a:t>
                  </a:r>
                  <a:r>
                    <a:rPr lang="en-US" altLang="ko-K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 </a:t>
                  </a:r>
                  <a:r>
                    <a:rPr lang="ko-KR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이것은 </a:t>
                  </a:r>
                  <a:r>
                    <a:rPr lang="ko-KR" altLang="ko-K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매 0.1초마다 </a:t>
                  </a:r>
                  <a:r>
                    <a:rPr lang="ko-KR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증가하는</a:t>
                  </a:r>
                  <a:r>
                    <a:rPr lang="en-US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 </a:t>
                  </a:r>
                  <a:r>
                    <a:rPr lang="ko-KR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카운터로 </a:t>
                  </a:r>
                  <a:r>
                    <a:rPr lang="ko-KR" altLang="ko-K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구현되어 있다. </a:t>
                  </a:r>
                  <a:endParaRPr lang="en-US" altLang="ko-KR" sz="16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  <a:p>
                  <a:pPr lvl="0" algn="ctr" eaLnBrk="0" fontAlgn="t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시간을 </a:t>
                  </a:r>
                  <a:r>
                    <a:rPr lang="ko-KR" altLang="ko-K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초로 계산하기 위해 프로그램은 이 카운터 값을 24비트 값으로 곱해주는데, </a:t>
                  </a:r>
                  <a:endParaRPr lang="en-US" altLang="ko-KR" sz="16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  <a:p>
                  <a:pPr lvl="0" algn="ctr" eaLnBrk="0" fontAlgn="t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이것은 </a:t>
                  </a:r>
                  <a:r>
                    <a:rPr lang="ko-KR" altLang="ko-K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1/10 비율 이진수 근사한 것이다. </a:t>
                  </a:r>
                  <a:endParaRPr lang="en-US" altLang="ko-KR" sz="16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  <a:p>
                  <a:pPr lvl="0" algn="ctr" eaLnBrk="0" fontAlgn="t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특히 </a:t>
                  </a:r>
                  <a:r>
                    <a:rPr lang="ko-KR" altLang="ko-K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1/10의 이진 표시는 비결정성 </a:t>
                  </a:r>
                  <a:r>
                    <a:rPr lang="ko-KR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수열</a:t>
                  </a:r>
                  <a:r>
                    <a:rPr lang="en-US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𝟎𝟎𝟎𝟏𝟏𝟎𝟎𝟏𝟏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𝟎𝟎𝟏𝟏</m:t>
                              </m:r>
                            </m:e>
                          </m:d>
                          <m:r>
                            <a:rPr lang="en-US" altLang="ko-K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ko-KR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이며</a:t>
                  </a:r>
                  <a:r>
                    <a:rPr lang="ko-KR" altLang="ko-K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, </a:t>
                  </a:r>
                  <a:r>
                    <a:rPr lang="en-US" altLang="ko-K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 </a:t>
                  </a:r>
                  <a:r>
                    <a:rPr lang="ko-KR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여기서 </a:t>
                  </a:r>
                  <a:r>
                    <a:rPr lang="ko-KR" altLang="ko-K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[  ] 안은 무한 반복된다. </a:t>
                  </a:r>
                  <a:endParaRPr lang="en-US" altLang="ko-KR" sz="16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  <a:p>
                  <a:pPr lvl="0" algn="ctr" eaLnBrk="0" fontAlgn="t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이 </a:t>
                  </a:r>
                  <a:r>
                    <a:rPr lang="ko-KR" altLang="ko-K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프로그램은 </a:t>
                  </a:r>
                  <a:r>
                    <a:rPr lang="ko-KR" altLang="ko-KR" sz="16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x</a:t>
                  </a:r>
                  <a:r>
                    <a:rPr lang="en-US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 </a:t>
                  </a:r>
                  <a:r>
                    <a:rPr lang="ko-KR" altLang="ko-KR" sz="16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하였다</a:t>
                  </a:r>
                  <a:r>
                    <a:rPr lang="ko-KR" altLang="ko-K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: </a:t>
                  </a:r>
                  <a:r>
                    <a:rPr lang="ko-KR" altLang="ko-KR" sz="1600" b="1" dirty="0" err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x</a:t>
                  </a:r>
                  <a:r>
                    <a:rPr lang="ko-KR" altLang="ko-K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 = 0.00011001100110011001100.</a:t>
                  </a: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463" y="1149134"/>
                  <a:ext cx="9845611" cy="824331"/>
                </a:xfrm>
                <a:prstGeom prst="rect">
                  <a:avLst/>
                </a:prstGeom>
                <a:blipFill>
                  <a:blip r:embed="rId2"/>
                  <a:stretch>
                    <a:fillRect t="-1382" b="-50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1026" name="Picture 2" descr="첨부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213" y="-161925"/>
            <a:ext cx="23050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1248898" y="2386032"/>
                <a:ext cx="9973577" cy="3944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문제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arenR"/>
                </a:pPr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0.1-x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의 이진수 표현은 어떻게 되는가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?</a:t>
                </a:r>
              </a:p>
              <a:p>
                <a:r>
                  <a:rPr lang="en-US" altLang="ko-KR" sz="1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: 0.000000000000000000000001100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1100</m:t>
                            </m:r>
                          </m:e>
                        </m:d>
                        <m:r>
                          <a:rPr lang="en-US" altLang="ko-KR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b="1" dirty="0">
                    <a:solidFill>
                      <a:schemeClr val="bg1"/>
                    </a:solidFill>
                  </a:rPr>
                  <a:t>2) 0.1-x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의 근사한 십진수 값은 얼마인가</a:t>
                </a:r>
                <a:r>
                  <a:rPr lang="en-US" altLang="ko-KR" sz="1600" b="1" dirty="0">
                    <a:solidFill>
                      <a:schemeClr val="bg1"/>
                    </a:solidFill>
                  </a:rPr>
                  <a:t>?  (0.1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초마다 발생하는 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오차 값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: 1)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을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1/10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의 이진수와 비교해보면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−20</m:t>
                        </m:r>
                      </m:sup>
                    </m:sSup>
                    <m:r>
                      <a:rPr lang="en-US" altLang="ko-KR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1/10</m:t>
                    </m:r>
                    <m:r>
                      <a:rPr lang="ko-KR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되고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이는 약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9.54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ko-KR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이다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b="1" dirty="0">
                    <a:solidFill>
                      <a:schemeClr val="bg1"/>
                    </a:solidFill>
                  </a:rPr>
                  <a:t>3) 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클럭은 시스템에 최초로 전원이 공급되면 </a:t>
                </a:r>
                <a:r>
                  <a:rPr lang="en-US" altLang="ko-KR" sz="1600" b="1" dirty="0">
                    <a:solidFill>
                      <a:schemeClr val="bg1"/>
                    </a:solidFill>
                  </a:rPr>
                  <a:t>0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에서 시작해서 계속증가한다</a:t>
                </a:r>
                <a:r>
                  <a:rPr lang="en-US" altLang="ko-KR" sz="1600" b="1" dirty="0">
                    <a:solidFill>
                      <a:schemeClr val="bg1"/>
                    </a:solidFill>
                  </a:rPr>
                  <a:t>. 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이 경우</a:t>
                </a:r>
                <a:r>
                  <a:rPr lang="en-US" altLang="ko-KR" sz="1600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시스템은 약 </a:t>
                </a:r>
                <a:r>
                  <a:rPr lang="en-US" altLang="ko-KR" sz="1600" b="1" dirty="0">
                    <a:solidFill>
                      <a:schemeClr val="bg1"/>
                    </a:solidFill>
                  </a:rPr>
                  <a:t>100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시간 동안 동작하였다</a:t>
                </a:r>
                <a:r>
                  <a:rPr lang="en-US" altLang="ko-KR" sz="1600" b="1" dirty="0">
                    <a:solidFill>
                      <a:schemeClr val="bg1"/>
                    </a:solidFill>
                  </a:rPr>
                  <a:t>. 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이때 실제 시간과 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소프트웨어가 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계산한 시간과의 차이는 얼마인가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?</a:t>
                </a:r>
              </a:p>
              <a:p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: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9.54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x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100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x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 60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x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 60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x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10 = 0.343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초</a:t>
                </a:r>
                <a:endParaRPr lang="en-US" altLang="ko-KR" sz="1600" b="1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 </a:t>
                </a:r>
                <a:endParaRPr lang="en-US" altLang="ko-KR" sz="16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b="1" dirty="0">
                    <a:solidFill>
                      <a:schemeClr val="bg1"/>
                    </a:solidFill>
                  </a:rPr>
                  <a:t>4) 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시스템은 날아오는 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미사일이 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어디에 떨어질지 미사일의 속도와 마지막 레이더 감지 시간을 사용해서 예측한다</a:t>
                </a:r>
                <a:r>
                  <a:rPr lang="en-US" altLang="ko-KR" sz="1600" b="1" dirty="0">
                    <a:solidFill>
                      <a:schemeClr val="bg1"/>
                    </a:solidFill>
                  </a:rPr>
                  <a:t>. </a:t>
                </a:r>
                <a:r>
                  <a:rPr lang="ko-KR" altLang="en-US" sz="1600" b="1" dirty="0" err="1" smtClean="0">
                    <a:solidFill>
                      <a:schemeClr val="bg1"/>
                    </a:solidFill>
                  </a:rPr>
                  <a:t>스커드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미사일이 초속 약 </a:t>
                </a:r>
                <a:r>
                  <a:rPr lang="en-US" altLang="ko-KR" sz="1600" b="1" dirty="0">
                    <a:solidFill>
                      <a:schemeClr val="bg1"/>
                    </a:solidFill>
                  </a:rPr>
                  <a:t>2,000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미터로 날아간다면</a:t>
                </a:r>
                <a:r>
                  <a:rPr lang="en-US" altLang="ko-KR" sz="1600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이 예측은 얼마나 틀리게 되는가</a:t>
                </a:r>
                <a:r>
                  <a:rPr lang="en-US" altLang="ko-KR" sz="1600" b="1" dirty="0">
                    <a:solidFill>
                      <a:schemeClr val="bg1"/>
                    </a:solidFill>
                  </a:rPr>
                  <a:t>? </a:t>
                </a:r>
                <a:endParaRPr lang="en-US" altLang="ko-KR" sz="1600" b="1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: 0.343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x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2000 = 686m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98" y="2386032"/>
                <a:ext cx="9973577" cy="3944221"/>
              </a:xfrm>
              <a:prstGeom prst="rect">
                <a:avLst/>
              </a:prstGeom>
              <a:blipFill>
                <a:blip r:embed="rId4"/>
                <a:stretch>
                  <a:fillRect l="-550" t="-773" b="-3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9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2086340" y="1576348"/>
            <a:ext cx="8128000" cy="370840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02390" y="2876550"/>
            <a:ext cx="5581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21094030">
            <a:off x="2086339" y="1384634"/>
            <a:ext cx="8128000" cy="386080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686599">
            <a:off x="2256446" y="1691314"/>
            <a:ext cx="7915155" cy="3455218"/>
          </a:xfrm>
          <a:prstGeom prst="rect">
            <a:avLst/>
          </a:prstGeom>
          <a:noFill/>
          <a:ln w="28575">
            <a:gradFill>
              <a:gsLst>
                <a:gs pos="50000">
                  <a:schemeClr val="accent1"/>
                </a:gs>
                <a:gs pos="0">
                  <a:schemeClr val="accent6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6383</TotalTime>
  <Words>71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731</cp:revision>
  <dcterms:created xsi:type="dcterms:W3CDTF">2018-08-02T07:05:36Z</dcterms:created>
  <dcterms:modified xsi:type="dcterms:W3CDTF">2019-10-06T11:21:17Z</dcterms:modified>
</cp:coreProperties>
</file>