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91" r:id="rId2"/>
    <p:sldId id="588" r:id="rId3"/>
    <p:sldId id="592" r:id="rId4"/>
    <p:sldId id="631" r:id="rId5"/>
    <p:sldId id="632" r:id="rId6"/>
    <p:sldId id="633" r:id="rId7"/>
    <p:sldId id="630" r:id="rId8"/>
    <p:sldId id="590" r:id="rId9"/>
    <p:sldId id="597" r:id="rId10"/>
    <p:sldId id="626" r:id="rId11"/>
    <p:sldId id="627" r:id="rId12"/>
    <p:sldId id="628" r:id="rId13"/>
    <p:sldId id="629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2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029"/>
    <a:srgbClr val="30333A"/>
    <a:srgbClr val="D5355F"/>
    <a:srgbClr val="815695"/>
    <a:srgbClr val="1D6398"/>
    <a:srgbClr val="1E6B86"/>
    <a:srgbClr val="2584A7"/>
    <a:srgbClr val="EEEEEE"/>
    <a:srgbClr val="D3D3D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5" autoAdjust="0"/>
    <p:restoredTop sz="94671" autoAdjust="0"/>
  </p:normalViewPr>
  <p:slideViewPr>
    <p:cSldViewPr snapToGrid="0">
      <p:cViewPr varScale="1">
        <p:scale>
          <a:sx n="106" d="100"/>
          <a:sy n="106" d="100"/>
        </p:scale>
        <p:origin x="138" y="57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err="1" smtClean="0">
                  <a:solidFill>
                    <a:schemeClr val="bg1"/>
                  </a:solidFill>
                </a:rPr>
                <a:t>컴퓨터구조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7963" t="16638" r="9900" b="10166"/>
          <a:stretch/>
        </p:blipFill>
        <p:spPr>
          <a:xfrm>
            <a:off x="4317999" y="302047"/>
            <a:ext cx="7531101" cy="59281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17999" y="302047"/>
            <a:ext cx="7531101" cy="5928118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9601" y="488360"/>
            <a:ext cx="4114798" cy="5555491"/>
            <a:chOff x="4470401" y="378802"/>
            <a:chExt cx="4114798" cy="55554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7086" t="15025" r="77637" b="65386"/>
            <a:stretch/>
          </p:blipFill>
          <p:spPr>
            <a:xfrm>
              <a:off x="4470401" y="378802"/>
              <a:ext cx="2768599" cy="3153125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4470401" y="378803"/>
              <a:ext cx="3848100" cy="5555490"/>
              <a:chOff x="-954246" y="-164121"/>
              <a:chExt cx="3848100" cy="555549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54246" y="-164121"/>
                <a:ext cx="2768599" cy="3153125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954246" y="4020556"/>
                <a:ext cx="3429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</a:rPr>
                  <a:t>눌러서 우분투 설치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-535146" y="4868149"/>
                <a:ext cx="3429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</a:rPr>
                  <a:t>설치 완료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!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왼쪽 화살표 7"/>
            <p:cNvSpPr/>
            <p:nvPr/>
          </p:nvSpPr>
          <p:spPr>
            <a:xfrm rot="5400000">
              <a:off x="5445777" y="3587142"/>
              <a:ext cx="1490077" cy="343335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 화살표 17"/>
            <p:cNvSpPr/>
            <p:nvPr/>
          </p:nvSpPr>
          <p:spPr>
            <a:xfrm rot="10800000">
              <a:off x="6934199" y="5491613"/>
              <a:ext cx="1651000" cy="36214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9540" y="913307"/>
            <a:ext cx="11635716" cy="4835740"/>
            <a:chOff x="230357" y="339375"/>
            <a:chExt cx="11635716" cy="4835740"/>
          </a:xfrm>
        </p:grpSpPr>
        <p:grpSp>
          <p:nvGrpSpPr>
            <p:cNvPr id="9" name="그룹 8"/>
            <p:cNvGrpSpPr/>
            <p:nvPr/>
          </p:nvGrpSpPr>
          <p:grpSpPr>
            <a:xfrm>
              <a:off x="230357" y="339375"/>
              <a:ext cx="4944758" cy="2403826"/>
              <a:chOff x="476250" y="823303"/>
              <a:chExt cx="6140450" cy="18288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l="10379" t="24074" r="20917" b="51683"/>
              <a:stretch/>
            </p:blipFill>
            <p:spPr>
              <a:xfrm>
                <a:off x="476250" y="823303"/>
                <a:ext cx="6140450" cy="1828800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476250" y="823303"/>
                <a:ext cx="6140450" cy="1828800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85412" y="3491892"/>
              <a:ext cx="48346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설치 후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</a:p>
            <a:p>
              <a:pPr algn="ctr"/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명령어를 사용해 권한 및 환경변수를 바꿔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주었으며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</a:p>
            <a:p>
              <a:pPr algn="ctr"/>
              <a:r>
                <a:rPr lang="en-US" altLang="ko-KR" sz="1400" b="1" dirty="0" err="1" smtClean="0">
                  <a:solidFill>
                    <a:schemeClr val="bg1"/>
                  </a:solidFill>
                </a:rPr>
                <a:t>gedit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~/.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bashrc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로 들어가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프롬포트를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변경해주었다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355127" y="2978221"/>
              <a:ext cx="6510946" cy="2196894"/>
              <a:chOff x="1501505" y="3236878"/>
              <a:chExt cx="4568555" cy="20574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r="25449"/>
              <a:stretch/>
            </p:blipFill>
            <p:spPr>
              <a:xfrm>
                <a:off x="1501505" y="3236878"/>
                <a:ext cx="4558827" cy="2057400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501505" y="3236878"/>
                <a:ext cx="4568555" cy="2057400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355127" y="339375"/>
              <a:ext cx="6510946" cy="2403826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5127" y="339375"/>
              <a:ext cx="6510946" cy="240382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311" y="1125977"/>
            <a:ext cx="6510946" cy="21911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84310" y="913307"/>
            <a:ext cx="6510946" cy="2382154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10999960" y="2590919"/>
            <a:ext cx="819456" cy="279030"/>
          </a:xfrm>
          <a:prstGeom prst="frame">
            <a:avLst>
              <a:gd name="adj1" fmla="val 60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921782" y="3038103"/>
            <a:ext cx="783242" cy="279030"/>
          </a:xfrm>
          <a:prstGeom prst="frame">
            <a:avLst>
              <a:gd name="adj1" fmla="val 60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116" t="19627" r="12942" b="30715"/>
          <a:stretch/>
        </p:blipFill>
        <p:spPr>
          <a:xfrm>
            <a:off x="1860550" y="648767"/>
            <a:ext cx="8421898" cy="465983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60550" y="660400"/>
            <a:ext cx="8421898" cy="46482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6950" y="5570865"/>
            <a:ext cx="724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499" y="5543550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게스트 확장 설치를 하는 중 이다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36550" y="276376"/>
            <a:ext cx="5772150" cy="5032224"/>
            <a:chOff x="1860550" y="633085"/>
            <a:chExt cx="8421898" cy="46755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0375" t="23870" r="12461" b="15159"/>
            <a:stretch/>
          </p:blipFill>
          <p:spPr>
            <a:xfrm>
              <a:off x="1860550" y="633085"/>
              <a:ext cx="8421898" cy="4675516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860550" y="660400"/>
              <a:ext cx="8421898" cy="46482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66950" y="5570865"/>
            <a:ext cx="724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6199" y="5570864"/>
            <a:ext cx="88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공유 폴더를 설정 후 우분투에서 공유 폴더 안에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파일을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생성해 보았더니 윈도우 폴더 안에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파일이 생성되었다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801" t="26223" r="17098" b="16896"/>
          <a:stretch/>
        </p:blipFill>
        <p:spPr>
          <a:xfrm>
            <a:off x="4914900" y="673100"/>
            <a:ext cx="6997700" cy="3949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4900" y="673100"/>
            <a:ext cx="6997700" cy="39497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 컴파일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6950" y="5570865"/>
            <a:ext cx="724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498" y="3838575"/>
            <a:ext cx="889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</a:rPr>
              <a:t>gcc</a:t>
            </a:r>
            <a:r>
              <a:rPr lang="ko-KR" altLang="en-US" sz="2000" dirty="0" smtClean="0">
                <a:solidFill>
                  <a:schemeClr val="bg1"/>
                </a:solidFill>
              </a:rPr>
              <a:t>컴파일러 설치여부를 확인해 보았을 때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두 번째 줄을 보면 이미 깔려있다는 것을 알 수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그리고 깔려있는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gcc</a:t>
            </a:r>
            <a:r>
              <a:rPr lang="ko-KR" altLang="en-US" sz="2000" dirty="0" smtClean="0">
                <a:solidFill>
                  <a:schemeClr val="bg1"/>
                </a:solidFill>
              </a:rPr>
              <a:t>의 버전은 </a:t>
            </a:r>
            <a:r>
              <a:rPr lang="en-US" altLang="ko-KR" sz="2000" dirty="0" smtClean="0">
                <a:solidFill>
                  <a:schemeClr val="bg1"/>
                </a:solidFill>
              </a:rPr>
              <a:t>7.4.0.ver </a:t>
            </a:r>
            <a:r>
              <a:rPr lang="ko-KR" altLang="en-US" sz="2000" dirty="0" smtClean="0">
                <a:solidFill>
                  <a:schemeClr val="bg1"/>
                </a:solidFill>
              </a:rPr>
              <a:t>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21066" y="1876425"/>
            <a:ext cx="6900864" cy="1457325"/>
            <a:chOff x="2439192" y="1409700"/>
            <a:chExt cx="6900864" cy="1457325"/>
          </a:xfrm>
        </p:grpSpPr>
        <p:sp>
          <p:nvSpPr>
            <p:cNvPr id="21" name="직사각형 20"/>
            <p:cNvSpPr/>
            <p:nvPr/>
          </p:nvSpPr>
          <p:spPr>
            <a:xfrm>
              <a:off x="2439192" y="1409700"/>
              <a:ext cx="6900863" cy="1457325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0032" t="41087" r="13463" b="25652"/>
            <a:stretch/>
          </p:blipFill>
          <p:spPr>
            <a:xfrm>
              <a:off x="2439193" y="1409700"/>
              <a:ext cx="6900863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9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00" t="20227" r="27734" b="23894"/>
          <a:stretch/>
        </p:blipFill>
        <p:spPr>
          <a:xfrm>
            <a:off x="2539413" y="656367"/>
            <a:ext cx="7077075" cy="44221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81225" y="5675640"/>
            <a:ext cx="724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950" y="5396840"/>
            <a:ext cx="889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공유 폴더를 이용해 윈도우에서 우분투로 </a:t>
            </a:r>
            <a:r>
              <a:rPr lang="en-US" altLang="ko-KR" sz="2000" dirty="0" smtClean="0">
                <a:solidFill>
                  <a:schemeClr val="bg1"/>
                </a:solidFill>
              </a:rPr>
              <a:t>c</a:t>
            </a:r>
            <a:r>
              <a:rPr lang="ko-KR" altLang="en-US" sz="2000" dirty="0" smtClean="0">
                <a:solidFill>
                  <a:schemeClr val="bg1"/>
                </a:solidFill>
              </a:rPr>
              <a:t>소스 파일을 가져와봤다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하지만 </a:t>
            </a:r>
            <a:r>
              <a:rPr lang="en-US" altLang="ko-KR" dirty="0" smtClean="0">
                <a:solidFill>
                  <a:schemeClr val="bg1"/>
                </a:solidFill>
              </a:rPr>
              <a:t>C </a:t>
            </a:r>
            <a:r>
              <a:rPr lang="ko-KR" altLang="en-US" dirty="0" smtClean="0">
                <a:solidFill>
                  <a:schemeClr val="bg1"/>
                </a:solidFill>
              </a:rPr>
              <a:t>소스는 </a:t>
            </a:r>
            <a:r>
              <a:rPr lang="ko-KR" altLang="en-US" dirty="0" err="1" smtClean="0">
                <a:solidFill>
                  <a:schemeClr val="bg1"/>
                </a:solidFill>
              </a:rPr>
              <a:t>가상머신에서</a:t>
            </a:r>
            <a:r>
              <a:rPr lang="ko-KR" altLang="en-US" dirty="0" smtClean="0">
                <a:solidFill>
                  <a:schemeClr val="bg1"/>
                </a:solidFill>
              </a:rPr>
              <a:t> 에디터를 사용해 직접 입력하여 컴파일 할 것이다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25712" y="656367"/>
            <a:ext cx="7090776" cy="4422105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427" t="38129" r="23066" b="22837"/>
          <a:stretch/>
        </p:blipFill>
        <p:spPr>
          <a:xfrm>
            <a:off x="458785" y="726549"/>
            <a:ext cx="5922963" cy="1847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71" y="2787383"/>
            <a:ext cx="66361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① </a:t>
            </a:r>
            <a:r>
              <a:rPr lang="en-US" altLang="ko-KR" dirty="0" err="1" smtClean="0">
                <a:solidFill>
                  <a:schemeClr val="bg1"/>
                </a:solidFill>
              </a:rPr>
              <a:t>chapter.</a:t>
            </a:r>
            <a:r>
              <a:rPr lang="en-US" altLang="ko-KR" dirty="0" err="1" smtClean="0">
                <a:solidFill>
                  <a:schemeClr val="accent4"/>
                </a:solidFill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</a:rPr>
              <a:t>라는 파일을 </a:t>
            </a:r>
            <a:r>
              <a:rPr lang="ko-KR" altLang="en-US" dirty="0" smtClean="0">
                <a:solidFill>
                  <a:schemeClr val="accent4"/>
                </a:solidFill>
              </a:rPr>
              <a:t>컴파일</a:t>
            </a:r>
            <a:r>
              <a:rPr lang="ko-KR" altLang="en-US" dirty="0" smtClean="0">
                <a:solidFill>
                  <a:schemeClr val="bg1"/>
                </a:solidFill>
              </a:rPr>
              <a:t>해 </a:t>
            </a:r>
            <a:r>
              <a:rPr lang="en-US" altLang="ko-KR" dirty="0" smtClean="0">
                <a:solidFill>
                  <a:schemeClr val="bg1"/>
                </a:solidFill>
              </a:rPr>
              <a:t>chapter</a:t>
            </a:r>
            <a:r>
              <a:rPr lang="ko-KR" altLang="en-US" dirty="0" smtClean="0">
                <a:solidFill>
                  <a:schemeClr val="bg1"/>
                </a:solidFill>
              </a:rPr>
              <a:t>라는 이름으로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컴파일 된 파일을 만들겠다는 뜻 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② chapter</a:t>
            </a:r>
            <a:r>
              <a:rPr lang="ko-KR" altLang="en-US" dirty="0" smtClean="0">
                <a:solidFill>
                  <a:schemeClr val="bg1"/>
                </a:solidFill>
              </a:rPr>
              <a:t>라는 파일을 실행시키겠다는 뜻 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③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735" y="698762"/>
            <a:ext cx="5961063" cy="1875637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23" t="19402" r="12101" b="11449"/>
          <a:stretch/>
        </p:blipFill>
        <p:spPr>
          <a:xfrm>
            <a:off x="6724649" y="726548"/>
            <a:ext cx="4922838" cy="46215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24649" y="712655"/>
            <a:ext cx="4922838" cy="4607616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10800000">
            <a:off x="3933822" y="726549"/>
            <a:ext cx="3118825" cy="14258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11596" y="1744340"/>
            <a:ext cx="4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①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58194" y="1929006"/>
            <a:ext cx="4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②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96173" y="5058661"/>
            <a:ext cx="2500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작성한 </a:t>
            </a:r>
            <a:r>
              <a:rPr lang="en-US" altLang="ko-KR" sz="1100" dirty="0" smtClean="0">
                <a:solidFill>
                  <a:schemeClr val="bg1"/>
                </a:solidFill>
              </a:rPr>
              <a:t>c</a:t>
            </a:r>
            <a:r>
              <a:rPr lang="ko-KR" altLang="en-US" sz="1100" dirty="0" smtClean="0">
                <a:solidFill>
                  <a:schemeClr val="bg1"/>
                </a:solidFill>
              </a:rPr>
              <a:t>소스는 행렬 문제이다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100404" y="2176296"/>
            <a:ext cx="3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③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878200"/>
            <a:ext cx="889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</a:rPr>
              <a:t>chapter.c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소스를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어셈블리어</a:t>
            </a:r>
            <a:r>
              <a:rPr lang="ko-KR" altLang="en-US" sz="2000" dirty="0" smtClean="0">
                <a:solidFill>
                  <a:schemeClr val="bg1"/>
                </a:solidFill>
              </a:rPr>
              <a:t>로 변환 후 열어본 결과이다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0791" y="791402"/>
            <a:ext cx="7595860" cy="4780229"/>
            <a:chOff x="380243" y="298243"/>
            <a:chExt cx="7595860" cy="47802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9662" t="23692" r="11693" b="14503"/>
            <a:stretch/>
          </p:blipFill>
          <p:spPr>
            <a:xfrm>
              <a:off x="380243" y="298243"/>
              <a:ext cx="7595859" cy="478022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80244" y="298243"/>
              <a:ext cx="7595859" cy="4780229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79085" y="2935561"/>
            <a:ext cx="3851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Eax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누산기로</a:t>
            </a:r>
            <a:r>
              <a:rPr lang="ko-KR" altLang="en-US" sz="1600" dirty="0" smtClean="0">
                <a:solidFill>
                  <a:schemeClr val="bg1"/>
                </a:solidFill>
              </a:rPr>
              <a:t> 주로 산술 연산에 사용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Ecx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  <a:r>
              <a:rPr lang="ko-KR" altLang="en-US" sz="1600" dirty="0" smtClean="0">
                <a:solidFill>
                  <a:schemeClr val="bg1"/>
                </a:solidFill>
              </a:rPr>
              <a:t>카운트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레지지스터로</a:t>
            </a:r>
            <a:r>
              <a:rPr lang="ko-KR" altLang="en-US" sz="1600" dirty="0" smtClean="0">
                <a:solidFill>
                  <a:schemeClr val="bg1"/>
                </a:solidFill>
              </a:rPr>
              <a:t> 반복적으로 실행되는 특정 명령에 사용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522" t="23123" r="18077" b="9404"/>
          <a:stretch/>
        </p:blipFill>
        <p:spPr>
          <a:xfrm>
            <a:off x="400792" y="1215681"/>
            <a:ext cx="3647226" cy="45350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0355" t="17147" r="20042" b="10183"/>
          <a:stretch/>
        </p:blipFill>
        <p:spPr>
          <a:xfrm>
            <a:off x="4048018" y="1215681"/>
            <a:ext cx="3692714" cy="45350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0553" t="17391" r="13608" b="9917"/>
          <a:stretch/>
        </p:blipFill>
        <p:spPr>
          <a:xfrm>
            <a:off x="7740732" y="1215681"/>
            <a:ext cx="4002433" cy="45350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00792" y="1208446"/>
            <a:ext cx="11342373" cy="4542254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액자 11"/>
          <p:cNvSpPr/>
          <p:nvPr/>
        </p:nvSpPr>
        <p:spPr>
          <a:xfrm>
            <a:off x="1191802" y="3061699"/>
            <a:ext cx="349322" cy="2568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791" y="611899"/>
            <a:ext cx="1134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역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어셈블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		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				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②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				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③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780835" y="2166135"/>
            <a:ext cx="1140432" cy="300188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97978" y="602796"/>
            <a:ext cx="246579" cy="157532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3865" y="186456"/>
            <a:ext cx="803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.c </a:t>
            </a:r>
            <a:r>
              <a:rPr lang="ko-KR" altLang="en-US" dirty="0" smtClean="0">
                <a:solidFill>
                  <a:schemeClr val="bg1"/>
                </a:solidFill>
              </a:rPr>
              <a:t>소스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컴파일 </a:t>
            </a:r>
            <a:r>
              <a:rPr lang="en-US" altLang="ko-KR" dirty="0" smtClean="0">
                <a:solidFill>
                  <a:schemeClr val="bg1"/>
                </a:solidFill>
              </a:rPr>
              <a:t>&gt; .s </a:t>
            </a:r>
            <a:r>
              <a:rPr lang="ko-KR" altLang="en-US" dirty="0" smtClean="0">
                <a:solidFill>
                  <a:schemeClr val="bg1"/>
                </a:solidFill>
              </a:rPr>
              <a:t>어셈블리어 변환 </a:t>
            </a:r>
            <a:r>
              <a:rPr lang="en-US" altLang="ko-KR" dirty="0" smtClean="0">
                <a:solidFill>
                  <a:schemeClr val="bg1"/>
                </a:solidFill>
              </a:rPr>
              <a:t>&gt; .o </a:t>
            </a:r>
            <a:r>
              <a:rPr lang="ko-KR" altLang="en-US" dirty="0" smtClean="0">
                <a:solidFill>
                  <a:schemeClr val="bg1"/>
                </a:solidFill>
              </a:rPr>
              <a:t>목적 파일 변환을 확인 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9474" y="2628090"/>
            <a:ext cx="3324157" cy="45719"/>
            <a:chOff x="553059" y="3169792"/>
            <a:chExt cx="1554480" cy="45719"/>
          </a:xfrm>
        </p:grpSpPr>
        <p:sp>
          <p:nvSpPr>
            <p:cNvPr id="21" name="직사각형 20"/>
            <p:cNvSpPr/>
            <p:nvPr/>
          </p:nvSpPr>
          <p:spPr>
            <a:xfrm>
              <a:off x="553059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3059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70576" y="1911807"/>
            <a:ext cx="57492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just"/>
            <a:r>
              <a:rPr lang="ko-KR" altLang="en-US" sz="2000" b="1" dirty="0" err="1" smtClean="0">
                <a:solidFill>
                  <a:schemeClr val="bg1"/>
                </a:solidFill>
              </a:rPr>
              <a:t>암달의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법칙 적용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0576" y="4782122"/>
            <a:ext cx="57492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3.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C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프로그램 컴파일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1419" y="1865640"/>
            <a:ext cx="49706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2.</a:t>
            </a:r>
          </a:p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VirtualBox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실습 플랫폼 구축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55866" y="5459230"/>
            <a:ext cx="3340890" cy="45719"/>
            <a:chOff x="8185353" y="5403463"/>
            <a:chExt cx="1554480" cy="45719"/>
          </a:xfrm>
        </p:grpSpPr>
        <p:sp>
          <p:nvSpPr>
            <p:cNvPr id="29" name="직사각형 28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618806" y="4674400"/>
            <a:ext cx="54020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4.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후기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511420" y="2623787"/>
            <a:ext cx="3485336" cy="50022"/>
            <a:chOff x="8185353" y="5403463"/>
            <a:chExt cx="1554480" cy="45719"/>
          </a:xfrm>
        </p:grpSpPr>
        <p:sp>
          <p:nvSpPr>
            <p:cNvPr id="34" name="직사각형 33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9475" y="5459230"/>
            <a:ext cx="3458593" cy="45719"/>
            <a:chOff x="8185353" y="5403463"/>
            <a:chExt cx="1554480" cy="45719"/>
          </a:xfrm>
        </p:grpSpPr>
        <p:sp>
          <p:nvSpPr>
            <p:cNvPr id="37" name="직사각형 36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59475" y="18674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smtClean="0">
                <a:solidFill>
                  <a:schemeClr val="bg1">
                    <a:lumMod val="75000"/>
                  </a:schemeClr>
                </a:solidFill>
              </a:rPr>
              <a:t>목차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35988" y="811954"/>
            <a:ext cx="8794578" cy="4870139"/>
            <a:chOff x="1515440" y="246580"/>
            <a:chExt cx="8794578" cy="48701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343" t="17859" r="12823" b="10704"/>
            <a:stretch/>
          </p:blipFill>
          <p:spPr>
            <a:xfrm>
              <a:off x="1515440" y="257043"/>
              <a:ext cx="4602723" cy="485967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0222" t="15788" r="20147" b="9313"/>
            <a:stretch/>
          </p:blipFill>
          <p:spPr>
            <a:xfrm>
              <a:off x="6118163" y="257043"/>
              <a:ext cx="4191855" cy="4849213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15440" y="246580"/>
              <a:ext cx="8794578" cy="4859676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액자 8"/>
            <p:cNvSpPr/>
            <p:nvPr/>
          </p:nvSpPr>
          <p:spPr>
            <a:xfrm>
              <a:off x="2445249" y="1243174"/>
              <a:ext cx="503434" cy="25685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4611" y="280002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④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		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0704" y="5786675"/>
            <a:ext cx="937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역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어셈블을</a:t>
            </a:r>
            <a:r>
              <a:rPr lang="ko-KR" altLang="en-US" b="1" dirty="0" smtClean="0">
                <a:solidFill>
                  <a:schemeClr val="bg1"/>
                </a:solidFill>
              </a:rPr>
              <a:t> 해서 그런지 </a:t>
            </a:r>
            <a:r>
              <a:rPr lang="en-US" altLang="ko-KR" b="1" dirty="0" smtClean="0">
                <a:solidFill>
                  <a:schemeClr val="bg1"/>
                </a:solidFill>
              </a:rPr>
              <a:t>main</a:t>
            </a:r>
            <a:r>
              <a:rPr lang="ko-KR" altLang="en-US" b="1" dirty="0" smtClean="0">
                <a:solidFill>
                  <a:schemeClr val="bg1"/>
                </a:solidFill>
              </a:rPr>
              <a:t>이 밑에 있고 </a:t>
            </a:r>
            <a:r>
              <a:rPr lang="en-US" altLang="ko-KR" b="1" dirty="0" err="1" smtClean="0">
                <a:solidFill>
                  <a:schemeClr val="bg1"/>
                </a:solidFill>
              </a:rPr>
              <a:t>va</a:t>
            </a:r>
            <a:r>
              <a:rPr lang="ko-KR" altLang="en-US" b="1" dirty="0" smtClean="0">
                <a:solidFill>
                  <a:schemeClr val="bg1"/>
                </a:solidFill>
              </a:rPr>
              <a:t>가 위로 가있었다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아무래도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반복문에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연산식이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많다보니</a:t>
            </a:r>
            <a:r>
              <a:rPr lang="ko-KR" altLang="en-US" b="1" dirty="0" smtClean="0">
                <a:solidFill>
                  <a:schemeClr val="bg1"/>
                </a:solidFill>
              </a:rPr>
              <a:t> 어셈블리어는 거의 중복적으로 나오는 것 같다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539872" y="339284"/>
            <a:ext cx="3117728" cy="70868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눈물나는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후기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435" y="1219539"/>
            <a:ext cx="8794578" cy="511159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29691" y="1585813"/>
            <a:ext cx="75241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chemeClr val="bg1"/>
                </a:solidFill>
              </a:rPr>
              <a:t>처음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버추얼박스를</a:t>
            </a:r>
            <a:r>
              <a:rPr lang="ko-KR" altLang="en-US" sz="1600" dirty="0" smtClean="0">
                <a:solidFill>
                  <a:schemeClr val="bg1"/>
                </a:solidFill>
              </a:rPr>
              <a:t> 설치하고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ISO </a:t>
            </a:r>
            <a:r>
              <a:rPr lang="ko-KR" altLang="en-US" sz="1600" dirty="0" smtClean="0">
                <a:solidFill>
                  <a:schemeClr val="bg1"/>
                </a:solidFill>
              </a:rPr>
              <a:t>삽입 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가상머신을</a:t>
            </a:r>
            <a:r>
              <a:rPr lang="ko-KR" altLang="en-US" sz="1600" dirty="0" smtClean="0">
                <a:solidFill>
                  <a:schemeClr val="bg1"/>
                </a:solidFill>
              </a:rPr>
              <a:t> 실행했을 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</a:rPr>
              <a:t>자꾸 저렇게 블록 상태에서 안 넘어가서 진짜 저거 하나로 </a:t>
            </a:r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</a:rPr>
              <a:t>시간을 헤맸습니다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.. </a:t>
            </a:r>
            <a:r>
              <a:rPr lang="ko-KR" altLang="en-US" sz="1600" dirty="0" err="1">
                <a:solidFill>
                  <a:schemeClr val="bg1"/>
                </a:solidFill>
              </a:rPr>
              <a:t>버추얼박스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및 우분투를 각 버전 별로 설치해서 실행도 시켜보고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pPr algn="just"/>
            <a:r>
              <a:rPr lang="ko-KR" altLang="en-US" sz="1600" dirty="0" smtClean="0">
                <a:solidFill>
                  <a:schemeClr val="bg1"/>
                </a:solidFill>
              </a:rPr>
              <a:t>그래픽도 다시 깔아보고 네이버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구글을 다 뒤져봐도 당최 해결책을 찾을 수 없어서 하루 종일 과제를 하면서 구글의 한계점을 뼈저리게 느꼈습니다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결국 포기하고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VMWARE</a:t>
            </a:r>
            <a:r>
              <a:rPr lang="ko-KR" altLang="en-US" sz="1600" dirty="0" smtClean="0">
                <a:solidFill>
                  <a:schemeClr val="bg1"/>
                </a:solidFill>
              </a:rPr>
              <a:t>를 설치했는데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거기선 오류가 뜨더라구요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진짜 이러다 사람 잡겠다 싶어서 필사적으로 구글 검색을 하다가 운 좋게 방법을 찾아냈습니다 </a:t>
            </a:r>
            <a:r>
              <a:rPr lang="en-US" altLang="ko-KR" sz="1600" dirty="0" smtClean="0">
                <a:solidFill>
                  <a:schemeClr val="bg1"/>
                </a:solidFill>
              </a:rPr>
              <a:t>!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Vmware</a:t>
            </a:r>
            <a:r>
              <a:rPr lang="ko-KR" altLang="en-US" sz="1600" dirty="0" smtClean="0">
                <a:solidFill>
                  <a:schemeClr val="bg1"/>
                </a:solidFill>
              </a:rPr>
              <a:t>도 결국은 호환성 문제였더라구요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그래서 </a:t>
            </a:r>
            <a:r>
              <a:rPr lang="en-US" altLang="ko-KR" sz="1600" dirty="0" smtClean="0">
                <a:solidFill>
                  <a:schemeClr val="bg1"/>
                </a:solidFill>
              </a:rPr>
              <a:t>CMD</a:t>
            </a:r>
            <a:r>
              <a:rPr lang="ko-KR" altLang="en-US" sz="1600" dirty="0" smtClean="0">
                <a:solidFill>
                  <a:schemeClr val="bg1"/>
                </a:solidFill>
              </a:rPr>
              <a:t>에 들어가 관련 </a:t>
            </a:r>
            <a:r>
              <a:rPr lang="en-US" altLang="ko-KR" sz="1600" dirty="0" smtClean="0">
                <a:solidFill>
                  <a:schemeClr val="bg1"/>
                </a:solidFill>
              </a:rPr>
              <a:t>EFI </a:t>
            </a:r>
            <a:r>
              <a:rPr lang="ko-KR" altLang="en-US" sz="1600" dirty="0" smtClean="0">
                <a:solidFill>
                  <a:schemeClr val="bg1"/>
                </a:solidFill>
              </a:rPr>
              <a:t>변수를 삭제하고 재부팅을 하니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Vmware</a:t>
            </a:r>
            <a:r>
              <a:rPr lang="ko-KR" altLang="en-US" sz="1600" dirty="0" smtClean="0">
                <a:solidFill>
                  <a:schemeClr val="bg1"/>
                </a:solidFill>
              </a:rPr>
              <a:t>가 멀쩡히 잘 돌아가서 각 과정당 캡쳐 하면서 </a:t>
            </a:r>
            <a:r>
              <a:rPr lang="en-US" altLang="ko-KR" sz="1600" dirty="0" smtClean="0">
                <a:solidFill>
                  <a:schemeClr val="bg1"/>
                </a:solidFill>
              </a:rPr>
              <a:t>PPT</a:t>
            </a:r>
            <a:r>
              <a:rPr lang="ko-KR" altLang="en-US" sz="1600" dirty="0" smtClean="0">
                <a:solidFill>
                  <a:schemeClr val="bg1"/>
                </a:solidFill>
              </a:rPr>
              <a:t>만들던 도중에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버추얼박스를</a:t>
            </a:r>
            <a:r>
              <a:rPr lang="ko-KR" altLang="en-US" sz="1600" dirty="0" smtClean="0">
                <a:solidFill>
                  <a:schemeClr val="bg1"/>
                </a:solidFill>
              </a:rPr>
              <a:t> 실행시키지 못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한게</a:t>
            </a:r>
            <a:r>
              <a:rPr lang="ko-KR" altLang="en-US" sz="1600" dirty="0" smtClean="0">
                <a:solidFill>
                  <a:schemeClr val="bg1"/>
                </a:solidFill>
              </a:rPr>
              <a:t> 억울해서 오기로 한 번 들어가 봤더니 갑자기 잘 들어가졌습니다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.. </a:t>
            </a:r>
            <a:r>
              <a:rPr lang="ko-KR" altLang="en-US" sz="1600" dirty="0" smtClean="0">
                <a:solidFill>
                  <a:schemeClr val="bg1"/>
                </a:solidFill>
              </a:rPr>
              <a:t>아마 </a:t>
            </a:r>
            <a:r>
              <a:rPr lang="en-US" altLang="ko-KR" sz="1600" dirty="0" smtClean="0">
                <a:solidFill>
                  <a:schemeClr val="bg1"/>
                </a:solidFill>
              </a:rPr>
              <a:t>CMD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변수 삭제했던 게 큰 도움이 됐던 것 같습니다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근데 너무 허무 해서 눈물 한 번 흘리고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</a:rPr>
              <a:t> 만들었던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ppt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다 지우고 다시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버추얼박스로</a:t>
            </a:r>
            <a:r>
              <a:rPr lang="ko-KR" altLang="en-US" sz="1600" dirty="0" smtClean="0">
                <a:solidFill>
                  <a:schemeClr val="bg1"/>
                </a:solidFill>
              </a:rPr>
              <a:t> 캡처하면서 과제를 끝냈습니다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하면서 어셈블리어로 변환하는 걸 터미널상으로 어떻게든 해보려고 했는데 너무 어려워서 </a:t>
            </a:r>
            <a:r>
              <a:rPr lang="en-US" altLang="ko-KR" sz="1600" dirty="0" smtClean="0">
                <a:solidFill>
                  <a:schemeClr val="bg1"/>
                </a:solidFill>
              </a:rPr>
              <a:t>90%</a:t>
            </a:r>
            <a:r>
              <a:rPr lang="ko-KR" altLang="en-US" sz="1600" dirty="0" smtClean="0">
                <a:solidFill>
                  <a:schemeClr val="bg1"/>
                </a:solidFill>
              </a:rPr>
              <a:t>는 포기하다가 우연히 성공했는데 사실 어셈블리어로 변환하는 것만 어려웠지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목적파일</a:t>
            </a:r>
            <a:r>
              <a:rPr lang="ko-KR" altLang="en-US" sz="1600" dirty="0" smtClean="0">
                <a:solidFill>
                  <a:schemeClr val="bg1"/>
                </a:solidFill>
              </a:rPr>
              <a:t> 생성하고 역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어셈블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처리하는 건 왜인지는 모르겠지만 정말 쉬웠습니다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아직 배워갈 것도 많고 공부할 것도 많다는 걸 이번 과제를 통해 다시 한 번 느꼈고 고생 끝에 오는 성취감은 이루 말 할 수 도 없는 것 같습니다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그래도 잘 끝나서 뿌듯했습니다 </a:t>
            </a:r>
            <a:r>
              <a:rPr lang="en-US" altLang="ko-KR" sz="1600" dirty="0" smtClean="0">
                <a:solidFill>
                  <a:schemeClr val="bg1"/>
                </a:solidFill>
              </a:rPr>
              <a:t>^^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0966" y="2260610"/>
            <a:ext cx="3246634" cy="2999759"/>
            <a:chOff x="3729519" y="1253446"/>
            <a:chExt cx="4202130" cy="34932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9576" t="19863" r="28447" b="33239"/>
            <a:stretch/>
          </p:blipFill>
          <p:spPr>
            <a:xfrm>
              <a:off x="3729519" y="1253446"/>
              <a:ext cx="4202130" cy="34932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78176" y="2872120"/>
              <a:ext cx="1726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bg1"/>
                  </a:solidFill>
                </a:rPr>
                <a:t>ㅎ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r …..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0966" y="2231411"/>
            <a:ext cx="3246634" cy="3028958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577994" y="132485"/>
            <a:ext cx="5404206" cy="1417833"/>
            <a:chOff x="410966" y="4524223"/>
            <a:chExt cx="5404206" cy="141783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30228" t="66890" r="22570" b="14935"/>
            <a:stretch/>
          </p:blipFill>
          <p:spPr>
            <a:xfrm>
              <a:off x="410966" y="4524223"/>
              <a:ext cx="5404206" cy="141783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10966" y="4524223"/>
              <a:ext cx="5404206" cy="1417833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230" y="5397380"/>
              <a:ext cx="1333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ㅎ</a:t>
              </a:r>
              <a:r>
                <a:rPr lang="en-US" altLang="ko-KR" sz="2800" b="1" dirty="0" smtClean="0"/>
                <a:t>r …..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2086340" y="1576348"/>
            <a:ext cx="8128000" cy="37084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2390" y="2876550"/>
            <a:ext cx="5581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21094030">
            <a:off x="2086339" y="1384634"/>
            <a:ext cx="8128000" cy="386080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86599">
            <a:off x="2086339" y="1576347"/>
            <a:ext cx="8128000" cy="3708400"/>
          </a:xfrm>
          <a:prstGeom prst="rect">
            <a:avLst/>
          </a:prstGeom>
          <a:noFill/>
          <a:ln w="28575">
            <a:gradFill>
              <a:gsLst>
                <a:gs pos="50000">
                  <a:schemeClr val="accent1"/>
                </a:gs>
                <a:gs pos="0">
                  <a:schemeClr val="accent6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암달의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법칙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err="1" smtClean="0">
                <a:solidFill>
                  <a:schemeClr val="bg1"/>
                </a:solidFill>
              </a:rPr>
              <a:t>암달의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 법칙</a:t>
            </a:r>
            <a:r>
              <a:rPr lang="en-US" altLang="ko-KR" sz="2000" b="1" i="1" dirty="0">
                <a:solidFill>
                  <a:schemeClr val="bg1">
                    <a:lumMod val="75000"/>
                  </a:schemeClr>
                </a:solidFill>
              </a:rPr>
              <a:t>(Amdahl's </a:t>
            </a:r>
            <a:r>
              <a:rPr lang="en-US" altLang="ko-KR" sz="2000" b="1" i="1" dirty="0" smtClean="0">
                <a:solidFill>
                  <a:schemeClr val="bg1">
                    <a:lumMod val="75000"/>
                  </a:schemeClr>
                </a:solidFill>
              </a:rPr>
              <a:t>law)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이란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?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34008" y="2903244"/>
            <a:ext cx="9973577" cy="1078206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2449" y="3115701"/>
            <a:ext cx="9717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컴퓨터 시스템의 일부를 개선할 때 전체적으로 얼마만큼의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최대 </a:t>
            </a:r>
            <a:r>
              <a:rPr lang="ko-KR" altLang="en-US" sz="2000" b="1" dirty="0">
                <a:solidFill>
                  <a:schemeClr val="bg1"/>
                </a:solidFill>
              </a:rPr>
              <a:t>성능 향상이 있는지 계산하는 데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사용되는 법칙이다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문제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62583" y="1412888"/>
            <a:ext cx="9973577" cy="1402056"/>
            <a:chOff x="1134008" y="2903244"/>
            <a:chExt cx="9973577" cy="1402056"/>
          </a:xfrm>
        </p:grpSpPr>
        <p:sp>
          <p:nvSpPr>
            <p:cNvPr id="20" name="직사각형 19"/>
            <p:cNvSpPr/>
            <p:nvPr/>
          </p:nvSpPr>
          <p:spPr>
            <a:xfrm>
              <a:off x="1134008" y="2903244"/>
              <a:ext cx="9973577" cy="140205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9" y="3115701"/>
              <a:ext cx="97176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어떤 컴퓨터에서 </a:t>
              </a:r>
              <a:r>
                <a:rPr lang="en-US" altLang="ko-KR" sz="2000" b="1" dirty="0" smtClean="0">
                  <a:solidFill>
                    <a:srgbClr val="FFFF00"/>
                  </a:solidFill>
                </a:rPr>
                <a:t>100</a:t>
              </a:r>
              <a:r>
                <a:rPr lang="ko-KR" altLang="en-US" sz="2000" b="1" dirty="0" smtClean="0">
                  <a:solidFill>
                    <a:srgbClr val="FFFF00"/>
                  </a:solidFill>
                </a:rPr>
                <a:t>초 수행하는 프로그램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이 있고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그 중 </a:t>
              </a:r>
              <a:r>
                <a:rPr lang="en-US" altLang="ko-KR" sz="2000" b="1" dirty="0" smtClean="0">
                  <a:solidFill>
                    <a:srgbClr val="FFFF00"/>
                  </a:solidFill>
                </a:rPr>
                <a:t>80</a:t>
              </a:r>
              <a:r>
                <a:rPr lang="ko-KR" altLang="en-US" sz="2000" b="1" dirty="0" smtClean="0">
                  <a:solidFill>
                    <a:srgbClr val="FFFF00"/>
                  </a:solidFill>
                </a:rPr>
                <a:t>초는 곱하기 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계산에 소요된다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</a:rPr>
                <a:t>이 </a:t>
              </a:r>
              <a:r>
                <a:rPr lang="ko-KR" altLang="en-US" sz="2000" b="1" dirty="0" smtClean="0">
                  <a:solidFill>
                    <a:srgbClr val="FFFF00"/>
                  </a:solidFill>
                </a:rPr>
                <a:t>프로그램을 </a:t>
              </a:r>
              <a:r>
                <a:rPr lang="en-US" altLang="ko-KR" sz="2000" b="1" dirty="0" smtClean="0">
                  <a:solidFill>
                    <a:srgbClr val="FFFF00"/>
                  </a:solidFill>
                </a:rPr>
                <a:t>5</a:t>
              </a:r>
              <a:r>
                <a:rPr lang="ko-KR" altLang="en-US" sz="2000" b="1" dirty="0" smtClean="0">
                  <a:solidFill>
                    <a:srgbClr val="FFFF00"/>
                  </a:solidFill>
                </a:rPr>
                <a:t>배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 빠르게 하기 위한 </a:t>
              </a:r>
              <a:r>
                <a:rPr lang="ko-KR" altLang="en-US" sz="2000" b="1" dirty="0" smtClean="0">
                  <a:solidFill>
                    <a:srgbClr val="FFFF00"/>
                  </a:solidFill>
                </a:rPr>
                <a:t>곱셈 속도의 개선 크기</a:t>
              </a:r>
              <a:r>
                <a:rPr lang="ko-KR" altLang="en-US" sz="2000" b="1" dirty="0" smtClean="0">
                  <a:solidFill>
                    <a:schemeClr val="bg1"/>
                  </a:solidFill>
                </a:rPr>
                <a:t>는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4000" y="3476038"/>
            <a:ext cx="940117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힌트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성능 개선 후 실행 시간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= </a:t>
            </a:r>
            <a:r>
              <a:rPr lang="ko-KR" altLang="en-US" sz="2000" b="1" u="sng" dirty="0" smtClean="0">
                <a:solidFill>
                  <a:schemeClr val="bg1">
                    <a:lumMod val="75000"/>
                  </a:schemeClr>
                </a:solidFill>
              </a:rPr>
              <a:t>개선에 영향을 받지 않는 시간 </a:t>
            </a:r>
            <a:r>
              <a:rPr lang="en-US" altLang="ko-KR" sz="2000" b="1" u="sng" dirty="0" smtClean="0">
                <a:solidFill>
                  <a:schemeClr val="bg1">
                    <a:lumMod val="75000"/>
                  </a:schemeClr>
                </a:solidFill>
              </a:rPr>
              <a:t>+ (</a:t>
            </a:r>
            <a:r>
              <a:rPr lang="ko-KR" altLang="en-US" sz="2000" b="1" u="sng" dirty="0" smtClean="0">
                <a:solidFill>
                  <a:schemeClr val="bg1">
                    <a:lumMod val="75000"/>
                  </a:schemeClr>
                </a:solidFill>
              </a:rPr>
              <a:t>개선에 의해 영향을 받는 시간</a:t>
            </a:r>
            <a:r>
              <a:rPr lang="en-US" altLang="ko-KR" sz="2000" b="1" u="sng" smtClean="0">
                <a:solidFill>
                  <a:schemeClr val="bg1">
                    <a:lumMod val="75000"/>
                  </a:schemeClr>
                </a:solidFill>
              </a:rPr>
              <a:t>)/</a:t>
            </a:r>
            <a:r>
              <a:rPr lang="ko-KR" altLang="en-US" sz="2000" b="1" u="sng" dirty="0" smtClean="0">
                <a:solidFill>
                  <a:schemeClr val="bg1">
                    <a:lumMod val="75000"/>
                  </a:schemeClr>
                </a:solidFill>
              </a:rPr>
              <a:t>개선의 크기</a:t>
            </a:r>
            <a:endParaRPr lang="ko-KR" altLang="en-US" sz="20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96422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풀이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87458" y="831899"/>
            <a:ext cx="7667092" cy="1015987"/>
            <a:chOff x="1134008" y="2903244"/>
            <a:chExt cx="9973577" cy="1402056"/>
          </a:xfrm>
        </p:grpSpPr>
        <p:sp>
          <p:nvSpPr>
            <p:cNvPr id="20" name="직사각형 19"/>
            <p:cNvSpPr/>
            <p:nvPr/>
          </p:nvSpPr>
          <p:spPr>
            <a:xfrm>
              <a:off x="1134008" y="2903244"/>
              <a:ext cx="9973577" cy="140205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2448" y="3115701"/>
              <a:ext cx="9717643" cy="1146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어떤 컴퓨터에서 </a:t>
              </a:r>
              <a:r>
                <a:rPr lang="en-US" altLang="ko-KR" sz="1600" b="1" dirty="0" smtClean="0">
                  <a:solidFill>
                    <a:srgbClr val="FFFF00"/>
                  </a:solidFill>
                </a:rPr>
                <a:t>100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초 수행하는 프로그램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이 있고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그 중 </a:t>
              </a:r>
              <a:r>
                <a:rPr lang="en-US" altLang="ko-KR" sz="1600" b="1" dirty="0" smtClean="0">
                  <a:solidFill>
                    <a:srgbClr val="FFFF00"/>
                  </a:solidFill>
                </a:rPr>
                <a:t>80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초는 곱하기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계산에 소요된다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이 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프로그램을 </a:t>
              </a:r>
              <a:r>
                <a:rPr lang="en-US" altLang="ko-KR" sz="1600" b="1" dirty="0" smtClean="0">
                  <a:solidFill>
                    <a:srgbClr val="FFFF00"/>
                  </a:solidFill>
                </a:rPr>
                <a:t>5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배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빠르게 하기 위한 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곱셈 속도의 개선 크기</a:t>
              </a:r>
              <a:r>
                <a:rPr lang="en-US" altLang="ko-KR" sz="1600" b="1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600" b="1" dirty="0" smtClean="0">
                  <a:solidFill>
                    <a:srgbClr val="FFFF00"/>
                  </a:solidFill>
                </a:rPr>
                <a:t>시간</a:t>
              </a:r>
              <a:r>
                <a:rPr lang="en-US" altLang="ko-KR" sz="1600" b="1" dirty="0" smtClean="0">
                  <a:solidFill>
                    <a:srgbClr val="FFFF00"/>
                  </a:solidFill>
                </a:rPr>
                <a:t>)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는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63744" y="3035153"/>
            <a:ext cx="8528811" cy="3686322"/>
            <a:chOff x="1949493" y="3061459"/>
            <a:chExt cx="8528811" cy="3686322"/>
          </a:xfrm>
        </p:grpSpPr>
        <p:sp>
          <p:nvSpPr>
            <p:cNvPr id="13" name="직사각형 12"/>
            <p:cNvSpPr/>
            <p:nvPr/>
          </p:nvSpPr>
          <p:spPr>
            <a:xfrm>
              <a:off x="1949493" y="3061459"/>
              <a:ext cx="101917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white"/>
                  </a:solidFill>
                </a:rPr>
                <a:t>풀이 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: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35203" y="3516127"/>
              <a:ext cx="7743101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= 20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초</a:t>
              </a:r>
              <a:r>
                <a:rPr lang="en-US" altLang="ko-KR" b="1" dirty="0">
                  <a:solidFill>
                    <a:prstClr val="white"/>
                  </a:solidFill>
                </a:rPr>
                <a:t> 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= 80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초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/n + (100-80)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초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‬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= 0=80</a:t>
              </a:r>
              <a:r>
                <a:rPr lang="ko-KR" altLang="en-US" b="1" dirty="0" smtClean="0">
                  <a:solidFill>
                    <a:prstClr val="white"/>
                  </a:solidFill>
                </a:rPr>
                <a:t>초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/n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white"/>
                  </a:solidFill>
                </a:rPr>
                <a:t>∴ </a:t>
              </a:r>
              <a:r>
                <a:rPr lang="en-US" altLang="ko-KR" b="1" dirty="0" smtClean="0">
                  <a:solidFill>
                    <a:schemeClr val="accent4"/>
                  </a:solidFill>
                </a:rPr>
                <a:t>0=80</a:t>
              </a:r>
              <a:r>
                <a:rPr lang="ko-KR" altLang="en-US" b="1" dirty="0" smtClean="0">
                  <a:solidFill>
                    <a:schemeClr val="accent4"/>
                  </a:solidFill>
                </a:rPr>
                <a:t>초</a:t>
              </a:r>
              <a:r>
                <a:rPr lang="en-US" altLang="ko-KR" b="1" dirty="0" smtClean="0">
                  <a:solidFill>
                    <a:schemeClr val="accent4"/>
                  </a:solidFill>
                </a:rPr>
                <a:t>/n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4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이를 통해 아무리 곱셈의 성능을 개선 해보아도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성능을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배로 빠르게 올리는 것은 불가능 하다는 것을 볼 수 있다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b="1" dirty="0" smtClean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 smtClean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4035" y="3161485"/>
              <a:ext cx="26673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성능 개선 후 실행 시간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84814" y="2104231"/>
            <a:ext cx="10033367" cy="720998"/>
            <a:chOff x="1970564" y="2125036"/>
            <a:chExt cx="10033367" cy="720998"/>
          </a:xfrm>
        </p:grpSpPr>
        <p:sp>
          <p:nvSpPr>
            <p:cNvPr id="8" name="직사각형 7"/>
            <p:cNvSpPr/>
            <p:nvPr/>
          </p:nvSpPr>
          <p:spPr>
            <a:xfrm>
              <a:off x="1970564" y="2125036"/>
              <a:ext cx="8507741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white"/>
                  </a:solidFill>
                </a:rPr>
                <a:t>식 </a:t>
              </a:r>
              <a:r>
                <a:rPr lang="en-US" altLang="ko-KR" b="1" dirty="0" smtClean="0">
                  <a:solidFill>
                    <a:prstClr val="white"/>
                  </a:solidFill>
                </a:rPr>
                <a:t>: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70564" y="2215112"/>
              <a:ext cx="94011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white"/>
                  </a:solidFill>
                </a:rPr>
                <a:t>성능 개선 후 실행 시간 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= </a:t>
              </a:r>
              <a:r>
                <a:rPr lang="ko-KR" altLang="en-US" sz="1400" b="1" u="sng" dirty="0" smtClean="0">
                  <a:solidFill>
                    <a:schemeClr val="bg1">
                      <a:lumMod val="75000"/>
                    </a:schemeClr>
                  </a:solidFill>
                </a:rPr>
                <a:t>개선에 영향을 받지 않는 시간 </a:t>
              </a:r>
              <a:r>
                <a:rPr lang="en-US" altLang="ko-KR" sz="1400" b="1" u="sng" dirty="0" smtClean="0">
                  <a:solidFill>
                    <a:schemeClr val="bg1">
                      <a:lumMod val="75000"/>
                    </a:schemeClr>
                  </a:solidFill>
                </a:rPr>
                <a:t>+ (</a:t>
              </a:r>
              <a:r>
                <a:rPr lang="ko-KR" altLang="en-US" sz="1400" b="1" u="sng" dirty="0" err="1" smtClean="0">
                  <a:solidFill>
                    <a:schemeClr val="bg1">
                      <a:lumMod val="75000"/>
                    </a:schemeClr>
                  </a:solidFill>
                </a:rPr>
                <a:t>개선에의해</a:t>
              </a:r>
              <a:r>
                <a:rPr lang="ko-KR" altLang="en-US" sz="1400" b="1" u="sng" dirty="0" smtClean="0">
                  <a:solidFill>
                    <a:schemeClr val="bg1">
                      <a:lumMod val="75000"/>
                    </a:schemeClr>
                  </a:solidFill>
                </a:rPr>
                <a:t> 영향을 받는 시간</a:t>
              </a:r>
              <a:r>
                <a:rPr lang="en-US" altLang="ko-KR" sz="1400" b="1" u="sng" dirty="0" smtClean="0">
                  <a:solidFill>
                    <a:schemeClr val="bg1">
                      <a:lumMod val="75000"/>
                    </a:schemeClr>
                  </a:solidFill>
                </a:rPr>
                <a:t>)/</a:t>
              </a:r>
              <a:r>
                <a:rPr lang="ko-KR" altLang="en-US" sz="1400" b="1" u="sng" dirty="0" smtClean="0">
                  <a:solidFill>
                    <a:schemeClr val="bg1">
                      <a:lumMod val="75000"/>
                    </a:schemeClr>
                  </a:solidFill>
                </a:rPr>
                <a:t>개선의 크기</a:t>
              </a:r>
              <a:endParaRPr lang="ko-KR" altLang="en-US" sz="1400" b="1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6628" y="2538257"/>
              <a:ext cx="9457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</a:rPr>
                <a:t>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20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		   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20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			  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100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초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-80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초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                    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정의되지 않았음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VirtualBox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구축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224630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err="1" smtClean="0">
                <a:solidFill>
                  <a:schemeClr val="bg1"/>
                </a:solidFill>
              </a:rPr>
              <a:t>가상머신</a:t>
            </a:r>
            <a:r>
              <a:rPr lang="en-US" altLang="ko-KR" sz="2400" b="1" i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ko-KR" sz="2400" b="1" i="1" dirty="0" err="1">
                <a:solidFill>
                  <a:schemeClr val="bg1">
                    <a:lumMod val="75000"/>
                  </a:schemeClr>
                </a:solidFill>
              </a:rPr>
              <a:t>virtual</a:t>
            </a:r>
            <a:r>
              <a:rPr lang="ko-KR" altLang="ko-KR" sz="24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ko-KR" sz="2400" b="1" i="1" dirty="0" err="1"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ko-KR" altLang="ko-KR" sz="2400" b="1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ko-KR" sz="2400" b="1" i="1" dirty="0" smtClean="0">
                <a:solidFill>
                  <a:schemeClr val="bg1">
                    <a:lumMod val="75000"/>
                  </a:schemeClr>
                </a:solidFill>
              </a:rPr>
              <a:t>VM</a:t>
            </a:r>
            <a:r>
              <a:rPr lang="en-US" altLang="ko-KR" sz="2400" b="1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이란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?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34008" y="2903244"/>
            <a:ext cx="9973577" cy="77449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2449" y="3115701"/>
            <a:ext cx="971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b="1" dirty="0">
                <a:solidFill>
                  <a:schemeClr val="bg1"/>
                </a:solidFill>
              </a:rPr>
              <a:t>컴퓨팅 환경을 소프트웨어로 구현한 것, 즉 컴퓨터를 에뮬레이션하는 </a:t>
            </a:r>
            <a:r>
              <a:rPr lang="ko-KR" altLang="ko-KR" sz="2000" b="1" dirty="0" smtClean="0">
                <a:solidFill>
                  <a:schemeClr val="bg1"/>
                </a:solidFill>
              </a:rPr>
              <a:t>소프트웨어다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날짜 개체 틀 9"/>
          <p:cNvSpPr>
            <a:spLocks noGrp="1"/>
          </p:cNvSpPr>
          <p:nvPr/>
        </p:nvSpPr>
        <p:spPr>
          <a:xfrm>
            <a:off x="167678" y="6356350"/>
            <a:ext cx="9960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* </a:t>
            </a:r>
            <a:r>
              <a:rPr lang="ko-KR" altLang="en-US" dirty="0" smtClean="0"/>
              <a:t>에뮬레이션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시스템에서 다른 시스템을 복사하는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20" y="408966"/>
            <a:ext cx="9420888" cy="537916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324420" y="408966"/>
            <a:ext cx="9420888" cy="6041046"/>
            <a:chOff x="-61627" y="-164121"/>
            <a:chExt cx="9420888" cy="6041046"/>
          </a:xfrm>
        </p:grpSpPr>
        <p:sp>
          <p:nvSpPr>
            <p:cNvPr id="21" name="직사각형 20"/>
            <p:cNvSpPr/>
            <p:nvPr/>
          </p:nvSpPr>
          <p:spPr>
            <a:xfrm>
              <a:off x="-61627" y="-164121"/>
              <a:ext cx="9420888" cy="5379166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261" y="5353705"/>
              <a:ext cx="889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VM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설치 후 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ISO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를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삽입 하여 가상 머신 설정 후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실행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</TotalTime>
  <Words>719</Words>
  <Application>Microsoft Office PowerPoint</Application>
  <PresentationFormat>와이드스크린</PresentationFormat>
  <Paragraphs>108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722</cp:revision>
  <dcterms:created xsi:type="dcterms:W3CDTF">2018-08-02T07:05:36Z</dcterms:created>
  <dcterms:modified xsi:type="dcterms:W3CDTF">2019-09-25T08:31:31Z</dcterms:modified>
</cp:coreProperties>
</file>