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2" r:id="rId3"/>
    <p:sldId id="264" r:id="rId4"/>
    <p:sldId id="276" r:id="rId5"/>
    <p:sldId id="268" r:id="rId6"/>
    <p:sldId id="280" r:id="rId7"/>
    <p:sldId id="279" r:id="rId8"/>
    <p:sldId id="281" r:id="rId9"/>
    <p:sldId id="282" r:id="rId10"/>
    <p:sldId id="28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B1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91" autoAdjust="0"/>
    <p:restoredTop sz="94660"/>
  </p:normalViewPr>
  <p:slideViewPr>
    <p:cSldViewPr snapToGrid="0">
      <p:cViewPr varScale="1">
        <p:scale>
          <a:sx n="91" d="100"/>
          <a:sy n="91" d="100"/>
        </p:scale>
        <p:origin x="11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379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664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016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026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169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31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34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782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897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07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510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954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92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05562" y="776739"/>
            <a:ext cx="7148282" cy="5804788"/>
            <a:chOff x="2486868" y="705449"/>
            <a:chExt cx="7148282" cy="5804788"/>
          </a:xfrm>
        </p:grpSpPr>
        <p:sp>
          <p:nvSpPr>
            <p:cNvPr id="22" name="평행 사변형 21"/>
            <p:cNvSpPr/>
            <p:nvPr/>
          </p:nvSpPr>
          <p:spPr>
            <a:xfrm rot="5400000" flipH="1" flipV="1">
              <a:off x="6429069" y="3247573"/>
              <a:ext cx="5497607" cy="914554"/>
            </a:xfrm>
            <a:prstGeom prst="parallelogram">
              <a:avLst>
                <a:gd name="adj" fmla="val 132217"/>
              </a:avLst>
            </a:prstGeom>
            <a:gradFill>
              <a:gsLst>
                <a:gs pos="0">
                  <a:schemeClr val="tx1">
                    <a:alpha val="4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양쪽 모서리가 둥근 사각형 4"/>
            <p:cNvSpPr/>
            <p:nvPr/>
          </p:nvSpPr>
          <p:spPr>
            <a:xfrm>
              <a:off x="3841216" y="705449"/>
              <a:ext cx="5065486" cy="5225142"/>
            </a:xfrm>
            <a:prstGeom prst="round2SameRect">
              <a:avLst/>
            </a:prstGeom>
            <a:solidFill>
              <a:srgbClr val="3C92CA"/>
            </a:solidFill>
            <a:ln w="1111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486868" y="1807164"/>
              <a:ext cx="2708695" cy="4537495"/>
            </a:xfrm>
            <a:prstGeom prst="rect">
              <a:avLst/>
            </a:prstGeom>
            <a:solidFill>
              <a:srgbClr val="3C9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330846" y="4649688"/>
              <a:ext cx="4633004" cy="1860549"/>
            </a:xfrm>
            <a:prstGeom prst="rect">
              <a:avLst/>
            </a:prstGeom>
            <a:solidFill>
              <a:srgbClr val="3C9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" name="직선 연결선 6"/>
            <p:cNvCxnSpPr>
              <a:endCxn id="9" idx="2"/>
            </p:cNvCxnSpPr>
            <p:nvPr/>
          </p:nvCxnSpPr>
          <p:spPr>
            <a:xfrm>
              <a:off x="3841215" y="1807164"/>
              <a:ext cx="1" cy="864000"/>
            </a:xfrm>
            <a:prstGeom prst="line">
              <a:avLst/>
            </a:prstGeom>
            <a:ln w="11112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8906702" y="4486712"/>
              <a:ext cx="1" cy="1044000"/>
            </a:xfrm>
            <a:prstGeom prst="line">
              <a:avLst/>
            </a:prstGeom>
            <a:ln w="11112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모서리가 둥근 직사각형 15"/>
            <p:cNvSpPr/>
            <p:nvPr/>
          </p:nvSpPr>
          <p:spPr>
            <a:xfrm>
              <a:off x="5734046" y="1102600"/>
              <a:ext cx="1279825" cy="199749"/>
            </a:xfrm>
            <a:prstGeom prst="roundRect">
              <a:avLst>
                <a:gd name="adj" fmla="val 50000"/>
              </a:avLst>
            </a:prstGeom>
            <a:solidFill>
              <a:srgbClr val="6BA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모서리가 둥근 사각형 설명선 17"/>
            <p:cNvSpPr/>
            <p:nvPr/>
          </p:nvSpPr>
          <p:spPr>
            <a:xfrm>
              <a:off x="7929151" y="3763223"/>
              <a:ext cx="1582888" cy="624388"/>
            </a:xfrm>
            <a:prstGeom prst="wedgeRoundRectCallout">
              <a:avLst>
                <a:gd name="adj1" fmla="val -42544"/>
                <a:gd name="adj2" fmla="val 78489"/>
                <a:gd name="adj3" fmla="val 16667"/>
              </a:avLst>
            </a:prstGeom>
            <a:solidFill>
              <a:srgbClr val="FFC000"/>
            </a:solidFill>
            <a:ln>
              <a:noFill/>
            </a:ln>
            <a:effectLst>
              <a:outerShdw blurRad="431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ea typeface="야놀자 야체 B" panose="02020603020101020101" pitchFamily="18" charset="-127"/>
                </a:rPr>
                <a:t>&gt;///&lt;</a:t>
              </a:r>
            </a:p>
            <a:p>
              <a:pPr algn="ctr"/>
              <a:r>
                <a:rPr lang="ko-KR" altLang="en-US" sz="2800" b="1" dirty="0" smtClean="0">
                  <a:solidFill>
                    <a:schemeClr val="tx1"/>
                  </a:solidFill>
                  <a:ea typeface="야놀자 야체 B" panose="02020603020101020101" pitchFamily="18" charset="-127"/>
                </a:rPr>
                <a:t>☞☜</a:t>
              </a:r>
              <a:endParaRPr lang="ko-KR" altLang="en-US" sz="2800" b="1" dirty="0">
                <a:solidFill>
                  <a:schemeClr val="tx1"/>
                </a:solidFill>
                <a:ea typeface="야놀자 야체 B" panose="02020603020101020101" pitchFamily="18" charset="-127"/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2897295" y="2867677"/>
            <a:ext cx="53366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400" b="1" kern="0" dirty="0" err="1" smtClean="0">
                <a:solidFill>
                  <a:schemeClr val="accent4"/>
                </a:solidFill>
                <a:effectLst>
                  <a:outerShdw blurRad="4445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컴퓨터구조</a:t>
            </a:r>
            <a:endParaRPr lang="ko-KR" altLang="en-US" sz="5400" b="1" kern="0" dirty="0">
              <a:solidFill>
                <a:schemeClr val="accent4"/>
              </a:solidFill>
              <a:effectLst>
                <a:outerShdw blurRad="4445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474878" y="4583522"/>
            <a:ext cx="2659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kern="0" dirty="0" smtClean="0">
                <a:solidFill>
                  <a:schemeClr val="bg1"/>
                </a:solidFill>
                <a:effectLst>
                  <a:outerShdw blurRad="4445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20174627 </a:t>
            </a:r>
            <a:r>
              <a:rPr lang="ko-KR" altLang="en-US" sz="2400" b="1" kern="0" dirty="0" smtClean="0">
                <a:solidFill>
                  <a:schemeClr val="bg1"/>
                </a:solidFill>
                <a:effectLst>
                  <a:outerShdw blurRad="4445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김혜진</a:t>
            </a:r>
            <a:endParaRPr lang="ko-KR" altLang="en-US" sz="2400" b="1" kern="0" dirty="0">
              <a:solidFill>
                <a:schemeClr val="bg1"/>
              </a:solidFill>
              <a:effectLst>
                <a:outerShdw blurRad="4445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911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/>
          <a:srcRect b="54575"/>
          <a:stretch/>
        </p:blipFill>
        <p:spPr>
          <a:xfrm>
            <a:off x="2511357" y="944962"/>
            <a:ext cx="7437416" cy="298573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2" name="모서리가 둥근 직사각형 1"/>
          <p:cNvSpPr/>
          <p:nvPr/>
        </p:nvSpPr>
        <p:spPr>
          <a:xfrm>
            <a:off x="174812" y="502269"/>
            <a:ext cx="11887200" cy="6086790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204949" y="55248"/>
            <a:ext cx="9727509" cy="680801"/>
            <a:chOff x="2939342" y="470874"/>
            <a:chExt cx="9020864" cy="637363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39342" y="470874"/>
              <a:ext cx="637363" cy="637363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660692" y="683521"/>
              <a:ext cx="8299514" cy="4025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56DCEEF-E7A6-4671-AFE5-560C0315259A}"/>
                </a:ext>
              </a:extLst>
            </p:cNvPr>
            <p:cNvSpPr/>
            <p:nvPr/>
          </p:nvSpPr>
          <p:spPr>
            <a:xfrm>
              <a:off x="4532009" y="606004"/>
              <a:ext cx="6686815" cy="4629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2000" b="1" kern="0" dirty="0" smtClean="0"/>
                <a:t> </a:t>
              </a:r>
              <a:r>
                <a:rPr lang="ko-KR" altLang="ko-KR" sz="20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Og</a:t>
              </a:r>
              <a:r>
                <a:rPr lang="ko-KR" altLang="ko-K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–</a:t>
              </a:r>
              <a:r>
                <a:rPr lang="ko-KR" altLang="ko-KR" sz="20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</a:t>
              </a:r>
              <a:r>
                <a:rPr lang="ko-KR" altLang="ko-K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–</a:t>
              </a:r>
              <a:r>
                <a:rPr lang="ko-KR" altLang="ko-KR" sz="20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fif-conversion</a:t>
              </a:r>
              <a:r>
                <a:rPr lang="ko-KR" altLang="ko-K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ko-KR" alt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어셈블리 해석</a:t>
              </a:r>
              <a:r>
                <a:rPr lang="ko-KR" altLang="en-US" sz="2000" b="1" kern="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endParaRPr lang="ko-KR" altLang="en-US" sz="20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511357" y="4228826"/>
            <a:ext cx="842110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ko-KR" sz="1600" b="1" dirty="0" err="1" smtClean="0">
                <a:latin typeface="+mj-ea"/>
                <a:ea typeface="+mj-ea"/>
              </a:rPr>
              <a:t>rdi</a:t>
            </a:r>
            <a:r>
              <a:rPr lang="en-US" altLang="ko-KR" sz="1600" b="1" dirty="0" smtClean="0">
                <a:latin typeface="+mj-ea"/>
                <a:ea typeface="+mj-ea"/>
              </a:rPr>
              <a:t>(x=3)</a:t>
            </a:r>
            <a:r>
              <a:rPr lang="ko-KR" altLang="en-US" sz="1600" b="1" dirty="0" smtClean="0">
                <a:latin typeface="+mj-ea"/>
                <a:ea typeface="+mj-ea"/>
              </a:rPr>
              <a:t>의 값을 </a:t>
            </a:r>
            <a:r>
              <a:rPr lang="en-US" altLang="ko-KR" sz="1600" b="1" dirty="0" err="1" smtClean="0">
                <a:latin typeface="+mj-ea"/>
                <a:ea typeface="+mj-ea"/>
              </a:rPr>
              <a:t>rdx</a:t>
            </a:r>
            <a:r>
              <a:rPr lang="ko-KR" altLang="en-US" sz="1600" b="1" dirty="0" smtClean="0">
                <a:latin typeface="+mj-ea"/>
                <a:ea typeface="+mj-ea"/>
              </a:rPr>
              <a:t>로 </a:t>
            </a:r>
            <a:r>
              <a:rPr lang="ko-KR" altLang="en-US" sz="1600" b="1" dirty="0" smtClean="0">
                <a:latin typeface="+mj-ea"/>
                <a:ea typeface="+mj-ea"/>
              </a:rPr>
              <a:t>복사한다</a:t>
            </a:r>
            <a:r>
              <a:rPr lang="en-US" altLang="ko-KR" sz="1600" b="1" dirty="0" smtClean="0">
                <a:latin typeface="+mj-ea"/>
                <a:ea typeface="+mj-ea"/>
              </a:rPr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ko-KR" sz="1600" b="1" dirty="0" err="1" smtClean="0">
                <a:latin typeface="+mj-ea"/>
              </a:rPr>
              <a:t>rdx</a:t>
            </a:r>
            <a:r>
              <a:rPr lang="en-US" altLang="ko-KR" sz="1600" b="1" dirty="0" smtClean="0">
                <a:latin typeface="+mj-ea"/>
              </a:rPr>
              <a:t> – </a:t>
            </a:r>
            <a:r>
              <a:rPr lang="en-US" altLang="ko-KR" sz="1600" b="1" dirty="0" err="1">
                <a:latin typeface="+mj-ea"/>
              </a:rPr>
              <a:t>rsi</a:t>
            </a:r>
            <a:r>
              <a:rPr lang="ko-KR" altLang="en-US" sz="1600" b="1" dirty="0">
                <a:latin typeface="+mj-ea"/>
              </a:rPr>
              <a:t>를 </a:t>
            </a:r>
            <a:r>
              <a:rPr lang="ko-KR" altLang="en-US" sz="1600" b="1" dirty="0" smtClean="0">
                <a:latin typeface="+mj-ea"/>
              </a:rPr>
              <a:t>한다</a:t>
            </a:r>
            <a:r>
              <a:rPr lang="en-US" altLang="ko-KR" sz="1600" b="1" dirty="0" smtClean="0">
                <a:latin typeface="+mj-ea"/>
              </a:rPr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ko-KR" sz="1600" b="1" dirty="0" err="1" smtClean="0">
                <a:latin typeface="+mj-ea"/>
              </a:rPr>
              <a:t>rsi</a:t>
            </a:r>
            <a:r>
              <a:rPr lang="en-US" altLang="ko-KR" sz="1600" b="1" dirty="0" smtClean="0">
                <a:latin typeface="+mj-ea"/>
              </a:rPr>
              <a:t>(x=7)</a:t>
            </a:r>
            <a:r>
              <a:rPr lang="ko-KR" altLang="en-US" sz="1600" b="1" dirty="0">
                <a:latin typeface="+mj-ea"/>
              </a:rPr>
              <a:t>의 값을 </a:t>
            </a:r>
            <a:r>
              <a:rPr lang="en-US" altLang="ko-KR" sz="1600" b="1" dirty="0" err="1" smtClean="0">
                <a:latin typeface="+mj-ea"/>
              </a:rPr>
              <a:t>rax</a:t>
            </a:r>
            <a:r>
              <a:rPr lang="ko-KR" altLang="en-US" sz="1600" b="1" dirty="0">
                <a:latin typeface="+mj-ea"/>
              </a:rPr>
              <a:t>로 복사한다</a:t>
            </a:r>
            <a:r>
              <a:rPr lang="en-US" altLang="ko-KR" sz="1600" b="1" dirty="0" smtClean="0">
                <a:latin typeface="+mj-ea"/>
              </a:rPr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ko-KR" sz="1600" b="1" dirty="0" err="1" smtClean="0">
                <a:latin typeface="+mj-ea"/>
              </a:rPr>
              <a:t>rax</a:t>
            </a:r>
            <a:r>
              <a:rPr lang="en-US" altLang="ko-KR" sz="1600" b="1" dirty="0" smtClean="0">
                <a:latin typeface="+mj-ea"/>
              </a:rPr>
              <a:t> </a:t>
            </a:r>
            <a:r>
              <a:rPr lang="en-US" altLang="ko-KR" sz="1600" b="1" dirty="0">
                <a:latin typeface="+mj-ea"/>
              </a:rPr>
              <a:t>– </a:t>
            </a:r>
            <a:r>
              <a:rPr lang="en-US" altLang="ko-KR" sz="1600" b="1" dirty="0" err="1" smtClean="0">
                <a:latin typeface="+mj-ea"/>
              </a:rPr>
              <a:t>r</a:t>
            </a:r>
            <a:r>
              <a:rPr lang="en-US" altLang="ko-KR" sz="1600" b="1" dirty="0" err="1">
                <a:latin typeface="+mj-ea"/>
              </a:rPr>
              <a:t>d</a:t>
            </a:r>
            <a:r>
              <a:rPr lang="en-US" altLang="ko-KR" sz="1600" b="1" dirty="0" err="1" smtClean="0">
                <a:latin typeface="+mj-ea"/>
              </a:rPr>
              <a:t>i</a:t>
            </a:r>
            <a:r>
              <a:rPr lang="ko-KR" altLang="en-US" sz="1600" b="1" dirty="0">
                <a:latin typeface="+mj-ea"/>
              </a:rPr>
              <a:t>를 한다</a:t>
            </a:r>
            <a:r>
              <a:rPr lang="en-US" altLang="ko-KR" sz="1600" b="1" dirty="0" smtClean="0">
                <a:latin typeface="+mj-ea"/>
              </a:rPr>
              <a:t>.</a:t>
            </a:r>
            <a:endParaRPr lang="en-US" altLang="ko-KR" sz="1600" b="1" dirty="0" smtClean="0">
              <a:latin typeface="+mj-ea"/>
              <a:ea typeface="+mj-ea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sz="1600" b="1" dirty="0" smtClean="0">
                <a:latin typeface="+mj-ea"/>
                <a:ea typeface="+mj-ea"/>
              </a:rPr>
              <a:t>x-y</a:t>
            </a:r>
            <a:r>
              <a:rPr lang="ko-KR" altLang="en-US" sz="1600" b="1" dirty="0" smtClean="0">
                <a:latin typeface="+mj-ea"/>
                <a:ea typeface="+mj-ea"/>
              </a:rPr>
              <a:t>를 했을 때 값이 마이너스가 되는 경우 </a:t>
            </a:r>
            <a:r>
              <a:rPr lang="en-US" altLang="ko-KR" sz="1600" b="1" dirty="0" smtClean="0">
                <a:latin typeface="+mj-ea"/>
                <a:ea typeface="+mj-ea"/>
              </a:rPr>
              <a:t>CF=1, 0</a:t>
            </a:r>
            <a:r>
              <a:rPr lang="ko-KR" altLang="en-US" sz="1600" b="1" dirty="0" smtClean="0">
                <a:latin typeface="+mj-ea"/>
                <a:ea typeface="+mj-ea"/>
              </a:rPr>
              <a:t>일 경우 </a:t>
            </a:r>
            <a:r>
              <a:rPr lang="en-US" altLang="ko-KR" sz="1600" b="1" dirty="0" smtClean="0">
                <a:latin typeface="+mj-ea"/>
                <a:ea typeface="+mj-ea"/>
              </a:rPr>
              <a:t>ZF=1 </a:t>
            </a:r>
            <a:r>
              <a:rPr lang="ko-KR" altLang="en-US" sz="1600" b="1" dirty="0" err="1" smtClean="0">
                <a:latin typeface="+mj-ea"/>
                <a:ea typeface="+mj-ea"/>
              </a:rPr>
              <a:t>플레그가</a:t>
            </a:r>
            <a:r>
              <a:rPr lang="ko-KR" altLang="en-US" sz="1600" b="1" dirty="0" smtClean="0">
                <a:latin typeface="+mj-ea"/>
                <a:ea typeface="+mj-ea"/>
              </a:rPr>
              <a:t> 설정 됨</a:t>
            </a:r>
            <a:r>
              <a:rPr lang="en-US" altLang="ko-KR" sz="1600" b="1" dirty="0" smtClean="0">
                <a:latin typeface="+mj-ea"/>
                <a:ea typeface="+mj-ea"/>
              </a:rPr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ko-KR" sz="1600" b="1" dirty="0" err="1" smtClean="0">
                <a:latin typeface="+mj-ea"/>
                <a:ea typeface="+mj-ea"/>
              </a:rPr>
              <a:t>rdx</a:t>
            </a:r>
            <a:r>
              <a:rPr lang="en-US" altLang="ko-KR" sz="1600" b="1" dirty="0" smtClean="0">
                <a:latin typeface="+mj-ea"/>
                <a:ea typeface="+mj-ea"/>
              </a:rPr>
              <a:t>=x, </a:t>
            </a:r>
            <a:r>
              <a:rPr lang="en-US" altLang="ko-KR" sz="1600" b="1" dirty="0" err="1" smtClean="0">
                <a:latin typeface="+mj-ea"/>
                <a:ea typeface="+mj-ea"/>
              </a:rPr>
              <a:t>rax</a:t>
            </a:r>
            <a:r>
              <a:rPr lang="en-US" altLang="ko-KR" sz="1600" b="1" dirty="0" smtClean="0">
                <a:latin typeface="+mj-ea"/>
                <a:ea typeface="+mj-ea"/>
              </a:rPr>
              <a:t>=y</a:t>
            </a:r>
            <a:r>
              <a:rPr lang="ko-KR" altLang="en-US" sz="1600" b="1" dirty="0">
                <a:latin typeface="+mj-ea"/>
                <a:ea typeface="+mj-ea"/>
              </a:rPr>
              <a:t> </a:t>
            </a:r>
            <a:r>
              <a:rPr lang="ko-KR" altLang="en-US" sz="1600" b="1" dirty="0" smtClean="0">
                <a:latin typeface="+mj-ea"/>
                <a:ea typeface="+mj-ea"/>
              </a:rPr>
              <a:t>로 봤을 때 </a:t>
            </a:r>
            <a:r>
              <a:rPr lang="en-US" altLang="ko-KR" sz="1600" b="1" dirty="0" smtClean="0">
                <a:latin typeface="+mj-ea"/>
                <a:ea typeface="+mj-ea"/>
              </a:rPr>
              <a:t>x-y=-4</a:t>
            </a:r>
            <a:r>
              <a:rPr lang="ko-KR" altLang="en-US" sz="1600" b="1" dirty="0" smtClean="0">
                <a:latin typeface="+mj-ea"/>
                <a:ea typeface="+mj-ea"/>
              </a:rPr>
              <a:t>이다</a:t>
            </a:r>
            <a:r>
              <a:rPr lang="en-US" altLang="ko-KR" sz="1600" b="1" dirty="0" smtClean="0">
                <a:latin typeface="+mj-ea"/>
                <a:ea typeface="+mj-ea"/>
              </a:rPr>
              <a:t>. </a:t>
            </a:r>
            <a:r>
              <a:rPr lang="ko-KR" altLang="en-US" sz="1600" b="1" dirty="0" smtClean="0">
                <a:latin typeface="+mj-ea"/>
                <a:ea typeface="+mj-ea"/>
              </a:rPr>
              <a:t>따라서</a:t>
            </a:r>
            <a:r>
              <a:rPr lang="en-US" altLang="ko-KR" sz="1600" b="1" dirty="0" smtClean="0">
                <a:latin typeface="+mj-ea"/>
                <a:ea typeface="+mj-ea"/>
              </a:rPr>
              <a:t>, </a:t>
            </a:r>
            <a:r>
              <a:rPr lang="ko-KR" altLang="en-US" sz="1600" b="1" dirty="0" smtClean="0">
                <a:latin typeface="+mj-ea"/>
                <a:ea typeface="+mj-ea"/>
              </a:rPr>
              <a:t>현재 </a:t>
            </a:r>
            <a:r>
              <a:rPr lang="ko-KR" altLang="en-US" sz="1600" b="1" dirty="0" err="1" smtClean="0">
                <a:latin typeface="+mj-ea"/>
                <a:ea typeface="+mj-ea"/>
              </a:rPr>
              <a:t>플레그는</a:t>
            </a:r>
            <a:r>
              <a:rPr lang="ko-KR" altLang="en-US" sz="1600" b="1" dirty="0" smtClean="0">
                <a:latin typeface="+mj-ea"/>
                <a:ea typeface="+mj-ea"/>
              </a:rPr>
              <a:t> </a:t>
            </a:r>
            <a:r>
              <a:rPr lang="en-US" altLang="ko-KR" sz="1600" b="1" dirty="0" smtClean="0">
                <a:latin typeface="+mj-ea"/>
                <a:ea typeface="+mj-ea"/>
              </a:rPr>
              <a:t>CF=1</a:t>
            </a:r>
            <a:r>
              <a:rPr lang="ko-KR" altLang="en-US" sz="1600" b="1" dirty="0" smtClean="0">
                <a:latin typeface="+mj-ea"/>
                <a:ea typeface="+mj-ea"/>
              </a:rPr>
              <a:t>이며</a:t>
            </a:r>
            <a:r>
              <a:rPr lang="en-US" altLang="ko-KR" sz="1600" b="1" dirty="0" smtClean="0">
                <a:latin typeface="+mj-ea"/>
                <a:ea typeface="+mj-ea"/>
              </a:rPr>
              <a:t>,</a:t>
            </a:r>
          </a:p>
          <a:p>
            <a:r>
              <a:rPr lang="en-US" altLang="ko-KR" sz="1600" b="1" dirty="0">
                <a:latin typeface="+mj-ea"/>
                <a:ea typeface="+mj-ea"/>
              </a:rPr>
              <a:t> </a:t>
            </a:r>
            <a:r>
              <a:rPr lang="en-US" altLang="ko-KR" sz="1600" b="1" dirty="0" smtClean="0">
                <a:latin typeface="+mj-ea"/>
                <a:ea typeface="+mj-ea"/>
              </a:rPr>
              <a:t>    </a:t>
            </a:r>
            <a:r>
              <a:rPr lang="en-US" altLang="ko-KR" sz="1600" b="1" dirty="0" err="1" smtClean="0">
                <a:latin typeface="+mj-ea"/>
                <a:ea typeface="+mj-ea"/>
              </a:rPr>
              <a:t>rdx</a:t>
            </a:r>
            <a:r>
              <a:rPr lang="ko-KR" altLang="en-US" sz="1600" b="1" dirty="0" smtClean="0">
                <a:latin typeface="+mj-ea"/>
                <a:ea typeface="+mj-ea"/>
              </a:rPr>
              <a:t>의 값을 </a:t>
            </a:r>
            <a:r>
              <a:rPr lang="en-US" altLang="ko-KR" sz="1600" b="1" dirty="0" err="1" smtClean="0">
                <a:latin typeface="+mj-ea"/>
                <a:ea typeface="+mj-ea"/>
              </a:rPr>
              <a:t>rax</a:t>
            </a:r>
            <a:r>
              <a:rPr lang="ko-KR" altLang="en-US" sz="1600" b="1" dirty="0" smtClean="0">
                <a:latin typeface="+mj-ea"/>
                <a:ea typeface="+mj-ea"/>
              </a:rPr>
              <a:t>로 대입 시킨다</a:t>
            </a:r>
            <a:r>
              <a:rPr lang="en-US" altLang="ko-KR" sz="1600" b="1" dirty="0" smtClean="0">
                <a:latin typeface="+mj-ea"/>
                <a:ea typeface="+mj-ea"/>
              </a:rPr>
              <a:t>.</a:t>
            </a:r>
          </a:p>
          <a:p>
            <a:r>
              <a:rPr lang="en-US" altLang="ko-KR" sz="1600" b="1" dirty="0" smtClean="0">
                <a:latin typeface="+mj-ea"/>
                <a:ea typeface="+mj-ea"/>
              </a:rPr>
              <a:t>⑦  </a:t>
            </a:r>
            <a:r>
              <a:rPr lang="ko-KR" altLang="en-US" sz="1600" b="1" dirty="0" smtClean="0">
                <a:latin typeface="+mj-ea"/>
                <a:ea typeface="+mj-ea"/>
              </a:rPr>
              <a:t>리턴</a:t>
            </a:r>
            <a:endParaRPr lang="en-US" altLang="ko-KR" sz="1600" b="1" dirty="0" smtClean="0">
              <a:latin typeface="+mj-ea"/>
              <a:ea typeface="+mj-ea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4518246" y="1868659"/>
            <a:ext cx="4396811" cy="2040796"/>
            <a:chOff x="4855779" y="1665557"/>
            <a:chExt cx="3969874" cy="2214788"/>
          </a:xfrm>
        </p:grpSpPr>
        <p:sp>
          <p:nvSpPr>
            <p:cNvPr id="7" name="TextBox 6"/>
            <p:cNvSpPr txBox="1"/>
            <p:nvPr/>
          </p:nvSpPr>
          <p:spPr>
            <a:xfrm>
              <a:off x="4855779" y="1665557"/>
              <a:ext cx="430924" cy="1970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rgbClr val="FF0000"/>
                  </a:solidFill>
                </a:rPr>
                <a:t>①</a:t>
              </a:r>
              <a:endParaRPr lang="en-US" altLang="ko-KR" sz="1600" dirty="0" smtClean="0">
                <a:solidFill>
                  <a:srgbClr val="FF0000"/>
                </a:solidFill>
              </a:endParaRPr>
            </a:p>
            <a:p>
              <a:r>
                <a:rPr lang="ko-KR" altLang="en-US" sz="1600" dirty="0" smtClean="0">
                  <a:solidFill>
                    <a:schemeClr val="accent2"/>
                  </a:solidFill>
                </a:rPr>
                <a:t>②</a:t>
              </a:r>
              <a:endParaRPr lang="en-US" altLang="ko-KR" sz="1600" dirty="0" smtClean="0">
                <a:solidFill>
                  <a:schemeClr val="accent2"/>
                </a:solidFill>
              </a:endParaRPr>
            </a:p>
            <a:p>
              <a:r>
                <a:rPr lang="ko-KR" altLang="en-US" sz="1600" dirty="0" smtClean="0">
                  <a:solidFill>
                    <a:schemeClr val="accent4"/>
                  </a:solidFill>
                </a:rPr>
                <a:t>③</a:t>
              </a:r>
              <a:endParaRPr lang="en-US" altLang="ko-KR" sz="1600" dirty="0" smtClean="0">
                <a:solidFill>
                  <a:schemeClr val="accent4"/>
                </a:solidFill>
              </a:endParaRPr>
            </a:p>
            <a:p>
              <a:r>
                <a:rPr lang="ko-KR" altLang="en-US" sz="1600" dirty="0" smtClean="0">
                  <a:solidFill>
                    <a:schemeClr val="accent6"/>
                  </a:solidFill>
                </a:rPr>
                <a:t>④</a:t>
              </a:r>
              <a:endParaRPr lang="en-US" altLang="ko-KR" sz="1600" dirty="0" smtClean="0">
                <a:solidFill>
                  <a:schemeClr val="accent6"/>
                </a:solidFill>
              </a:endParaRPr>
            </a:p>
            <a:p>
              <a:r>
                <a:rPr lang="ko-KR" altLang="en-US" sz="1600" dirty="0" smtClean="0">
                  <a:solidFill>
                    <a:schemeClr val="accent1"/>
                  </a:solidFill>
                </a:rPr>
                <a:t>⑤</a:t>
              </a:r>
              <a:endParaRPr lang="en-US" altLang="ko-KR" sz="1600" dirty="0" smtClean="0">
                <a:solidFill>
                  <a:schemeClr val="accent1"/>
                </a:solidFill>
              </a:endParaRPr>
            </a:p>
            <a:p>
              <a:r>
                <a:rPr lang="ko-KR" altLang="ko-KR" sz="1600" dirty="0" smtClean="0">
                  <a:solidFill>
                    <a:srgbClr val="002060"/>
                  </a:solidFill>
                </a:rPr>
                <a:t>⑥</a:t>
              </a:r>
              <a:r>
                <a:rPr lang="ko-KR" altLang="en-US" sz="1600" dirty="0" smtClean="0">
                  <a:solidFill>
                    <a:srgbClr val="7030A0"/>
                  </a:solidFill>
                </a:rPr>
                <a:t>⑦</a:t>
              </a:r>
              <a:endParaRPr lang="ko-KR" altLang="en-US" sz="1600" dirty="0">
                <a:solidFill>
                  <a:srgbClr val="7030A0"/>
                </a:solidFill>
              </a:endParaRPr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>
              <a:off x="5171090" y="1818290"/>
              <a:ext cx="1136184" cy="51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 flipV="1">
              <a:off x="5171090" y="1960758"/>
              <a:ext cx="1170115" cy="96162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 flipV="1">
              <a:off x="5171090" y="2124400"/>
              <a:ext cx="1163180" cy="152733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 flipV="1">
              <a:off x="5171090" y="2290648"/>
              <a:ext cx="1170115" cy="301485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endCxn id="25" idx="1"/>
            </p:cNvCxnSpPr>
            <p:nvPr/>
          </p:nvCxnSpPr>
          <p:spPr>
            <a:xfrm flipV="1">
              <a:off x="5171090" y="2434774"/>
              <a:ext cx="1153690" cy="395989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액자 21"/>
            <p:cNvSpPr/>
            <p:nvPr/>
          </p:nvSpPr>
          <p:spPr>
            <a:xfrm>
              <a:off x="6323219" y="1744302"/>
              <a:ext cx="2493938" cy="139519"/>
            </a:xfrm>
            <a:prstGeom prst="frame">
              <a:avLst>
                <a:gd name="adj1" fmla="val 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액자 22"/>
            <p:cNvSpPr/>
            <p:nvPr/>
          </p:nvSpPr>
          <p:spPr>
            <a:xfrm>
              <a:off x="6329675" y="1883821"/>
              <a:ext cx="2493938" cy="142467"/>
            </a:xfrm>
            <a:prstGeom prst="frame">
              <a:avLst>
                <a:gd name="adj1" fmla="val 0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액자 23"/>
            <p:cNvSpPr/>
            <p:nvPr/>
          </p:nvSpPr>
          <p:spPr>
            <a:xfrm>
              <a:off x="6331715" y="2202743"/>
              <a:ext cx="2493938" cy="148777"/>
            </a:xfrm>
            <a:prstGeom prst="frame">
              <a:avLst>
                <a:gd name="adj1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액자 24"/>
            <p:cNvSpPr/>
            <p:nvPr/>
          </p:nvSpPr>
          <p:spPr>
            <a:xfrm>
              <a:off x="6324780" y="2358127"/>
              <a:ext cx="2493938" cy="153295"/>
            </a:xfrm>
            <a:prstGeom prst="frame">
              <a:avLst>
                <a:gd name="adj1" fmla="val 0"/>
              </a:avLst>
            </a:prstGeom>
            <a:solidFill>
              <a:schemeClr val="accent2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액자 25"/>
            <p:cNvSpPr/>
            <p:nvPr/>
          </p:nvSpPr>
          <p:spPr>
            <a:xfrm>
              <a:off x="6327228" y="2036010"/>
              <a:ext cx="2493938" cy="151405"/>
            </a:xfrm>
            <a:prstGeom prst="frame">
              <a:avLst>
                <a:gd name="adj1" fmla="val 0"/>
              </a:avLst>
            </a:prstGeom>
            <a:solidFill>
              <a:schemeClr val="accent2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액자 27"/>
            <p:cNvSpPr/>
            <p:nvPr/>
          </p:nvSpPr>
          <p:spPr>
            <a:xfrm>
              <a:off x="6324780" y="2494931"/>
              <a:ext cx="2493938" cy="153295"/>
            </a:xfrm>
            <a:prstGeom prst="frame">
              <a:avLst>
                <a:gd name="adj1" fmla="val 0"/>
              </a:avLst>
            </a:prstGeom>
            <a:solidFill>
              <a:schemeClr val="accent2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액자 28"/>
            <p:cNvSpPr/>
            <p:nvPr/>
          </p:nvSpPr>
          <p:spPr>
            <a:xfrm>
              <a:off x="6307274" y="3727050"/>
              <a:ext cx="2493938" cy="153295"/>
            </a:xfrm>
            <a:prstGeom prst="frame">
              <a:avLst>
                <a:gd name="adj1" fmla="val 0"/>
              </a:avLst>
            </a:prstGeom>
            <a:solidFill>
              <a:schemeClr val="accent2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30" name="직선 화살표 연결선 29"/>
            <p:cNvCxnSpPr/>
            <p:nvPr/>
          </p:nvCxnSpPr>
          <p:spPr>
            <a:xfrm flipV="1">
              <a:off x="5146876" y="2648226"/>
              <a:ext cx="1176343" cy="507456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endCxn id="29" idx="1"/>
            </p:cNvCxnSpPr>
            <p:nvPr/>
          </p:nvCxnSpPr>
          <p:spPr>
            <a:xfrm>
              <a:off x="5146876" y="3475899"/>
              <a:ext cx="1160398" cy="327799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548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605807" y="2666328"/>
            <a:ext cx="9309118" cy="759518"/>
            <a:chOff x="2939342" y="397181"/>
            <a:chExt cx="8632867" cy="711056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39342" y="470874"/>
              <a:ext cx="637363" cy="637363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660692" y="470874"/>
              <a:ext cx="7911517" cy="637363"/>
            </a:xfrm>
            <a:prstGeom prst="roundRect">
              <a:avLst>
                <a:gd name="adj" fmla="val 50000"/>
              </a:avLst>
            </a:prstGeom>
            <a:solidFill>
              <a:srgbClr val="3C92CA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56DCEEF-E7A6-4671-AFE5-560C0315259A}"/>
                </a:ext>
              </a:extLst>
            </p:cNvPr>
            <p:cNvSpPr/>
            <p:nvPr/>
          </p:nvSpPr>
          <p:spPr>
            <a:xfrm>
              <a:off x="3915560" y="397181"/>
              <a:ext cx="7517110" cy="6135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2800" b="1" dirty="0" err="1"/>
                <a:t>absdiff</a:t>
              </a:r>
              <a:r>
                <a:rPr lang="en-US" altLang="ko-KR" sz="2800" b="1" dirty="0"/>
                <a:t>() </a:t>
              </a:r>
              <a:r>
                <a:rPr lang="ko-KR" altLang="en-US" sz="2800" b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함수의 </a:t>
              </a:r>
              <a:r>
                <a:rPr lang="en-US" altLang="ko-KR" sz="2800" b="1" kern="0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gdbgui</a:t>
              </a:r>
              <a:r>
                <a:rPr lang="en-US" altLang="ko-KR" sz="2800" b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ko-KR" altLang="en-US" sz="2800" b="1" kern="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실행</a:t>
              </a:r>
              <a:endParaRPr lang="ko-KR" altLang="en-US" sz="166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998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74812" y="502269"/>
            <a:ext cx="11887200" cy="6086790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204949" y="0"/>
            <a:ext cx="9727509" cy="4016483"/>
            <a:chOff x="2939342" y="419151"/>
            <a:chExt cx="9020864" cy="3760216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39342" y="470874"/>
              <a:ext cx="637363" cy="637363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660692" y="683521"/>
              <a:ext cx="8299514" cy="4025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56DCEEF-E7A6-4671-AFE5-560C0315259A}"/>
                </a:ext>
              </a:extLst>
            </p:cNvPr>
            <p:cNvSpPr/>
            <p:nvPr/>
          </p:nvSpPr>
          <p:spPr>
            <a:xfrm>
              <a:off x="4467041" y="419151"/>
              <a:ext cx="6686815" cy="3760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ko-K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</a:t>
              </a:r>
              <a:r>
                <a:rPr lang="ko-KR" altLang="ko-KR" sz="20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Og</a:t>
              </a:r>
              <a:r>
                <a:rPr lang="ko-KR" altLang="ko-K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–</a:t>
              </a:r>
              <a:r>
                <a:rPr lang="ko-KR" altLang="ko-KR" sz="20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</a:t>
              </a:r>
              <a:r>
                <a:rPr lang="en-US" altLang="ko-K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ko-KR" alt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실행</a:t>
              </a:r>
              <a:r>
                <a:rPr lang="ko-KR" altLang="en-US" sz="3200" b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endParaRPr lang="en-US" altLang="ko-KR" sz="32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13800" b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  </a:t>
              </a:r>
              <a:endParaRPr lang="ko-KR" altLang="en-US" sz="13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861" y="845668"/>
            <a:ext cx="5978041" cy="5574565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6415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969" y="1550974"/>
            <a:ext cx="5736095" cy="3660175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2" name="모서리가 둥근 직사각형 1"/>
          <p:cNvSpPr/>
          <p:nvPr/>
        </p:nvSpPr>
        <p:spPr>
          <a:xfrm>
            <a:off x="174812" y="502269"/>
            <a:ext cx="11887200" cy="6086790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204949" y="55248"/>
            <a:ext cx="9727509" cy="680801"/>
            <a:chOff x="2939342" y="470874"/>
            <a:chExt cx="9020864" cy="637363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39342" y="470874"/>
              <a:ext cx="637363" cy="637363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660692" y="683521"/>
              <a:ext cx="8299514" cy="4025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56DCEEF-E7A6-4671-AFE5-560C0315259A}"/>
                </a:ext>
              </a:extLst>
            </p:cNvPr>
            <p:cNvSpPr/>
            <p:nvPr/>
          </p:nvSpPr>
          <p:spPr>
            <a:xfrm>
              <a:off x="4063867" y="571386"/>
              <a:ext cx="7493165" cy="4629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ko-K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</a:t>
              </a:r>
              <a:r>
                <a:rPr lang="ko-KR" altLang="ko-KR" sz="20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Og</a:t>
              </a:r>
              <a:r>
                <a:rPr lang="ko-KR" altLang="ko-K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–</a:t>
              </a:r>
              <a:r>
                <a:rPr lang="ko-KR" altLang="ko-KR" sz="20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</a:t>
              </a:r>
              <a:r>
                <a:rPr lang="ko-KR" altLang="en-US" sz="20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의</a:t>
              </a:r>
              <a:r>
                <a:rPr lang="ko-KR" altLang="en-US" sz="2000" b="1" kern="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altLang="ko-KR" sz="2000" b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registers</a:t>
              </a:r>
              <a:endParaRPr lang="ko-KR" altLang="en-US" sz="20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011489" y="1550974"/>
            <a:ext cx="8073545" cy="2666023"/>
            <a:chOff x="588133" y="1555665"/>
            <a:chExt cx="8073545" cy="2666023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4"/>
            <a:srcRect t="4737" b="4302"/>
            <a:stretch/>
          </p:blipFill>
          <p:spPr>
            <a:xfrm>
              <a:off x="588133" y="2964123"/>
              <a:ext cx="2608213" cy="1180372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</p:pic>
        <p:sp>
          <p:nvSpPr>
            <p:cNvPr id="8" name="액자 7"/>
            <p:cNvSpPr/>
            <p:nvPr/>
          </p:nvSpPr>
          <p:spPr>
            <a:xfrm>
              <a:off x="5368614" y="1555665"/>
              <a:ext cx="871636" cy="258141"/>
            </a:xfrm>
            <a:prstGeom prst="fram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>
              <a:off x="3196346" y="3351300"/>
              <a:ext cx="2172268" cy="793195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>
              <a:off x="3196346" y="3603901"/>
              <a:ext cx="2172268" cy="0"/>
            </a:xfrm>
            <a:prstGeom prst="straightConnector1">
              <a:avLst/>
            </a:prstGeom>
            <a:ln w="28575">
              <a:solidFill>
                <a:schemeClr val="accent5">
                  <a:lumMod val="50000"/>
                </a:schemeClr>
              </a:solidFill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 flipV="1">
              <a:off x="3196346" y="2310122"/>
              <a:ext cx="2172268" cy="166759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액자 20"/>
            <p:cNvSpPr/>
            <p:nvPr/>
          </p:nvSpPr>
          <p:spPr>
            <a:xfrm>
              <a:off x="5368613" y="2122319"/>
              <a:ext cx="3293065" cy="298410"/>
            </a:xfrm>
            <a:prstGeom prst="frame">
              <a:avLst>
                <a:gd name="adj1" fmla="val 5765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액자 21"/>
            <p:cNvSpPr/>
            <p:nvPr/>
          </p:nvSpPr>
          <p:spPr>
            <a:xfrm>
              <a:off x="5368613" y="3417957"/>
              <a:ext cx="3293065" cy="305722"/>
            </a:xfrm>
            <a:prstGeom prst="frame">
              <a:avLst>
                <a:gd name="adj1" fmla="val 5765"/>
              </a:avLst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액자 22"/>
            <p:cNvSpPr/>
            <p:nvPr/>
          </p:nvSpPr>
          <p:spPr>
            <a:xfrm>
              <a:off x="5368613" y="3915966"/>
              <a:ext cx="3293065" cy="305722"/>
            </a:xfrm>
            <a:prstGeom prst="frame">
              <a:avLst>
                <a:gd name="adj1" fmla="val 5765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333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59232" y="497380"/>
            <a:ext cx="11887200" cy="6086790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204949" y="55248"/>
            <a:ext cx="9727509" cy="680801"/>
            <a:chOff x="2939342" y="470874"/>
            <a:chExt cx="9020864" cy="637363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39342" y="470874"/>
              <a:ext cx="637363" cy="637363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660692" y="683521"/>
              <a:ext cx="8299514" cy="4025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56DCEEF-E7A6-4671-AFE5-560C0315259A}"/>
                </a:ext>
              </a:extLst>
            </p:cNvPr>
            <p:cNvSpPr/>
            <p:nvPr/>
          </p:nvSpPr>
          <p:spPr>
            <a:xfrm>
              <a:off x="4063867" y="577979"/>
              <a:ext cx="7493165" cy="4629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ko-K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</a:t>
              </a:r>
              <a:r>
                <a:rPr lang="ko-KR" altLang="ko-KR" sz="20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Og</a:t>
              </a:r>
              <a:r>
                <a:rPr lang="ko-KR" altLang="ko-K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–</a:t>
              </a:r>
              <a:r>
                <a:rPr lang="ko-KR" altLang="ko-KR" sz="20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</a:t>
              </a:r>
              <a:r>
                <a:rPr lang="ko-KR" altLang="en-US" sz="20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의</a:t>
              </a:r>
              <a:r>
                <a:rPr lang="ko-KR" altLang="en-US" sz="2000" b="1" kern="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altLang="ko-KR" sz="2000" b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memory</a:t>
              </a:r>
              <a:endParaRPr lang="ko-KR" altLang="en-US" sz="20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369917" y="2002929"/>
            <a:ext cx="4137503" cy="3021016"/>
            <a:chOff x="1548594" y="2349770"/>
            <a:chExt cx="3506230" cy="252684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/>
            <a:srcRect r="29465"/>
            <a:stretch/>
          </p:blipFill>
          <p:spPr>
            <a:xfrm>
              <a:off x="1548594" y="2349770"/>
              <a:ext cx="3506230" cy="2164618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</p:pic>
        <p:sp>
          <p:nvSpPr>
            <p:cNvPr id="16" name="TextBox 15"/>
            <p:cNvSpPr txBox="1"/>
            <p:nvPr/>
          </p:nvSpPr>
          <p:spPr>
            <a:xfrm>
              <a:off x="2626360" y="4538064"/>
              <a:ext cx="11621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err="1" smtClean="0"/>
                <a:t>rax</a:t>
              </a:r>
              <a:r>
                <a:rPr lang="ko-KR" altLang="en-US" sz="1600" b="1" dirty="0" smtClean="0"/>
                <a:t>메모리</a:t>
              </a:r>
              <a:endParaRPr lang="ko-KR" altLang="en-US" sz="1600" b="1" dirty="0"/>
            </a:p>
          </p:txBody>
        </p:sp>
        <p:sp>
          <p:nvSpPr>
            <p:cNvPr id="21" name="액자 20"/>
            <p:cNvSpPr/>
            <p:nvPr/>
          </p:nvSpPr>
          <p:spPr>
            <a:xfrm>
              <a:off x="1548594" y="2349770"/>
              <a:ext cx="720990" cy="219496"/>
            </a:xfrm>
            <a:prstGeom prst="fram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6457632" y="2002929"/>
            <a:ext cx="4378534" cy="3021016"/>
            <a:chOff x="7258318" y="2349770"/>
            <a:chExt cx="3755686" cy="2526848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58318" y="2349770"/>
              <a:ext cx="3755686" cy="2193915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</p:pic>
        <p:sp>
          <p:nvSpPr>
            <p:cNvPr id="15" name="TextBox 14"/>
            <p:cNvSpPr txBox="1"/>
            <p:nvPr/>
          </p:nvSpPr>
          <p:spPr>
            <a:xfrm>
              <a:off x="8261033" y="4538064"/>
              <a:ext cx="18210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err="1" smtClean="0"/>
                <a:t>rsi</a:t>
              </a:r>
              <a:r>
                <a:rPr lang="ko-KR" altLang="en-US" sz="1600" b="1" dirty="0" smtClean="0"/>
                <a:t>와 </a:t>
              </a:r>
              <a:r>
                <a:rPr lang="en-US" altLang="ko-KR" sz="1600" b="1" dirty="0" err="1" smtClean="0"/>
                <a:t>rdi</a:t>
              </a:r>
              <a:r>
                <a:rPr lang="ko-KR" altLang="en-US" sz="1600" b="1" dirty="0" err="1" smtClean="0"/>
                <a:t>의메모리</a:t>
              </a:r>
              <a:endParaRPr lang="ko-KR" alt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4037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74812" y="502269"/>
            <a:ext cx="11887200" cy="6086790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204949" y="55248"/>
            <a:ext cx="9727509" cy="680801"/>
            <a:chOff x="2939342" y="470874"/>
            <a:chExt cx="9020864" cy="637363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39342" y="470874"/>
              <a:ext cx="637363" cy="637363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660692" y="683521"/>
              <a:ext cx="8299514" cy="4025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56DCEEF-E7A6-4671-AFE5-560C0315259A}"/>
                </a:ext>
              </a:extLst>
            </p:cNvPr>
            <p:cNvSpPr/>
            <p:nvPr/>
          </p:nvSpPr>
          <p:spPr>
            <a:xfrm>
              <a:off x="4320428" y="620917"/>
              <a:ext cx="6686815" cy="4629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2000" b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  </a:t>
              </a:r>
              <a:r>
                <a:rPr lang="ko-KR" altLang="ko-K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</a:t>
              </a:r>
              <a:r>
                <a:rPr lang="ko-KR" altLang="ko-KR" sz="20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Og</a:t>
              </a:r>
              <a:r>
                <a:rPr lang="ko-KR" altLang="ko-K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–</a:t>
              </a:r>
              <a:r>
                <a:rPr lang="ko-KR" altLang="ko-KR" sz="20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</a:t>
              </a:r>
              <a:r>
                <a:rPr lang="ko-KR" alt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어셈블리 해석</a:t>
              </a:r>
              <a:r>
                <a:rPr lang="ko-KR" altLang="en-US" sz="2000" b="1" kern="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endParaRPr lang="ko-KR" altLang="en-US" sz="20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317137" y="4154893"/>
            <a:ext cx="842110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ko-KR" sz="1600" b="1" dirty="0" err="1" smtClean="0">
                <a:latin typeface="+mj-ea"/>
                <a:ea typeface="+mj-ea"/>
              </a:rPr>
              <a:t>rsi</a:t>
            </a:r>
            <a:r>
              <a:rPr lang="en-US" altLang="ko-KR" sz="1600" b="1" dirty="0" smtClean="0">
                <a:latin typeface="+mj-ea"/>
                <a:ea typeface="+mj-ea"/>
              </a:rPr>
              <a:t>(y=7)</a:t>
            </a:r>
            <a:r>
              <a:rPr lang="ko-KR" altLang="en-US" sz="1600" b="1" dirty="0" smtClean="0">
                <a:latin typeface="+mj-ea"/>
                <a:ea typeface="+mj-ea"/>
              </a:rPr>
              <a:t>과 </a:t>
            </a:r>
            <a:r>
              <a:rPr lang="en-US" altLang="ko-KR" sz="1600" b="1" dirty="0" err="1" smtClean="0">
                <a:latin typeface="+mj-ea"/>
                <a:ea typeface="+mj-ea"/>
              </a:rPr>
              <a:t>rdi</a:t>
            </a:r>
            <a:r>
              <a:rPr lang="en-US" altLang="ko-KR" sz="1600" b="1" dirty="0" smtClean="0">
                <a:latin typeface="+mj-ea"/>
                <a:ea typeface="+mj-ea"/>
              </a:rPr>
              <a:t>(x=3)</a:t>
            </a:r>
            <a:r>
              <a:rPr lang="ko-KR" altLang="en-US" sz="1600" b="1" dirty="0" smtClean="0">
                <a:latin typeface="+mj-ea"/>
                <a:ea typeface="+mj-ea"/>
              </a:rPr>
              <a:t>의 값을 비교하여 첫 번째 값이 큰 경우 지정된 주소로 점프한다</a:t>
            </a:r>
            <a:r>
              <a:rPr lang="en-US" altLang="ko-KR" sz="1600" b="1" dirty="0" smtClean="0">
                <a:latin typeface="+mj-ea"/>
                <a:ea typeface="+mj-ea"/>
              </a:rPr>
              <a:t>.</a:t>
            </a:r>
            <a:endParaRPr lang="en-US" altLang="ko-KR" sz="1600" b="1" dirty="0" smtClean="0">
              <a:latin typeface="+mj-ea"/>
              <a:ea typeface="+mj-ea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sz="1600" b="1" dirty="0" err="1" smtClean="0">
                <a:latin typeface="+mj-ea"/>
                <a:ea typeface="+mj-ea"/>
              </a:rPr>
              <a:t>rd</a:t>
            </a:r>
            <a:r>
              <a:rPr lang="en-US" altLang="ko-KR" sz="1600" b="1" dirty="0" err="1" smtClean="0">
                <a:latin typeface="+mj-ea"/>
                <a:ea typeface="+mj-ea"/>
              </a:rPr>
              <a:t>i</a:t>
            </a:r>
            <a:r>
              <a:rPr lang="ko-KR" altLang="en-US" sz="1600" b="1" dirty="0" smtClean="0">
                <a:latin typeface="+mj-ea"/>
                <a:ea typeface="+mj-ea"/>
              </a:rPr>
              <a:t>의</a:t>
            </a:r>
            <a:r>
              <a:rPr lang="en-US" altLang="ko-KR" sz="1600" b="1" dirty="0" smtClean="0">
                <a:latin typeface="+mj-ea"/>
                <a:ea typeface="+mj-ea"/>
              </a:rPr>
              <a:t> </a:t>
            </a:r>
            <a:r>
              <a:rPr lang="ko-KR" altLang="en-US" sz="1600" b="1" dirty="0" smtClean="0">
                <a:latin typeface="+mj-ea"/>
                <a:ea typeface="+mj-ea"/>
              </a:rPr>
              <a:t>값을 </a:t>
            </a:r>
            <a:r>
              <a:rPr lang="en-US" altLang="ko-KR" sz="1600" b="1" dirty="0" err="1" smtClean="0">
                <a:latin typeface="+mj-ea"/>
                <a:ea typeface="+mj-ea"/>
              </a:rPr>
              <a:t>rax</a:t>
            </a:r>
            <a:r>
              <a:rPr lang="ko-KR" altLang="en-US" sz="1600" b="1" dirty="0" smtClean="0">
                <a:latin typeface="+mj-ea"/>
                <a:ea typeface="+mj-ea"/>
              </a:rPr>
              <a:t>에 복사한다</a:t>
            </a:r>
            <a:r>
              <a:rPr lang="en-US" altLang="ko-KR" sz="1600" b="1" dirty="0" smtClean="0">
                <a:latin typeface="+mj-ea"/>
                <a:ea typeface="+mj-ea"/>
              </a:rPr>
              <a:t>.</a:t>
            </a:r>
            <a:endParaRPr lang="en-US" altLang="ko-KR" sz="1600" b="1" dirty="0" smtClean="0">
              <a:latin typeface="+mj-ea"/>
              <a:ea typeface="+mj-ea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sz="1600" b="1" dirty="0" err="1" smtClean="0">
                <a:latin typeface="+mj-ea"/>
                <a:ea typeface="+mj-ea"/>
              </a:rPr>
              <a:t>rax</a:t>
            </a:r>
            <a:r>
              <a:rPr lang="en-US" altLang="ko-KR" sz="1600" b="1" dirty="0" smtClean="0">
                <a:latin typeface="+mj-ea"/>
                <a:ea typeface="+mj-ea"/>
              </a:rPr>
              <a:t> - </a:t>
            </a:r>
            <a:r>
              <a:rPr lang="en-US" altLang="ko-KR" sz="1600" b="1" dirty="0" err="1" smtClean="0">
                <a:latin typeface="+mj-ea"/>
                <a:ea typeface="+mj-ea"/>
              </a:rPr>
              <a:t>rsi</a:t>
            </a:r>
            <a:r>
              <a:rPr lang="ko-KR" altLang="en-US" sz="1600" b="1" dirty="0" smtClean="0">
                <a:latin typeface="+mj-ea"/>
                <a:ea typeface="+mj-ea"/>
              </a:rPr>
              <a:t>를 하여 값을 리턴</a:t>
            </a:r>
            <a:r>
              <a:rPr lang="en-US" altLang="ko-KR" sz="1600" b="1" dirty="0" smtClean="0">
                <a:latin typeface="+mj-ea"/>
                <a:ea typeface="+mj-ea"/>
              </a:rPr>
              <a:t>.</a:t>
            </a:r>
          </a:p>
          <a:p>
            <a:pPr marL="342900" indent="-342900">
              <a:buFont typeface="+mj-ea"/>
              <a:buAutoNum type="circleNumDbPlain"/>
            </a:pPr>
            <a:endParaRPr lang="en-US" altLang="ko-KR" sz="1600" b="1" dirty="0" smtClean="0">
              <a:latin typeface="+mj-ea"/>
              <a:ea typeface="+mj-ea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sz="1600" b="1" dirty="0" err="1" smtClean="0">
                <a:latin typeface="+mj-ea"/>
              </a:rPr>
              <a:t>rsi</a:t>
            </a:r>
            <a:r>
              <a:rPr lang="ko-KR" altLang="en-US" sz="1600" b="1" dirty="0">
                <a:latin typeface="+mj-ea"/>
              </a:rPr>
              <a:t>의</a:t>
            </a:r>
            <a:r>
              <a:rPr lang="en-US" altLang="ko-KR" sz="1600" b="1" dirty="0">
                <a:latin typeface="+mj-ea"/>
              </a:rPr>
              <a:t> </a:t>
            </a:r>
            <a:r>
              <a:rPr lang="ko-KR" altLang="en-US" sz="1600" b="1" dirty="0">
                <a:latin typeface="+mj-ea"/>
              </a:rPr>
              <a:t>값을 </a:t>
            </a:r>
            <a:r>
              <a:rPr lang="en-US" altLang="ko-KR" sz="1600" b="1" dirty="0" err="1">
                <a:latin typeface="+mj-ea"/>
              </a:rPr>
              <a:t>rax</a:t>
            </a:r>
            <a:r>
              <a:rPr lang="ko-KR" altLang="en-US" sz="1600" b="1" dirty="0">
                <a:latin typeface="+mj-ea"/>
              </a:rPr>
              <a:t>에 복사한다</a:t>
            </a:r>
            <a:r>
              <a:rPr lang="en-US" altLang="ko-KR" sz="1600" b="1" dirty="0">
                <a:latin typeface="+mj-ea"/>
              </a:rPr>
              <a:t>.</a:t>
            </a:r>
            <a:endParaRPr lang="en-US" altLang="ko-KR" sz="1600" b="1" dirty="0" smtClean="0">
              <a:latin typeface="+mj-ea"/>
              <a:ea typeface="+mj-ea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sz="1600" b="1" dirty="0" err="1">
                <a:latin typeface="+mj-ea"/>
              </a:rPr>
              <a:t>rax</a:t>
            </a:r>
            <a:r>
              <a:rPr lang="en-US" altLang="ko-KR" sz="1600" b="1" dirty="0">
                <a:latin typeface="+mj-ea"/>
              </a:rPr>
              <a:t> </a:t>
            </a:r>
            <a:r>
              <a:rPr lang="en-US" altLang="ko-KR" sz="1600" b="1" dirty="0" smtClean="0">
                <a:latin typeface="+mj-ea"/>
              </a:rPr>
              <a:t>– </a:t>
            </a:r>
            <a:r>
              <a:rPr lang="en-US" altLang="ko-KR" sz="1600" b="1" dirty="0" err="1" smtClean="0">
                <a:latin typeface="+mj-ea"/>
              </a:rPr>
              <a:t>r</a:t>
            </a:r>
            <a:r>
              <a:rPr lang="en-US" altLang="ko-KR" sz="1600" b="1" dirty="0" err="1">
                <a:latin typeface="+mj-ea"/>
              </a:rPr>
              <a:t>d</a:t>
            </a:r>
            <a:r>
              <a:rPr lang="en-US" altLang="ko-KR" sz="1600" b="1" dirty="0" err="1" smtClean="0">
                <a:latin typeface="+mj-ea"/>
              </a:rPr>
              <a:t>i</a:t>
            </a:r>
            <a:r>
              <a:rPr lang="ko-KR" altLang="en-US" sz="1600" b="1" dirty="0">
                <a:latin typeface="+mj-ea"/>
              </a:rPr>
              <a:t>를 하여 값을 리턴</a:t>
            </a:r>
            <a:r>
              <a:rPr lang="en-US" altLang="ko-KR" sz="1600" b="1" dirty="0">
                <a:latin typeface="+mj-ea"/>
              </a:rPr>
              <a:t>.</a:t>
            </a:r>
          </a:p>
          <a:p>
            <a:pPr marL="342900" indent="-342900">
              <a:buFont typeface="+mj-ea"/>
              <a:buAutoNum type="circleNumDbPlain"/>
            </a:pPr>
            <a:endParaRPr lang="en-US" altLang="ko-KR" sz="1600" b="1" dirty="0">
              <a:latin typeface="+mj-ea"/>
              <a:ea typeface="+mj-ea"/>
            </a:endParaRPr>
          </a:p>
          <a:p>
            <a:r>
              <a:rPr lang="ko-KR" altLang="en-US" sz="1600" b="1" dirty="0" smtClean="0">
                <a:latin typeface="+mj-ea"/>
                <a:ea typeface="+mj-ea"/>
              </a:rPr>
              <a:t>이 함수에선 </a:t>
            </a:r>
            <a:r>
              <a:rPr lang="en-US" altLang="ko-KR" sz="1600" b="1" dirty="0" smtClean="0">
                <a:latin typeface="+mj-ea"/>
                <a:ea typeface="+mj-ea"/>
              </a:rPr>
              <a:t>x=3, y=7</a:t>
            </a:r>
            <a:r>
              <a:rPr lang="ko-KR" altLang="en-US" sz="1600" b="1" dirty="0" smtClean="0">
                <a:latin typeface="+mj-ea"/>
                <a:ea typeface="+mj-ea"/>
              </a:rPr>
              <a:t>값을 주었으므로 </a:t>
            </a:r>
            <a:r>
              <a:rPr lang="en-US" altLang="ko-KR" sz="1600" b="1" dirty="0" smtClean="0">
                <a:latin typeface="+mj-ea"/>
                <a:ea typeface="+mj-ea"/>
              </a:rPr>
              <a:t>x</a:t>
            </a:r>
            <a:r>
              <a:rPr lang="ko-KR" altLang="en-US" sz="1600" b="1" dirty="0" smtClean="0">
                <a:latin typeface="+mj-ea"/>
                <a:ea typeface="+mj-ea"/>
              </a:rPr>
              <a:t>가 </a:t>
            </a:r>
            <a:r>
              <a:rPr lang="en-US" altLang="ko-KR" sz="1600" b="1" dirty="0" smtClean="0">
                <a:latin typeface="+mj-ea"/>
                <a:ea typeface="+mj-ea"/>
              </a:rPr>
              <a:t>y</a:t>
            </a:r>
            <a:r>
              <a:rPr lang="ko-KR" altLang="en-US" sz="1600" b="1" dirty="0" smtClean="0">
                <a:latin typeface="+mj-ea"/>
                <a:ea typeface="+mj-ea"/>
              </a:rPr>
              <a:t>보다 작아 </a:t>
            </a:r>
            <a:r>
              <a:rPr lang="en-US" altLang="ko-KR" sz="1600" b="1" dirty="0" smtClean="0">
                <a:latin typeface="+mj-ea"/>
                <a:ea typeface="+mj-ea"/>
              </a:rPr>
              <a:t>y-x=4 </a:t>
            </a:r>
            <a:r>
              <a:rPr lang="ko-KR" altLang="en-US" sz="1600" b="1" dirty="0" smtClean="0">
                <a:latin typeface="+mj-ea"/>
                <a:ea typeface="+mj-ea"/>
              </a:rPr>
              <a:t>즉</a:t>
            </a:r>
            <a:r>
              <a:rPr lang="en-US" altLang="ko-KR" sz="1600" b="1" dirty="0" smtClean="0">
                <a:latin typeface="+mj-ea"/>
                <a:ea typeface="+mj-ea"/>
              </a:rPr>
              <a:t>, </a:t>
            </a:r>
            <a:r>
              <a:rPr lang="ko-KR" altLang="en-US" sz="1600" b="1" dirty="0" smtClean="0">
                <a:latin typeface="+mj-ea"/>
                <a:ea typeface="+mj-ea"/>
              </a:rPr>
              <a:t>값 </a:t>
            </a:r>
            <a:r>
              <a:rPr lang="en-US" altLang="ko-KR" sz="1600" b="1" dirty="0" smtClean="0">
                <a:latin typeface="+mj-ea"/>
                <a:ea typeface="+mj-ea"/>
              </a:rPr>
              <a:t>4</a:t>
            </a:r>
            <a:r>
              <a:rPr lang="ko-KR" altLang="en-US" sz="1600" b="1" dirty="0" smtClean="0">
                <a:latin typeface="+mj-ea"/>
                <a:ea typeface="+mj-ea"/>
              </a:rPr>
              <a:t>가 리턴 된다</a:t>
            </a:r>
            <a:r>
              <a:rPr lang="en-US" altLang="ko-KR" sz="1600" b="1" dirty="0" smtClean="0">
                <a:latin typeface="+mj-ea"/>
                <a:ea typeface="+mj-ea"/>
              </a:rPr>
              <a:t>.</a:t>
            </a:r>
            <a:endParaRPr lang="en-US" altLang="ko-KR" sz="1600" b="1" dirty="0" smtClean="0">
              <a:latin typeface="+mj-ea"/>
              <a:ea typeface="+mj-ea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2694222" y="836385"/>
            <a:ext cx="7028874" cy="2978870"/>
            <a:chOff x="3104126" y="836385"/>
            <a:chExt cx="6460288" cy="262987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/>
            <a:srcRect t="456" b="55889"/>
            <a:stretch/>
          </p:blipFill>
          <p:spPr>
            <a:xfrm>
              <a:off x="3104126" y="836385"/>
              <a:ext cx="6460288" cy="2629874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4855779" y="1665557"/>
              <a:ext cx="43092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solidFill>
                    <a:srgbClr val="FF0000"/>
                  </a:solidFill>
                </a:rPr>
                <a:t>①</a:t>
              </a:r>
              <a:endParaRPr lang="en-US" altLang="ko-KR" sz="1600" dirty="0" smtClean="0">
                <a:solidFill>
                  <a:srgbClr val="FF0000"/>
                </a:solidFill>
              </a:endParaRPr>
            </a:p>
            <a:p>
              <a:r>
                <a:rPr lang="ko-KR" altLang="en-US" sz="1600" dirty="0" smtClean="0">
                  <a:solidFill>
                    <a:schemeClr val="accent2"/>
                  </a:solidFill>
                </a:rPr>
                <a:t>②</a:t>
              </a:r>
              <a:endParaRPr lang="en-US" altLang="ko-KR" sz="1600" dirty="0" smtClean="0">
                <a:solidFill>
                  <a:schemeClr val="accent2"/>
                </a:solidFill>
              </a:endParaRPr>
            </a:p>
            <a:p>
              <a:r>
                <a:rPr lang="ko-KR" altLang="en-US" sz="1600" dirty="0" smtClean="0">
                  <a:solidFill>
                    <a:schemeClr val="accent4"/>
                  </a:solidFill>
                </a:rPr>
                <a:t>③</a:t>
              </a:r>
              <a:endParaRPr lang="en-US" altLang="ko-KR" sz="1600" dirty="0" smtClean="0">
                <a:solidFill>
                  <a:schemeClr val="accent4"/>
                </a:solidFill>
              </a:endParaRPr>
            </a:p>
            <a:p>
              <a:r>
                <a:rPr lang="ko-KR" altLang="en-US" sz="1600" dirty="0" smtClean="0">
                  <a:solidFill>
                    <a:schemeClr val="accent6"/>
                  </a:solidFill>
                </a:rPr>
                <a:t>④</a:t>
              </a:r>
              <a:endParaRPr lang="en-US" altLang="ko-KR" sz="1600" dirty="0" smtClean="0">
                <a:solidFill>
                  <a:schemeClr val="accent6"/>
                </a:solidFill>
              </a:endParaRPr>
            </a:p>
            <a:p>
              <a:r>
                <a:rPr lang="ko-KR" altLang="en-US" sz="1600" dirty="0" smtClean="0">
                  <a:solidFill>
                    <a:schemeClr val="accent1"/>
                  </a:solidFill>
                </a:rPr>
                <a:t>⑤</a:t>
              </a:r>
              <a:endParaRPr lang="ko-KR" altLang="en-US" sz="1600" dirty="0">
                <a:solidFill>
                  <a:schemeClr val="accent1"/>
                </a:solidFill>
              </a:endParaRPr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 flipV="1">
              <a:off x="5171090" y="1665557"/>
              <a:ext cx="1163180" cy="15273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 flipV="1">
              <a:off x="5171090" y="1904188"/>
              <a:ext cx="1163180" cy="152733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 flipV="1">
              <a:off x="5171090" y="2124400"/>
              <a:ext cx="1163180" cy="152733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>
              <a:off x="5171090" y="2592132"/>
              <a:ext cx="1163180" cy="161694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>
              <a:off x="5171090" y="2830763"/>
              <a:ext cx="1149095" cy="225712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액자 21"/>
            <p:cNvSpPr/>
            <p:nvPr/>
          </p:nvSpPr>
          <p:spPr>
            <a:xfrm>
              <a:off x="6313730" y="1570487"/>
              <a:ext cx="2493938" cy="262422"/>
            </a:xfrm>
            <a:prstGeom prst="frame">
              <a:avLst>
                <a:gd name="adj1" fmla="val 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액자 22"/>
            <p:cNvSpPr/>
            <p:nvPr/>
          </p:nvSpPr>
          <p:spPr>
            <a:xfrm>
              <a:off x="6313730" y="1843419"/>
              <a:ext cx="2493938" cy="134523"/>
            </a:xfrm>
            <a:prstGeom prst="frame">
              <a:avLst>
                <a:gd name="adj1" fmla="val 0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액자 23"/>
            <p:cNvSpPr/>
            <p:nvPr/>
          </p:nvSpPr>
          <p:spPr>
            <a:xfrm>
              <a:off x="6334270" y="2681986"/>
              <a:ext cx="2493938" cy="148777"/>
            </a:xfrm>
            <a:prstGeom prst="frame">
              <a:avLst>
                <a:gd name="adj1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액자 24"/>
            <p:cNvSpPr/>
            <p:nvPr/>
          </p:nvSpPr>
          <p:spPr>
            <a:xfrm>
              <a:off x="6341205" y="2827809"/>
              <a:ext cx="2493938" cy="551082"/>
            </a:xfrm>
            <a:prstGeom prst="frame">
              <a:avLst>
                <a:gd name="adj1" fmla="val 0"/>
              </a:avLst>
            </a:prstGeom>
            <a:solidFill>
              <a:schemeClr val="accent2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액자 25"/>
            <p:cNvSpPr/>
            <p:nvPr/>
          </p:nvSpPr>
          <p:spPr>
            <a:xfrm>
              <a:off x="6313730" y="1988005"/>
              <a:ext cx="2493938" cy="246960"/>
            </a:xfrm>
            <a:prstGeom prst="frame">
              <a:avLst>
                <a:gd name="adj1" fmla="val 0"/>
              </a:avLst>
            </a:prstGeom>
            <a:solidFill>
              <a:schemeClr val="accent2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990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74812" y="502269"/>
            <a:ext cx="11887200" cy="6086790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4949" y="55248"/>
            <a:ext cx="687291" cy="680801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1982806" y="282387"/>
            <a:ext cx="8949652" cy="42998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56DCEEF-E7A6-4671-AFE5-560C0315259A}"/>
              </a:ext>
            </a:extLst>
          </p:cNvPr>
          <p:cNvSpPr/>
          <p:nvPr/>
        </p:nvSpPr>
        <p:spPr>
          <a:xfrm>
            <a:off x="2852321" y="1448903"/>
            <a:ext cx="4652065" cy="286738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38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endParaRPr lang="ko-KR" altLang="en-US" sz="138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828280" y="308722"/>
            <a:ext cx="34276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ko-K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Og</a:t>
            </a:r>
            <a:r>
              <a:rPr lang="ko-KR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</a:t>
            </a:r>
            <a:r>
              <a:rPr lang="ko-KR" altLang="ko-K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r>
              <a:rPr lang="ko-KR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</a:t>
            </a:r>
            <a:r>
              <a:rPr lang="ko-KR" altLang="ko-K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fif-conversion</a:t>
            </a:r>
            <a:r>
              <a:rPr lang="ko-KR" altLang="ko-K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실행</a:t>
            </a:r>
            <a:endParaRPr lang="ko-KR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955" y="871601"/>
            <a:ext cx="6285351" cy="5554689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3337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74812" y="502269"/>
            <a:ext cx="11887200" cy="6086790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204949" y="55248"/>
            <a:ext cx="9727509" cy="680801"/>
            <a:chOff x="2939342" y="470874"/>
            <a:chExt cx="9020864" cy="637363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39342" y="470874"/>
              <a:ext cx="637363" cy="637363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660692" y="683521"/>
              <a:ext cx="8299514" cy="4025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56DCEEF-E7A6-4671-AFE5-560C0315259A}"/>
                </a:ext>
              </a:extLst>
            </p:cNvPr>
            <p:cNvSpPr/>
            <p:nvPr/>
          </p:nvSpPr>
          <p:spPr>
            <a:xfrm>
              <a:off x="4063867" y="603200"/>
              <a:ext cx="7493165" cy="4629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ko-KR" sz="20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Og</a:t>
              </a:r>
              <a:r>
                <a:rPr lang="ko-KR" altLang="ko-K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–</a:t>
              </a:r>
              <a:r>
                <a:rPr lang="ko-KR" altLang="ko-KR" sz="20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</a:t>
              </a:r>
              <a:r>
                <a:rPr lang="ko-KR" altLang="ko-K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–</a:t>
              </a:r>
              <a:r>
                <a:rPr lang="ko-KR" altLang="ko-K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fif-conversion</a:t>
              </a:r>
              <a:r>
                <a:rPr lang="ko-KR" alt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의 </a:t>
              </a:r>
              <a:r>
                <a:rPr lang="en-US" altLang="ko-KR" sz="2000" b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registers</a:t>
              </a:r>
              <a:endParaRPr lang="ko-KR" altLang="en-US" sz="115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389861" y="1458922"/>
            <a:ext cx="9769041" cy="4618598"/>
            <a:chOff x="1011489" y="1550974"/>
            <a:chExt cx="9769041" cy="461859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91967" y="1550974"/>
              <a:ext cx="4988563" cy="4618598"/>
            </a:xfrm>
            <a:prstGeom prst="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</p:pic>
        <p:grpSp>
          <p:nvGrpSpPr>
            <p:cNvPr id="14" name="그룹 13"/>
            <p:cNvGrpSpPr/>
            <p:nvPr/>
          </p:nvGrpSpPr>
          <p:grpSpPr>
            <a:xfrm>
              <a:off x="1011489" y="1550974"/>
              <a:ext cx="8321697" cy="2634493"/>
              <a:chOff x="588133" y="1555665"/>
              <a:chExt cx="8321697" cy="2634493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 rotWithShape="1">
              <a:blip r:embed="rId4"/>
              <a:srcRect t="4737" b="4302"/>
              <a:stretch/>
            </p:blipFill>
            <p:spPr>
              <a:xfrm>
                <a:off x="588133" y="2964123"/>
                <a:ext cx="2608213" cy="1180372"/>
              </a:xfrm>
              <a:prstGeom prst="rect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</p:pic>
          <p:sp>
            <p:nvSpPr>
              <p:cNvPr id="8" name="액자 7"/>
              <p:cNvSpPr/>
              <p:nvPr/>
            </p:nvSpPr>
            <p:spPr>
              <a:xfrm>
                <a:off x="5368614" y="1555665"/>
                <a:ext cx="871636" cy="258141"/>
              </a:xfrm>
              <a:prstGeom prst="fram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직선 화살표 연결선 9"/>
              <p:cNvCxnSpPr/>
              <p:nvPr/>
            </p:nvCxnSpPr>
            <p:spPr>
              <a:xfrm>
                <a:off x="3196346" y="3351300"/>
                <a:ext cx="2172268" cy="793195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/>
              <p:cNvCxnSpPr/>
              <p:nvPr/>
            </p:nvCxnSpPr>
            <p:spPr>
              <a:xfrm>
                <a:off x="3196346" y="3603901"/>
                <a:ext cx="2172268" cy="0"/>
              </a:xfrm>
              <a:prstGeom prst="straightConnector1">
                <a:avLst/>
              </a:prstGeom>
              <a:ln w="28575">
                <a:solidFill>
                  <a:schemeClr val="accent5">
                    <a:lumMod val="50000"/>
                  </a:schemeClr>
                </a:solidFill>
                <a:tailEnd type="triangl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/>
              <p:cNvCxnSpPr/>
              <p:nvPr/>
            </p:nvCxnSpPr>
            <p:spPr>
              <a:xfrm flipV="1">
                <a:off x="3196346" y="2310122"/>
                <a:ext cx="2172268" cy="166759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액자 20"/>
              <p:cNvSpPr/>
              <p:nvPr/>
            </p:nvSpPr>
            <p:spPr>
              <a:xfrm>
                <a:off x="5368613" y="2090789"/>
                <a:ext cx="3293065" cy="298410"/>
              </a:xfrm>
              <a:prstGeom prst="frame">
                <a:avLst>
                  <a:gd name="adj1" fmla="val 5765"/>
                </a:avLst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액자 21"/>
              <p:cNvSpPr/>
              <p:nvPr/>
            </p:nvSpPr>
            <p:spPr>
              <a:xfrm>
                <a:off x="5368613" y="3407447"/>
                <a:ext cx="3541217" cy="305722"/>
              </a:xfrm>
              <a:prstGeom prst="frame">
                <a:avLst>
                  <a:gd name="adj1" fmla="val 5765"/>
                </a:avLst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액자 22"/>
              <p:cNvSpPr/>
              <p:nvPr/>
            </p:nvSpPr>
            <p:spPr>
              <a:xfrm>
                <a:off x="5368613" y="3884436"/>
                <a:ext cx="3293065" cy="305722"/>
              </a:xfrm>
              <a:prstGeom prst="frame">
                <a:avLst>
                  <a:gd name="adj1" fmla="val 5765"/>
                </a:avLst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334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918" y="2002929"/>
            <a:ext cx="4282706" cy="2622972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2" name="모서리가 둥근 직사각형 1"/>
          <p:cNvSpPr/>
          <p:nvPr/>
        </p:nvSpPr>
        <p:spPr>
          <a:xfrm>
            <a:off x="159232" y="497380"/>
            <a:ext cx="11887200" cy="6086790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204949" y="55248"/>
            <a:ext cx="9727509" cy="680801"/>
            <a:chOff x="2939342" y="470874"/>
            <a:chExt cx="9020864" cy="637363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39342" y="470874"/>
              <a:ext cx="637363" cy="637363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660692" y="683521"/>
              <a:ext cx="8299514" cy="4025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56DCEEF-E7A6-4671-AFE5-560C0315259A}"/>
                </a:ext>
              </a:extLst>
            </p:cNvPr>
            <p:cNvSpPr/>
            <p:nvPr/>
          </p:nvSpPr>
          <p:spPr>
            <a:xfrm>
              <a:off x="4063867" y="577979"/>
              <a:ext cx="7493165" cy="4629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ko-KR" sz="20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Og</a:t>
              </a:r>
              <a:r>
                <a:rPr lang="ko-KR" altLang="ko-K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–</a:t>
              </a:r>
              <a:r>
                <a:rPr lang="ko-KR" altLang="ko-KR" sz="20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</a:t>
              </a:r>
              <a:r>
                <a:rPr lang="ko-KR" altLang="ko-KR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–</a:t>
              </a:r>
              <a:r>
                <a:rPr lang="ko-KR" altLang="ko-KR" sz="20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fif-conversion</a:t>
              </a:r>
              <a:r>
                <a:rPr lang="ko-KR" altLang="en-US" sz="2000" b="1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의</a:t>
              </a:r>
              <a:r>
                <a:rPr lang="ko-KR" altLang="en-US" sz="2000" b="1" kern="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altLang="ko-KR" sz="2000" b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memory</a:t>
              </a:r>
              <a:endParaRPr lang="ko-KR" altLang="en-US" sz="115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369916" y="2002929"/>
            <a:ext cx="2643159" cy="3021016"/>
            <a:chOff x="1548593" y="2349770"/>
            <a:chExt cx="2239883" cy="2526848"/>
          </a:xfrm>
        </p:grpSpPr>
        <p:sp>
          <p:nvSpPr>
            <p:cNvPr id="16" name="TextBox 15"/>
            <p:cNvSpPr txBox="1"/>
            <p:nvPr/>
          </p:nvSpPr>
          <p:spPr>
            <a:xfrm>
              <a:off x="2626360" y="4538064"/>
              <a:ext cx="11621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err="1" smtClean="0"/>
                <a:t>rax</a:t>
              </a:r>
              <a:r>
                <a:rPr lang="ko-KR" altLang="en-US" sz="1600" b="1" dirty="0" smtClean="0"/>
                <a:t>메모리</a:t>
              </a:r>
              <a:endParaRPr lang="ko-KR" altLang="en-US" sz="1600" b="1" dirty="0"/>
            </a:p>
          </p:txBody>
        </p:sp>
        <p:sp>
          <p:nvSpPr>
            <p:cNvPr id="21" name="액자 20"/>
            <p:cNvSpPr/>
            <p:nvPr/>
          </p:nvSpPr>
          <p:spPr>
            <a:xfrm>
              <a:off x="1548593" y="2349770"/>
              <a:ext cx="745140" cy="219496"/>
            </a:xfrm>
            <a:prstGeom prst="fram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639632" y="4625901"/>
            <a:ext cx="44197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x-y </a:t>
            </a:r>
            <a:r>
              <a:rPr lang="ko-KR" altLang="en-US" sz="1600" b="1" dirty="0" smtClean="0"/>
              <a:t>에서</a:t>
            </a:r>
            <a:r>
              <a:rPr lang="en-US" altLang="ko-KR" sz="1600" b="1" dirty="0" err="1" smtClean="0"/>
              <a:t>rsi</a:t>
            </a:r>
            <a:r>
              <a:rPr lang="ko-KR" altLang="en-US" sz="1600" b="1" dirty="0" smtClean="0"/>
              <a:t>와 </a:t>
            </a:r>
            <a:r>
              <a:rPr lang="en-US" altLang="ko-KR" sz="1600" b="1" dirty="0" err="1" smtClean="0"/>
              <a:t>rdi</a:t>
            </a:r>
            <a:r>
              <a:rPr lang="ko-KR" altLang="en-US" sz="1600" b="1" dirty="0" smtClean="0"/>
              <a:t>의 메모리</a:t>
            </a:r>
            <a:endParaRPr lang="en-US" altLang="ko-KR" sz="1600" b="1" dirty="0" smtClean="0"/>
          </a:p>
          <a:p>
            <a:pPr algn="ctr"/>
            <a:endParaRPr lang="en-US" altLang="ko-KR" sz="1600" b="1" dirty="0"/>
          </a:p>
          <a:p>
            <a:pPr algn="ctr"/>
            <a:r>
              <a:rPr lang="en-US" altLang="ko-KR" sz="1400" b="1" dirty="0" smtClean="0">
                <a:solidFill>
                  <a:schemeClr val="bg2">
                    <a:lumMod val="50000"/>
                  </a:schemeClr>
                </a:solidFill>
              </a:rPr>
              <a:t>y-x</a:t>
            </a:r>
            <a:r>
              <a:rPr lang="ko-KR" altLang="en-US" sz="1400" b="1" dirty="0" smtClean="0">
                <a:solidFill>
                  <a:schemeClr val="bg2">
                    <a:lumMod val="50000"/>
                  </a:schemeClr>
                </a:solidFill>
              </a:rPr>
              <a:t>에서는 파이프라인 처리 흐름을 방해 받아 </a:t>
            </a:r>
            <a:endParaRPr lang="en-US" altLang="ko-KR" sz="14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ko-KR" altLang="en-US" sz="1400" b="1" dirty="0" err="1" smtClean="0">
                <a:solidFill>
                  <a:schemeClr val="bg2">
                    <a:lumMod val="50000"/>
                  </a:schemeClr>
                </a:solidFill>
              </a:rPr>
              <a:t>분기문이</a:t>
            </a:r>
            <a:r>
              <a:rPr lang="ko-KR" altLang="en-US" sz="1400" b="1" dirty="0" smtClean="0">
                <a:solidFill>
                  <a:schemeClr val="bg2">
                    <a:lumMod val="50000"/>
                  </a:schemeClr>
                </a:solidFill>
              </a:rPr>
              <a:t> 제거되어서 메모리 값 측정이 불가했다</a:t>
            </a:r>
            <a:r>
              <a:rPr lang="en-US" altLang="ko-KR" sz="1400" b="1" dirty="0" smtClean="0"/>
              <a:t>.</a:t>
            </a:r>
            <a:endParaRPr lang="ko-KR" altLang="en-US" sz="1400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345" y="2002929"/>
            <a:ext cx="4061695" cy="261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82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</TotalTime>
  <Words>247</Words>
  <Application>Microsoft Office PowerPoint</Application>
  <PresentationFormat>와이드스크린</PresentationFormat>
  <Paragraphs>49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야놀자 야체 B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ADMIN</cp:lastModifiedBy>
  <cp:revision>112</cp:revision>
  <dcterms:created xsi:type="dcterms:W3CDTF">2019-09-05T03:53:56Z</dcterms:created>
  <dcterms:modified xsi:type="dcterms:W3CDTF">2019-10-31T13:47:11Z</dcterms:modified>
</cp:coreProperties>
</file>