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3" r:id="rId3"/>
    <p:sldId id="262" r:id="rId4"/>
    <p:sldId id="264" r:id="rId5"/>
    <p:sldId id="268" r:id="rId6"/>
    <p:sldId id="267" r:id="rId7"/>
    <p:sldId id="271" r:id="rId8"/>
    <p:sldId id="273" r:id="rId9"/>
    <p:sldId id="265" r:id="rId10"/>
    <p:sldId id="272" r:id="rId11"/>
    <p:sldId id="274" r:id="rId12"/>
    <p:sldId id="27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9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37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6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01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2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6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9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7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51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95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92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05562" y="776739"/>
            <a:ext cx="7148282" cy="5804788"/>
            <a:chOff x="2486868" y="705449"/>
            <a:chExt cx="7148282" cy="5804788"/>
          </a:xfrm>
        </p:grpSpPr>
        <p:sp>
          <p:nvSpPr>
            <p:cNvPr id="22" name="평행 사변형 21"/>
            <p:cNvSpPr/>
            <p:nvPr/>
          </p:nvSpPr>
          <p:spPr>
            <a:xfrm rot="5400000" flipH="1" flipV="1">
              <a:off x="6429069" y="3247573"/>
              <a:ext cx="5497607" cy="914554"/>
            </a:xfrm>
            <a:prstGeom prst="parallelogram">
              <a:avLst>
                <a:gd name="adj" fmla="val 132217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3841216" y="705449"/>
              <a:ext cx="5065486" cy="5225142"/>
            </a:xfrm>
            <a:prstGeom prst="round2SameRect">
              <a:avLst/>
            </a:prstGeom>
            <a:solidFill>
              <a:srgbClr val="3C92CA"/>
            </a:solidFill>
            <a:ln w="1111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486868" y="1807164"/>
              <a:ext cx="2708695" cy="4537495"/>
            </a:xfrm>
            <a:prstGeom prst="rect">
              <a:avLst/>
            </a:pr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330846" y="4649688"/>
              <a:ext cx="4633004" cy="1860549"/>
            </a:xfrm>
            <a:prstGeom prst="rect">
              <a:avLst/>
            </a:pr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>
              <a:endCxn id="9" idx="2"/>
            </p:cNvCxnSpPr>
            <p:nvPr/>
          </p:nvCxnSpPr>
          <p:spPr>
            <a:xfrm>
              <a:off x="3841215" y="1807164"/>
              <a:ext cx="1" cy="864000"/>
            </a:xfrm>
            <a:prstGeom prst="line">
              <a:avLst/>
            </a:prstGeom>
            <a:ln w="1111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906702" y="4486712"/>
              <a:ext cx="1" cy="1044000"/>
            </a:xfrm>
            <a:prstGeom prst="line">
              <a:avLst/>
            </a:prstGeom>
            <a:ln w="1111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5734046" y="1102600"/>
              <a:ext cx="1279825" cy="199749"/>
            </a:xfrm>
            <a:prstGeom prst="roundRect">
              <a:avLst>
                <a:gd name="adj" fmla="val 50000"/>
              </a:avLst>
            </a:prstGeom>
            <a:solidFill>
              <a:srgbClr val="6BA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사각형 설명선 17"/>
            <p:cNvSpPr/>
            <p:nvPr/>
          </p:nvSpPr>
          <p:spPr>
            <a:xfrm>
              <a:off x="7929151" y="3763223"/>
              <a:ext cx="1582888" cy="624388"/>
            </a:xfrm>
            <a:prstGeom prst="wedgeRoundRectCallout">
              <a:avLst>
                <a:gd name="adj1" fmla="val -42544"/>
                <a:gd name="adj2" fmla="val 78489"/>
                <a:gd name="adj3" fmla="val 16667"/>
              </a:avLst>
            </a:prstGeom>
            <a:solidFill>
              <a:srgbClr val="FFC000"/>
            </a:solidFill>
            <a:ln>
              <a:noFill/>
            </a:ln>
            <a:effectLst>
              <a:outerShdw blurRad="431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ea typeface="야놀자 야체 B" panose="02020603020101020101" pitchFamily="18" charset="-127"/>
                </a:rPr>
                <a:t>^ /// ^ </a:t>
              </a:r>
              <a:r>
                <a:rPr lang="ko-KR" altLang="en-US" sz="2800" b="1" dirty="0" smtClean="0">
                  <a:solidFill>
                    <a:schemeClr val="tx1"/>
                  </a:solidFill>
                  <a:ea typeface="야놀자 야체 B" panose="02020603020101020101" pitchFamily="18" charset="-127"/>
                </a:rPr>
                <a:t>☞☜</a:t>
              </a:r>
              <a:endParaRPr lang="ko-KR" altLang="en-US" sz="2800" b="1" dirty="0">
                <a:solidFill>
                  <a:schemeClr val="tx1"/>
                </a:solidFill>
                <a:ea typeface="야놀자 야체 B" panose="02020603020101020101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897295" y="2867677"/>
            <a:ext cx="53366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400" b="1" kern="0" dirty="0" err="1" smtClean="0">
                <a:solidFill>
                  <a:schemeClr val="accent4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컴퓨터구조</a:t>
            </a:r>
            <a:endParaRPr lang="ko-KR" altLang="en-US" sz="5400" b="1" kern="0" dirty="0">
              <a:solidFill>
                <a:schemeClr val="accent4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74878" y="4583522"/>
            <a:ext cx="2659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kern="0" dirty="0" smtClean="0">
                <a:solidFill>
                  <a:schemeClr val="bg1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20174627 </a:t>
            </a:r>
            <a:r>
              <a:rPr lang="ko-KR" altLang="en-US" sz="2400" b="1" kern="0" dirty="0" smtClean="0">
                <a:solidFill>
                  <a:schemeClr val="bg1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김혜진</a:t>
            </a:r>
            <a:endParaRPr lang="ko-KR" altLang="en-US" sz="2400" b="1" kern="0" dirty="0">
              <a:solidFill>
                <a:schemeClr val="bg1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91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91340"/>
            <a:chOff x="2939342" y="470874"/>
            <a:chExt cx="9020864" cy="647229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4467041" y="504547"/>
              <a:ext cx="6686815" cy="613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최적화와 비최적화 어셈블리 </a:t>
              </a:r>
              <a:r>
                <a:rPr lang="ko-KR" altLang="en-US" sz="28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비교</a:t>
              </a:r>
              <a:endParaRPr lang="ko-KR" altLang="en-US" sz="16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3846"/>
          <a:stretch/>
        </p:blipFill>
        <p:spPr>
          <a:xfrm>
            <a:off x="439133" y="1086702"/>
            <a:ext cx="5543215" cy="49355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412" y="1086702"/>
            <a:ext cx="5807536" cy="49355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2216" y="738171"/>
            <a:ext cx="267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비최적화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일부 사진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967406" y="772027"/>
            <a:ext cx="267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최적화</a:t>
            </a:r>
            <a:endParaRPr lang="ko-KR" altLang="en-US" b="1" dirty="0"/>
          </a:p>
        </p:txBody>
      </p:sp>
      <p:sp>
        <p:nvSpPr>
          <p:cNvPr id="5" name="액자 4"/>
          <p:cNvSpPr/>
          <p:nvPr/>
        </p:nvSpPr>
        <p:spPr>
          <a:xfrm>
            <a:off x="8611565" y="2384385"/>
            <a:ext cx="2029594" cy="1076446"/>
          </a:xfrm>
          <a:prstGeom prst="frame">
            <a:avLst>
              <a:gd name="adj1" fmla="val 458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2800266" y="2673752"/>
            <a:ext cx="2437310" cy="2500132"/>
          </a:xfrm>
          <a:prstGeom prst="frame">
            <a:avLst>
              <a:gd name="adj1" fmla="val 243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1202" y="6119080"/>
            <a:ext cx="1045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최적화 된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함수는 디버깅 시에 문제를 일으키는 부분은 최적화에서 제외한 것을 알 수 있다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8611565" y="4045263"/>
            <a:ext cx="2029594" cy="816103"/>
          </a:xfrm>
          <a:prstGeom prst="frame">
            <a:avLst>
              <a:gd name="adj1" fmla="val 567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4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300289" y="2924326"/>
            <a:ext cx="7711812" cy="767739"/>
            <a:chOff x="2939342" y="389485"/>
            <a:chExt cx="7021421" cy="71875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470874"/>
              <a:ext cx="6300071" cy="615197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851844" y="389485"/>
              <a:ext cx="5917766" cy="688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최적화 어셈블리어 </a:t>
              </a:r>
              <a:r>
                <a:rPr lang="ko-KR" altLang="en-US" sz="32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해석</a:t>
              </a:r>
              <a:endParaRPr lang="ko-KR" altLang="en-US" sz="19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531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96253" y="502269"/>
            <a:ext cx="11965759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2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6DCEEF-E7A6-4671-AFE5-560C0315259A}"/>
              </a:ext>
            </a:extLst>
          </p:cNvPr>
          <p:cNvSpPr/>
          <p:nvPr/>
        </p:nvSpPr>
        <p:spPr>
          <a:xfrm>
            <a:off x="2852320" y="114366"/>
            <a:ext cx="7210623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최적화 어셈블리어 </a:t>
            </a:r>
            <a:r>
              <a:rPr lang="ko-KR" altLang="en-US" sz="28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해석</a:t>
            </a:r>
            <a:endParaRPr lang="ko-KR" altLang="en-US" sz="166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68307" y="846398"/>
            <a:ext cx="6329622" cy="5398532"/>
            <a:chOff x="630590" y="880395"/>
            <a:chExt cx="6329622" cy="539853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590" y="880395"/>
              <a:ext cx="6329622" cy="5398532"/>
            </a:xfrm>
            <a:prstGeom prst="rect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</p:pic>
        <p:sp>
          <p:nvSpPr>
            <p:cNvPr id="5" name="액자 4"/>
            <p:cNvSpPr/>
            <p:nvPr/>
          </p:nvSpPr>
          <p:spPr>
            <a:xfrm>
              <a:off x="3368237" y="1216758"/>
              <a:ext cx="3321932" cy="693063"/>
            </a:xfrm>
            <a:prstGeom prst="frame">
              <a:avLst>
                <a:gd name="adj1" fmla="val 525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액자 8"/>
            <p:cNvSpPr/>
            <p:nvPr/>
          </p:nvSpPr>
          <p:spPr>
            <a:xfrm>
              <a:off x="3368237" y="1899652"/>
              <a:ext cx="3321932" cy="388295"/>
            </a:xfrm>
            <a:prstGeom prst="frame">
              <a:avLst>
                <a:gd name="adj1" fmla="val 52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액자 9"/>
            <p:cNvSpPr/>
            <p:nvPr/>
          </p:nvSpPr>
          <p:spPr>
            <a:xfrm>
              <a:off x="3368237" y="3504560"/>
              <a:ext cx="3321932" cy="523430"/>
            </a:xfrm>
            <a:prstGeom prst="frame">
              <a:avLst>
                <a:gd name="adj1" fmla="val 52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액자 10"/>
            <p:cNvSpPr/>
            <p:nvPr/>
          </p:nvSpPr>
          <p:spPr>
            <a:xfrm>
              <a:off x="3379812" y="5069711"/>
              <a:ext cx="3580400" cy="1209216"/>
            </a:xfrm>
            <a:prstGeom prst="frame">
              <a:avLst>
                <a:gd name="adj1" fmla="val 33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99819" y="5535819"/>
              <a:ext cx="2210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</a:t>
              </a:r>
              <a:r>
                <a:rPr lang="ko-KR" alt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는 오퍼랜드 크기 </a:t>
              </a:r>
              <a:r>
                <a:rPr lang="en-US" altLang="ko-KR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64bit</a:t>
              </a:r>
              <a:endPara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설명선 2 13"/>
          <p:cNvSpPr/>
          <p:nvPr/>
        </p:nvSpPr>
        <p:spPr>
          <a:xfrm>
            <a:off x="7169982" y="2395429"/>
            <a:ext cx="4775091" cy="567749"/>
          </a:xfrm>
          <a:prstGeom prst="borderCallout2">
            <a:avLst>
              <a:gd name="adj1" fmla="val 30142"/>
              <a:gd name="adj2" fmla="val -762"/>
              <a:gd name="adj3" fmla="val 23813"/>
              <a:gd name="adj4" fmla="val -6256"/>
              <a:gd name="adj5" fmla="val -28882"/>
              <a:gd name="adj6" fmla="val -13612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0x5</a:t>
            </a:r>
            <a:r>
              <a:rPr lang="ko-KR" altLang="en-US" sz="1400" dirty="0" smtClean="0">
                <a:solidFill>
                  <a:schemeClr val="tx1"/>
                </a:solidFill>
              </a:rPr>
              <a:t>의 값을 </a:t>
            </a:r>
            <a:r>
              <a:rPr lang="en-US" altLang="ko-KR" sz="1400" dirty="0" smtClean="0">
                <a:solidFill>
                  <a:schemeClr val="tx1"/>
                </a:solidFill>
              </a:rPr>
              <a:t>0x8(%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rsp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로 이동</a:t>
            </a:r>
            <a:r>
              <a:rPr lang="en-US" altLang="ko-KR" sz="1400" dirty="0" smtClean="0">
                <a:solidFill>
                  <a:schemeClr val="tx1"/>
                </a:solidFill>
              </a:rPr>
              <a:t>(=5)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0xa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ko-KR" altLang="en-US" sz="1400" dirty="0">
                <a:solidFill>
                  <a:schemeClr val="tx1"/>
                </a:solidFill>
              </a:rPr>
              <a:t>값을 </a:t>
            </a:r>
            <a:r>
              <a:rPr lang="en-US" altLang="ko-KR" sz="1400" dirty="0">
                <a:solidFill>
                  <a:schemeClr val="tx1"/>
                </a:solidFill>
              </a:rPr>
              <a:t>0x10(%</a:t>
            </a:r>
            <a:r>
              <a:rPr lang="en-US" altLang="ko-KR" sz="1400" dirty="0" err="1">
                <a:solidFill>
                  <a:schemeClr val="tx1"/>
                </a:solidFill>
              </a:rPr>
              <a:t>rsp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로 </a:t>
            </a:r>
            <a:r>
              <a:rPr lang="ko-KR" altLang="en-US" sz="1400" dirty="0" smtClean="0">
                <a:solidFill>
                  <a:schemeClr val="tx1"/>
                </a:solidFill>
              </a:rPr>
              <a:t>이동</a:t>
            </a:r>
            <a:r>
              <a:rPr lang="en-US" altLang="ko-KR" sz="1400" dirty="0" smtClean="0">
                <a:solidFill>
                  <a:schemeClr val="tx1"/>
                </a:solidFill>
              </a:rPr>
              <a:t>(=10)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설명선 2 14"/>
          <p:cNvSpPr/>
          <p:nvPr/>
        </p:nvSpPr>
        <p:spPr>
          <a:xfrm>
            <a:off x="6946842" y="4666968"/>
            <a:ext cx="4679552" cy="1640086"/>
          </a:xfrm>
          <a:prstGeom prst="borderCallout2">
            <a:avLst>
              <a:gd name="adj1" fmla="val 30142"/>
              <a:gd name="adj2" fmla="val -762"/>
              <a:gd name="adj3" fmla="val 23813"/>
              <a:gd name="adj4" fmla="val -4055"/>
              <a:gd name="adj5" fmla="val 24006"/>
              <a:gd name="adj6" fmla="val -16913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(%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rsp</a:t>
            </a:r>
            <a:r>
              <a:rPr lang="en-US" altLang="ko-KR" sz="1400" dirty="0" smtClean="0">
                <a:solidFill>
                  <a:schemeClr val="tx1"/>
                </a:solidFill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</a:rPr>
              <a:t>메모리의 주소를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레지스터 </a:t>
            </a:r>
            <a:r>
              <a:rPr lang="en-US" altLang="ko-KR" sz="1400" dirty="0" smtClean="0">
                <a:solidFill>
                  <a:schemeClr val="tx1"/>
                </a:solidFill>
              </a:rPr>
              <a:t>%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rcx</a:t>
            </a:r>
            <a:r>
              <a:rPr lang="ko-KR" altLang="en-US" sz="1400" dirty="0" smtClean="0">
                <a:solidFill>
                  <a:schemeClr val="tx1"/>
                </a:solidFill>
              </a:rPr>
              <a:t>에 넣어준다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%fs</a:t>
            </a:r>
            <a:r>
              <a:rPr lang="ko-KR" altLang="en-US" sz="1400" dirty="0" smtClean="0">
                <a:solidFill>
                  <a:schemeClr val="tx1"/>
                </a:solidFill>
              </a:rPr>
              <a:t>의 값이 다르면 참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같으면 거짓 값을 </a:t>
            </a:r>
            <a:r>
              <a:rPr lang="en-US" altLang="ko-KR" sz="1400" dirty="0" smtClean="0">
                <a:solidFill>
                  <a:schemeClr val="tx1"/>
                </a:solidFill>
              </a:rPr>
              <a:t>%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rcx</a:t>
            </a:r>
            <a:r>
              <a:rPr lang="ko-KR" altLang="en-US" sz="1400" dirty="0" smtClean="0">
                <a:solidFill>
                  <a:schemeClr val="tx1"/>
                </a:solidFill>
              </a:rPr>
              <a:t>에 넣는다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값이 다르면 점프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%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eax</a:t>
            </a:r>
            <a:r>
              <a:rPr lang="ko-KR" altLang="en-US" sz="1400" dirty="0" smtClean="0">
                <a:solidFill>
                  <a:schemeClr val="tx1"/>
                </a:solidFill>
              </a:rPr>
              <a:t>를 </a:t>
            </a:r>
            <a:r>
              <a:rPr lang="en-US" altLang="ko-KR" sz="1400" dirty="0" smtClean="0">
                <a:solidFill>
                  <a:schemeClr val="tx1"/>
                </a:solidFill>
              </a:rPr>
              <a:t>0x0</a:t>
            </a:r>
            <a:r>
              <a:rPr lang="ko-KR" altLang="en-US" sz="1400" dirty="0" smtClean="0">
                <a:solidFill>
                  <a:schemeClr val="tx1"/>
                </a:solidFill>
              </a:rPr>
              <a:t>만큼 이동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%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rsp</a:t>
            </a:r>
            <a:r>
              <a:rPr lang="ko-KR" altLang="en-US" sz="1400" dirty="0" smtClean="0">
                <a:solidFill>
                  <a:schemeClr val="tx1"/>
                </a:solidFill>
              </a:rPr>
              <a:t>에 </a:t>
            </a:r>
            <a:r>
              <a:rPr lang="en-US" altLang="ko-KR" sz="1400" dirty="0" smtClean="0">
                <a:solidFill>
                  <a:schemeClr val="tx1"/>
                </a:solidFill>
              </a:rPr>
              <a:t>0x28</a:t>
            </a:r>
            <a:r>
              <a:rPr lang="ko-KR" altLang="en-US" sz="1400" dirty="0" smtClean="0">
                <a:solidFill>
                  <a:schemeClr val="tx1"/>
                </a:solidFill>
              </a:rPr>
              <a:t>만큼 이동해 값을 더함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값 리턴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스택에 위의 값 저장하고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이동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6" name="설명선 2 5"/>
          <p:cNvSpPr/>
          <p:nvPr/>
        </p:nvSpPr>
        <p:spPr>
          <a:xfrm>
            <a:off x="7169983" y="3470563"/>
            <a:ext cx="4775091" cy="914400"/>
          </a:xfrm>
          <a:prstGeom prst="borderCallout2">
            <a:avLst>
              <a:gd name="adj1" fmla="val 30142"/>
              <a:gd name="adj2" fmla="val -762"/>
              <a:gd name="adj3" fmla="val 23813"/>
              <a:gd name="adj4" fmla="val -6256"/>
              <a:gd name="adj5" fmla="val 30835"/>
              <a:gd name="adj6" fmla="val -13679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(%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rsp</a:t>
            </a:r>
            <a:r>
              <a:rPr lang="en-US" altLang="ko-KR" sz="1400" dirty="0" smtClean="0">
                <a:solidFill>
                  <a:schemeClr val="tx1"/>
                </a:solidFill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</a:rPr>
              <a:t>메모리의 주소를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레지스터 </a:t>
            </a:r>
            <a:r>
              <a:rPr lang="en-US" altLang="ko-KR" sz="1400" dirty="0" smtClean="0">
                <a:solidFill>
                  <a:schemeClr val="tx1"/>
                </a:solidFill>
              </a:rPr>
              <a:t>%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rsi</a:t>
            </a:r>
            <a:r>
              <a:rPr lang="ko-KR" altLang="en-US" sz="1400" dirty="0" smtClean="0">
                <a:solidFill>
                  <a:schemeClr val="tx1"/>
                </a:solidFill>
              </a:rPr>
              <a:t>에 넣어준다</a:t>
            </a:r>
            <a:r>
              <a:rPr lang="en-US" altLang="ko-KR" sz="1400" dirty="0" smtClean="0">
                <a:solidFill>
                  <a:schemeClr val="tx1"/>
                </a:solidFill>
              </a:rPr>
              <a:t>.(=10)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(%</a:t>
            </a:r>
            <a:r>
              <a:rPr lang="en-US" altLang="ko-KR" sz="1400" dirty="0" err="1">
                <a:solidFill>
                  <a:schemeClr val="tx1"/>
                </a:solidFill>
              </a:rPr>
              <a:t>rsp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ko-KR" altLang="en-US" sz="1400" dirty="0">
                <a:solidFill>
                  <a:schemeClr val="tx1"/>
                </a:solidFill>
              </a:rPr>
              <a:t>메모리의 주소를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레지스터 </a:t>
            </a:r>
            <a:r>
              <a:rPr lang="en-US" altLang="ko-KR" sz="1400" dirty="0">
                <a:solidFill>
                  <a:schemeClr val="tx1"/>
                </a:solidFill>
              </a:rPr>
              <a:t>%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rdi</a:t>
            </a:r>
            <a:r>
              <a:rPr lang="ko-KR" altLang="en-US" sz="1400" dirty="0">
                <a:solidFill>
                  <a:schemeClr val="tx1"/>
                </a:solidFill>
              </a:rPr>
              <a:t>에 </a:t>
            </a:r>
            <a:r>
              <a:rPr lang="ko-KR" altLang="en-US" sz="1400" dirty="0" smtClean="0">
                <a:solidFill>
                  <a:schemeClr val="tx1"/>
                </a:solidFill>
              </a:rPr>
              <a:t>넣어준다</a:t>
            </a:r>
            <a:r>
              <a:rPr lang="en-US" altLang="ko-KR" sz="1400" dirty="0" smtClean="0">
                <a:solidFill>
                  <a:schemeClr val="tx1"/>
                </a:solidFill>
              </a:rPr>
              <a:t>.(=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Swap </a:t>
            </a:r>
            <a:r>
              <a:rPr lang="ko-KR" altLang="en-US" sz="1400" dirty="0" smtClean="0">
                <a:solidFill>
                  <a:schemeClr val="tx1"/>
                </a:solidFill>
              </a:rPr>
              <a:t>스택에 위의 데이터를 저장하고 이동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복귀할 주소를 </a:t>
            </a:r>
            <a:r>
              <a:rPr lang="en-US" altLang="ko-KR" sz="1400" dirty="0" smtClean="0">
                <a:solidFill>
                  <a:schemeClr val="tx1"/>
                </a:solidFill>
              </a:rPr>
              <a:t>push</a:t>
            </a:r>
            <a:r>
              <a:rPr lang="ko-KR" altLang="en-US" sz="1400" dirty="0" smtClean="0">
                <a:solidFill>
                  <a:schemeClr val="tx1"/>
                </a:solidFill>
              </a:rPr>
              <a:t>해서 스택에 저장하고 이동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7" name="설명선 2 16"/>
          <p:cNvSpPr/>
          <p:nvPr/>
        </p:nvSpPr>
        <p:spPr>
          <a:xfrm>
            <a:off x="7042425" y="1123298"/>
            <a:ext cx="4775091" cy="808531"/>
          </a:xfrm>
          <a:prstGeom prst="borderCallout2">
            <a:avLst>
              <a:gd name="adj1" fmla="val 30142"/>
              <a:gd name="adj2" fmla="val -762"/>
              <a:gd name="adj3" fmla="val 23813"/>
              <a:gd name="adj4" fmla="val -6256"/>
              <a:gd name="adj5" fmla="val 11382"/>
              <a:gd name="adj6" fmla="val -11344"/>
            </a:avLst>
          </a:prstGeom>
          <a:solidFill>
            <a:srgbClr val="FDB1A9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$0x28 - %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rsp</a:t>
            </a:r>
            <a:r>
              <a:rPr lang="ko-KR" altLang="en-US" sz="1400" dirty="0" smtClean="0">
                <a:solidFill>
                  <a:schemeClr val="tx1"/>
                </a:solidFill>
              </a:rPr>
              <a:t>값을 </a:t>
            </a:r>
            <a:r>
              <a:rPr lang="en-US" altLang="ko-KR" sz="1400" dirty="0" smtClean="0">
                <a:solidFill>
                  <a:schemeClr val="tx1"/>
                </a:solidFill>
              </a:rPr>
              <a:t>$0x28</a:t>
            </a:r>
            <a:r>
              <a:rPr lang="ko-KR" altLang="en-US" sz="1400" dirty="0" smtClean="0">
                <a:solidFill>
                  <a:schemeClr val="tx1"/>
                </a:solidFill>
              </a:rPr>
              <a:t>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넣어줌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%fs</a:t>
            </a:r>
            <a:r>
              <a:rPr lang="ko-KR" altLang="en-US" sz="1400" dirty="0" smtClean="0">
                <a:solidFill>
                  <a:schemeClr val="tx1"/>
                </a:solidFill>
              </a:rPr>
              <a:t>를 </a:t>
            </a:r>
            <a:r>
              <a:rPr lang="en-US" altLang="ko-KR" sz="1400" dirty="0" smtClean="0">
                <a:solidFill>
                  <a:schemeClr val="tx1"/>
                </a:solidFill>
              </a:rPr>
              <a:t>%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rax</a:t>
            </a:r>
            <a:r>
              <a:rPr lang="ko-KR" altLang="en-US" sz="1400" dirty="0" smtClean="0">
                <a:solidFill>
                  <a:schemeClr val="tx1"/>
                </a:solidFill>
              </a:rPr>
              <a:t>로 이동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%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rax</a:t>
            </a:r>
            <a:r>
              <a:rPr lang="ko-KR" altLang="en-US" sz="1400" dirty="0" smtClean="0">
                <a:solidFill>
                  <a:schemeClr val="tx1"/>
                </a:solidFill>
              </a:rPr>
              <a:t>를 </a:t>
            </a:r>
            <a:r>
              <a:rPr lang="en-US" altLang="ko-KR" sz="1400" dirty="0" smtClean="0">
                <a:solidFill>
                  <a:schemeClr val="tx1"/>
                </a:solidFill>
              </a:rPr>
              <a:t>0x18(%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rsp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로 이동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각 비트가 서로 다른 값이면 결과</a:t>
            </a:r>
            <a:r>
              <a:rPr lang="en-US" altLang="ko-KR" sz="1400" dirty="0" smtClean="0">
                <a:solidFill>
                  <a:schemeClr val="tx1"/>
                </a:solidFill>
              </a:rPr>
              <a:t>1, </a:t>
            </a:r>
            <a:r>
              <a:rPr lang="ko-KR" altLang="en-US" sz="1400" dirty="0" smtClean="0">
                <a:solidFill>
                  <a:schemeClr val="tx1"/>
                </a:solidFill>
              </a:rPr>
              <a:t>다르면 </a:t>
            </a:r>
            <a:r>
              <a:rPr lang="en-US" altLang="ko-KR" sz="1400" dirty="0" smtClean="0">
                <a:solidFill>
                  <a:schemeClr val="tx1"/>
                </a:solidFill>
              </a:rPr>
              <a:t>0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801281"/>
            <a:chOff x="2939342" y="470874"/>
            <a:chExt cx="9020864" cy="75015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4063867" y="529496"/>
              <a:ext cx="7493165" cy="6915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미리 보는 </a:t>
              </a: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Swap() </a:t>
              </a:r>
              <a:r>
                <a:rPr lang="ko-KR" altLang="en-US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함수 간단한 설명</a:t>
              </a: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&amp; </a:t>
              </a:r>
              <a:r>
                <a:rPr lang="ko-KR" altLang="en-US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실행 결과</a:t>
              </a:r>
              <a:endParaRPr lang="ko-KR" altLang="en-US" sz="16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16660" b="60229"/>
          <a:stretch/>
        </p:blipFill>
        <p:spPr>
          <a:xfrm>
            <a:off x="1385241" y="955931"/>
            <a:ext cx="4495962" cy="3460981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41683"/>
          <a:stretch/>
        </p:blipFill>
        <p:spPr>
          <a:xfrm>
            <a:off x="6221344" y="966469"/>
            <a:ext cx="5063098" cy="476294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241" y="4810094"/>
            <a:ext cx="5011789" cy="134914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9965703" y="966469"/>
            <a:ext cx="1382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main</a:t>
            </a:r>
            <a:r>
              <a:rPr lang="ko-KR" altLang="en-US" sz="2000" b="1" dirty="0" smtClean="0"/>
              <a:t>함수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85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05807" y="2666328"/>
            <a:ext cx="9309118" cy="759518"/>
            <a:chOff x="2939342" y="397181"/>
            <a:chExt cx="8632867" cy="71105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470874"/>
              <a:ext cx="7911517" cy="637363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915560" y="397181"/>
              <a:ext cx="7517110" cy="688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32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Swap() </a:t>
              </a:r>
              <a:r>
                <a:rPr lang="ko-KR" altLang="en-US" sz="32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함수의 </a:t>
              </a:r>
              <a:r>
                <a:rPr lang="en-US" altLang="ko-KR" sz="3200" b="1" kern="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gdbgui</a:t>
              </a:r>
              <a:r>
                <a:rPr lang="en-US" altLang="ko-KR" sz="32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sz="32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실행</a:t>
              </a:r>
              <a:r>
                <a:rPr lang="ko-KR" altLang="en-US" sz="32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및 실행 </a:t>
              </a:r>
              <a:r>
                <a:rPr lang="ko-KR" altLang="en-US" sz="32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결과</a:t>
              </a:r>
              <a:endParaRPr lang="ko-KR" altLang="en-US" sz="199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9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774631"/>
            <a:chOff x="2939342" y="470874"/>
            <a:chExt cx="9020864" cy="72520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4467041" y="504547"/>
              <a:ext cx="6686815" cy="6915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Swap() </a:t>
              </a:r>
              <a:r>
                <a:rPr lang="ko-KR" altLang="en-US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함수 </a:t>
              </a:r>
              <a:r>
                <a:rPr lang="ko-KR" altLang="en-US" sz="28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비최적화</a:t>
              </a:r>
              <a:r>
                <a:rPr lang="ko-KR" altLang="en-US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어셈블리 실행 결과</a:t>
              </a:r>
              <a:endParaRPr lang="ko-KR" altLang="en-US" sz="16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3846"/>
          <a:stretch/>
        </p:blipFill>
        <p:spPr>
          <a:xfrm>
            <a:off x="492426" y="955930"/>
            <a:ext cx="5838925" cy="51988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10977"/>
          <a:stretch/>
        </p:blipFill>
        <p:spPr>
          <a:xfrm>
            <a:off x="6475132" y="903545"/>
            <a:ext cx="5145850" cy="536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774631"/>
            <a:chOff x="2939342" y="470874"/>
            <a:chExt cx="9020864" cy="72520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4063867" y="504546"/>
              <a:ext cx="7493165" cy="6915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8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비최적화 </a:t>
              </a: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registers </a:t>
              </a:r>
              <a:r>
                <a:rPr lang="en-US" altLang="ko-KR" sz="28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</a:t>
              </a:r>
              <a:r>
                <a:rPr lang="ko-KR" altLang="en-US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 / local variables</a:t>
              </a:r>
              <a:endParaRPr lang="ko-KR" altLang="en-US" sz="16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48807"/>
          <a:stretch/>
        </p:blipFill>
        <p:spPr>
          <a:xfrm>
            <a:off x="6118412" y="895677"/>
            <a:ext cx="4691681" cy="315266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r="1538" b="51849"/>
          <a:stretch/>
        </p:blipFill>
        <p:spPr>
          <a:xfrm>
            <a:off x="1204949" y="870745"/>
            <a:ext cx="4859993" cy="3177599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8" name="액자 7"/>
          <p:cNvSpPr/>
          <p:nvPr/>
        </p:nvSpPr>
        <p:spPr>
          <a:xfrm>
            <a:off x="1151479" y="829879"/>
            <a:ext cx="871636" cy="25814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209675" y="4144181"/>
            <a:ext cx="4886325" cy="2282261"/>
            <a:chOff x="3420098" y="4139154"/>
            <a:chExt cx="4886325" cy="228226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0098" y="4183040"/>
              <a:ext cx="4886325" cy="2238375"/>
            </a:xfrm>
            <a:prstGeom prst="rect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</p:pic>
        <p:sp>
          <p:nvSpPr>
            <p:cNvPr id="13" name="액자 12"/>
            <p:cNvSpPr/>
            <p:nvPr/>
          </p:nvSpPr>
          <p:spPr>
            <a:xfrm>
              <a:off x="3420098" y="4139154"/>
              <a:ext cx="769937" cy="259226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023413" y="4208969"/>
            <a:ext cx="1516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rbp</a:t>
            </a:r>
            <a:r>
              <a:rPr lang="ko-KR" altLang="en-US" sz="1600" b="1" dirty="0" smtClean="0"/>
              <a:t>메모리</a:t>
            </a:r>
            <a:endParaRPr lang="ko-KR" altLang="en-US" sz="1600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959636" y="4547523"/>
            <a:ext cx="3595598" cy="1372360"/>
            <a:chOff x="6746263" y="4339300"/>
            <a:chExt cx="3384907" cy="123969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7452" y="4350875"/>
              <a:ext cx="3353718" cy="1228122"/>
            </a:xfrm>
            <a:prstGeom prst="rect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</p:pic>
        <p:sp>
          <p:nvSpPr>
            <p:cNvPr id="17" name="액자 16"/>
            <p:cNvSpPr/>
            <p:nvPr/>
          </p:nvSpPr>
          <p:spPr>
            <a:xfrm>
              <a:off x="6746263" y="4339300"/>
              <a:ext cx="1402313" cy="290573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37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2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124" y="932254"/>
            <a:ext cx="6329622" cy="53985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56DCEEF-E7A6-4671-AFE5-560C0315259A}"/>
              </a:ext>
            </a:extLst>
          </p:cNvPr>
          <p:cNvSpPr/>
          <p:nvPr/>
        </p:nvSpPr>
        <p:spPr>
          <a:xfrm>
            <a:off x="2852320" y="91216"/>
            <a:ext cx="7210623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Swap() </a:t>
            </a:r>
            <a:r>
              <a:rPr lang="ko-KR" altLang="en-US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</a:t>
            </a:r>
            <a:r>
              <a:rPr lang="ko-KR" altLang="en-US" sz="28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최적화</a:t>
            </a:r>
            <a:r>
              <a:rPr lang="ko-KR" altLang="en-US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어셈블리 실행 결과</a:t>
            </a:r>
            <a:endParaRPr lang="ko-KR" altLang="en-US" sz="16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818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939" b="7524"/>
          <a:stretch/>
        </p:blipFill>
        <p:spPr>
          <a:xfrm>
            <a:off x="6968981" y="4532912"/>
            <a:ext cx="3528720" cy="1511339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953"/>
          <a:stretch/>
        </p:blipFill>
        <p:spPr>
          <a:xfrm>
            <a:off x="1240949" y="4194358"/>
            <a:ext cx="4877463" cy="211455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b="51784"/>
          <a:stretch/>
        </p:blipFill>
        <p:spPr>
          <a:xfrm>
            <a:off x="1151479" y="871104"/>
            <a:ext cx="5029200" cy="320558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774631"/>
            <a:chOff x="2939342" y="470874"/>
            <a:chExt cx="9020864" cy="72520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4063867" y="504546"/>
              <a:ext cx="7493165" cy="6915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8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최적화 </a:t>
              </a: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registers </a:t>
              </a:r>
              <a:r>
                <a:rPr lang="en-US" altLang="ko-KR" sz="28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</a:t>
              </a:r>
              <a:r>
                <a:rPr lang="ko-KR" altLang="en-US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 / local variables</a:t>
              </a:r>
              <a:endParaRPr lang="ko-KR" altLang="en-US" sz="16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" name="액자 7"/>
          <p:cNvSpPr/>
          <p:nvPr/>
        </p:nvSpPr>
        <p:spPr>
          <a:xfrm>
            <a:off x="1151479" y="829879"/>
            <a:ext cx="871636" cy="25814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1221250" y="4155756"/>
            <a:ext cx="769937" cy="25922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968980" y="4512134"/>
            <a:ext cx="1931951" cy="34923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48074"/>
          <a:stretch/>
        </p:blipFill>
        <p:spPr>
          <a:xfrm>
            <a:off x="6349906" y="856187"/>
            <a:ext cx="5029200" cy="3220501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5027412" y="4194358"/>
            <a:ext cx="1516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rbp</a:t>
            </a:r>
            <a:r>
              <a:rPr lang="ko-KR" altLang="en-US" sz="1600" b="1" dirty="0" smtClean="0"/>
              <a:t>메모리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8535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416035" y="2944120"/>
            <a:ext cx="7711812" cy="830997"/>
            <a:chOff x="2939342" y="375508"/>
            <a:chExt cx="7021421" cy="777974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470874"/>
              <a:ext cx="6300071" cy="615197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916533" y="375508"/>
              <a:ext cx="5917766" cy="7779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2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최적화와 비최적화 어셈블리 </a:t>
              </a:r>
              <a:r>
                <a:rPr lang="ko-KR" altLang="en-US" sz="3200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비교</a:t>
              </a:r>
              <a:endParaRPr lang="ko-KR" altLang="en-US" sz="19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0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91340"/>
            <a:chOff x="2939342" y="470874"/>
            <a:chExt cx="9020864" cy="647229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4467041" y="504547"/>
              <a:ext cx="6686815" cy="613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최적화와 비최적화 어셈블리 </a:t>
              </a:r>
              <a:r>
                <a:rPr lang="ko-KR" altLang="en-US" sz="28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비교</a:t>
              </a:r>
              <a:endParaRPr lang="ko-KR" altLang="en-US" sz="16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3846"/>
          <a:stretch/>
        </p:blipFill>
        <p:spPr>
          <a:xfrm>
            <a:off x="439133" y="1086702"/>
            <a:ext cx="5543215" cy="49355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412" y="1086702"/>
            <a:ext cx="5807536" cy="49355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2216" y="738171"/>
            <a:ext cx="267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비최적화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일부사진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967406" y="772027"/>
            <a:ext cx="267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최적화</a:t>
            </a:r>
            <a:endParaRPr lang="ko-KR" altLang="en-US" b="1" dirty="0"/>
          </a:p>
        </p:txBody>
      </p:sp>
      <p:sp>
        <p:nvSpPr>
          <p:cNvPr id="5" name="액자 4"/>
          <p:cNvSpPr/>
          <p:nvPr/>
        </p:nvSpPr>
        <p:spPr>
          <a:xfrm>
            <a:off x="8611565" y="1331022"/>
            <a:ext cx="2029594" cy="4679690"/>
          </a:xfrm>
          <a:prstGeom prst="frame">
            <a:avLst>
              <a:gd name="adj1" fmla="val 243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2800266" y="1388963"/>
            <a:ext cx="2437310" cy="4633323"/>
          </a:xfrm>
          <a:prstGeom prst="frame">
            <a:avLst>
              <a:gd name="adj1" fmla="val 243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49065" y="6129893"/>
            <a:ext cx="711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어셈블리어로 컴파일 된 언어 길이가 다른 걸 알 수 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730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277</Words>
  <Application>Microsoft Office PowerPoint</Application>
  <PresentationFormat>와이드스크린</PresentationFormat>
  <Paragraphs>42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78</cp:revision>
  <dcterms:created xsi:type="dcterms:W3CDTF">2019-09-05T03:53:56Z</dcterms:created>
  <dcterms:modified xsi:type="dcterms:W3CDTF">2019-10-20T19:16:16Z</dcterms:modified>
</cp:coreProperties>
</file>