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4" r:id="rId4"/>
    <p:sldId id="295" r:id="rId5"/>
    <p:sldId id="284" r:id="rId6"/>
    <p:sldId id="296" r:id="rId7"/>
    <p:sldId id="298" r:id="rId8"/>
    <p:sldId id="299" r:id="rId9"/>
    <p:sldId id="301" r:id="rId10"/>
    <p:sldId id="300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CFE3"/>
    <a:srgbClr val="FDB1A9"/>
    <a:srgbClr val="FFFFFF"/>
    <a:srgbClr val="FFFF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2019-11-11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605562" y="77673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7929151" y="3763223"/>
              <a:ext cx="1582888" cy="624388"/>
            </a:xfrm>
            <a:prstGeom prst="wedgeRoundRectCallout">
              <a:avLst>
                <a:gd name="adj1" fmla="val -42544"/>
                <a:gd name="adj2" fmla="val 78489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&gt;///&lt;</a:t>
              </a:r>
            </a:p>
            <a:p>
              <a:pPr algn="ctr"/>
              <a:r>
                <a:rPr lang="ko-KR" altLang="en-US" sz="2800" b="1" dirty="0" smtClean="0">
                  <a:solidFill>
                    <a:schemeClr val="tx1"/>
                  </a:solidFill>
                  <a:ea typeface="야놀자 야체 B" panose="02020603020101020101" pitchFamily="18" charset="-127"/>
                </a:rPr>
                <a:t>☞☜</a:t>
              </a:r>
              <a:endParaRPr lang="ko-KR" altLang="en-US" sz="2800" b="1" dirty="0">
                <a:solidFill>
                  <a:schemeClr val="tx1"/>
                </a:solidFill>
                <a:ea typeface="야놀자 야체 B" panose="0202060302010102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897295" y="2867677"/>
            <a:ext cx="5336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5400" b="1" kern="0" dirty="0" err="1" smtClean="0">
                <a:solidFill>
                  <a:schemeClr val="accent4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컴퓨터구조</a:t>
            </a:r>
            <a:endParaRPr lang="ko-KR" altLang="en-US" sz="5400" b="1" kern="0" dirty="0">
              <a:solidFill>
                <a:schemeClr val="accent4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74878" y="4583522"/>
            <a:ext cx="2659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20174627 </a:t>
            </a:r>
            <a:r>
              <a:rPr lang="ko-KR" altLang="en-US" sz="2400" b="1" kern="0" dirty="0" smtClean="0">
                <a:solidFill>
                  <a:schemeClr val="bg1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김혜진</a:t>
            </a:r>
            <a:endParaRPr lang="ko-KR" altLang="en-US" sz="2400" b="1" kern="0" dirty="0">
              <a:solidFill>
                <a:schemeClr val="bg1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941239"/>
            <a:ext cx="8958985" cy="1881742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 flipV="1">
            <a:off x="4323255" y="1607496"/>
            <a:ext cx="2134377" cy="26538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6457632" y="1672114"/>
            <a:ext cx="770207" cy="695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040" y="1272146"/>
            <a:ext cx="2055392" cy="39996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26325" y="4349690"/>
            <a:ext cx="7454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이로써 </a:t>
            </a:r>
            <a:r>
              <a:rPr lang="en-US" altLang="ko-KR" b="1" dirty="0" smtClean="0"/>
              <a:t>case 2 </a:t>
            </a:r>
            <a:r>
              <a:rPr lang="ko-KR" altLang="en-US" b="1" dirty="0" smtClean="0"/>
              <a:t>구간이 끝나고 </a:t>
            </a:r>
            <a:r>
              <a:rPr lang="en-US" altLang="ko-KR" b="1" dirty="0" smtClean="0"/>
              <a:t>case3 </a:t>
            </a:r>
            <a:r>
              <a:rPr lang="ko-KR" altLang="en-US" b="1" dirty="0" smtClean="0"/>
              <a:t>구간으로 넘어가게 된다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rcx</a:t>
            </a:r>
            <a:r>
              <a:rPr lang="ko-KR" altLang="en-US" b="1" dirty="0" smtClean="0"/>
              <a:t> 값을</a:t>
            </a:r>
            <a:r>
              <a:rPr lang="en-US" altLang="ko-KR" b="1" dirty="0" smtClean="0"/>
              <a:t> 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에 더해주고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주어진 명령문을 수행했으므로 </a:t>
            </a:r>
            <a:r>
              <a:rPr lang="en-US" altLang="ko-KR" b="1" dirty="0" smtClean="0"/>
              <a:t>break</a:t>
            </a:r>
            <a:r>
              <a:rPr lang="ko-KR" altLang="en-US" b="1" dirty="0" smtClean="0"/>
              <a:t>에 걸려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처음 스택에 저장해 놨던 주소로 이동하게 된다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5626" y="2371858"/>
            <a:ext cx="2857593" cy="217721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rcRect t="85201"/>
          <a:stretch/>
        </p:blipFill>
        <p:spPr>
          <a:xfrm>
            <a:off x="6961132" y="1857508"/>
            <a:ext cx="2400300" cy="367624"/>
          </a:xfrm>
          <a:prstGeom prst="rect">
            <a:avLst/>
          </a:prstGeom>
        </p:spPr>
      </p:pic>
      <p:cxnSp>
        <p:nvCxnSpPr>
          <p:cNvPr id="31" name="직선 화살표 연결선 30"/>
          <p:cNvCxnSpPr/>
          <p:nvPr/>
        </p:nvCxnSpPr>
        <p:spPr>
          <a:xfrm>
            <a:off x="6442036" y="1851761"/>
            <a:ext cx="519096" cy="10982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/>
          <p:cNvSpPr/>
          <p:nvPr/>
        </p:nvSpPr>
        <p:spPr>
          <a:xfrm>
            <a:off x="8963236" y="4162078"/>
            <a:ext cx="2085446" cy="37522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액자 32"/>
          <p:cNvSpPr/>
          <p:nvPr/>
        </p:nvSpPr>
        <p:spPr>
          <a:xfrm>
            <a:off x="8963236" y="2871832"/>
            <a:ext cx="2085446" cy="37522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921" y="4996092"/>
            <a:ext cx="3392438" cy="1175333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35" name="직선 화살표 연결선 34"/>
          <p:cNvCxnSpPr/>
          <p:nvPr/>
        </p:nvCxnSpPr>
        <p:spPr>
          <a:xfrm>
            <a:off x="11029971" y="3221837"/>
            <a:ext cx="18711" cy="1827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8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60532" y="4905958"/>
            <a:ext cx="7454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switch() </a:t>
            </a:r>
            <a:r>
              <a:rPr lang="ko-KR" altLang="en-US" b="1" dirty="0" smtClean="0"/>
              <a:t>함수에서 최종적으로 나온 값을 가지고</a:t>
            </a:r>
            <a:endParaRPr lang="en-US" altLang="ko-KR" b="1" dirty="0" smtClean="0"/>
          </a:p>
          <a:p>
            <a:pPr algn="ctr"/>
            <a:r>
              <a:rPr lang="en-US" altLang="ko-KR" b="1" dirty="0" smtClean="0"/>
              <a:t>main() </a:t>
            </a:r>
            <a:r>
              <a:rPr lang="ko-KR" altLang="en-US" b="1" dirty="0" smtClean="0"/>
              <a:t>함수로 내려와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결과적으로 </a:t>
            </a:r>
            <a:r>
              <a:rPr lang="en-US" altLang="ko-KR" b="1" dirty="0" smtClean="0"/>
              <a:t>“a=5”</a:t>
            </a:r>
            <a:r>
              <a:rPr lang="ko-KR" altLang="en-US" b="1" dirty="0" smtClean="0"/>
              <a:t>를  출력하게 된다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46" y="1299446"/>
            <a:ext cx="8155060" cy="2814775"/>
          </a:xfrm>
          <a:prstGeom prst="rect">
            <a:avLst/>
          </a:prstGeom>
        </p:spPr>
      </p:pic>
      <p:sp>
        <p:nvSpPr>
          <p:cNvPr id="15" name="액자 14"/>
          <p:cNvSpPr/>
          <p:nvPr/>
        </p:nvSpPr>
        <p:spPr>
          <a:xfrm>
            <a:off x="1419754" y="3770964"/>
            <a:ext cx="2085446" cy="37522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3780" t="9489"/>
          <a:stretch/>
        </p:blipFill>
        <p:spPr>
          <a:xfrm>
            <a:off x="9019844" y="2989507"/>
            <a:ext cx="2726094" cy="88924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917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13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switch()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–S –</a:t>
              </a:r>
              <a:r>
                <a:rPr lang="en-US" altLang="ko-KR" sz="28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8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8093"/>
            <a:chOff x="2939342" y="470874"/>
            <a:chExt cx="9020864" cy="64419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96413"/>
              <a:ext cx="6686815" cy="51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/>
                <a:t>switch() </a:t>
              </a:r>
              <a:r>
                <a:rPr lang="ko-KR" altLang="en-US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–S –</a:t>
              </a:r>
              <a:r>
                <a:rPr lang="en-US" altLang="ko-KR" sz="20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 화면</a:t>
              </a:r>
              <a:endParaRPr lang="ko-KR" altLang="en-US" sz="11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49" b="35744"/>
          <a:stretch/>
        </p:blipFill>
        <p:spPr>
          <a:xfrm>
            <a:off x="1331074" y="932254"/>
            <a:ext cx="4936505" cy="524892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1" t="64571" b="2536"/>
          <a:stretch/>
        </p:blipFill>
        <p:spPr>
          <a:xfrm>
            <a:off x="6591693" y="2005846"/>
            <a:ext cx="5146205" cy="3289738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1945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switch()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–S –</a:t>
              </a:r>
              <a:r>
                <a:rPr lang="en-US" altLang="ko-KR" sz="28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분석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335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8093"/>
            <a:chOff x="2939342" y="470874"/>
            <a:chExt cx="9020864" cy="64419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96413"/>
              <a:ext cx="6686815" cy="51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/>
                <a:t>switch() </a:t>
              </a:r>
              <a:r>
                <a:rPr lang="ko-KR" altLang="en-US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–S –</a:t>
              </a:r>
              <a:r>
                <a:rPr lang="en-US" altLang="ko-KR" sz="20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분석</a:t>
              </a:r>
              <a:endParaRPr lang="ko-KR" altLang="en-US" sz="11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501" t="64571" b="2536"/>
          <a:stretch/>
        </p:blipFill>
        <p:spPr>
          <a:xfrm>
            <a:off x="469122" y="1088649"/>
            <a:ext cx="5686377" cy="363504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설명선 1 5"/>
          <p:cNvSpPr/>
          <p:nvPr/>
        </p:nvSpPr>
        <p:spPr>
          <a:xfrm>
            <a:off x="6881266" y="999888"/>
            <a:ext cx="4117154" cy="611792"/>
          </a:xfrm>
          <a:prstGeom prst="borderCallout1">
            <a:avLst>
              <a:gd name="adj1" fmla="val 18750"/>
              <a:gd name="adj2" fmla="val -8333"/>
              <a:gd name="adj3" fmla="val 118948"/>
              <a:gd name="adj4" fmla="val -94653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8 </a:t>
            </a:r>
            <a:r>
              <a:rPr lang="ko-KR" altLang="en-US" b="1" dirty="0" smtClean="0">
                <a:solidFill>
                  <a:schemeClr val="tx1"/>
                </a:solidFill>
              </a:rPr>
              <a:t>바이트를 스택 프레임에 할당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6815302" y="1926213"/>
            <a:ext cx="4183117" cy="1024689"/>
          </a:xfrm>
          <a:prstGeom prst="borderCallout1">
            <a:avLst>
              <a:gd name="adj1" fmla="val 18750"/>
              <a:gd name="adj2" fmla="val -8333"/>
              <a:gd name="adj3" fmla="val 46309"/>
              <a:gd name="adj4" fmla="val -85794"/>
            </a:avLst>
          </a:prstGeom>
          <a:solidFill>
            <a:srgbClr val="FDB1A9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3</a:t>
            </a:r>
            <a:r>
              <a:rPr lang="ko-KR" altLang="en-US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edx</a:t>
            </a:r>
            <a:r>
              <a:rPr lang="ko-KR" altLang="en-US" b="1" dirty="0" smtClean="0">
                <a:solidFill>
                  <a:schemeClr val="tx1"/>
                </a:solidFill>
              </a:rPr>
              <a:t>에 저장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6</a:t>
            </a:r>
            <a:r>
              <a:rPr lang="ko-KR" altLang="en-US" b="1" dirty="0" smtClean="0">
                <a:solidFill>
                  <a:schemeClr val="tx1"/>
                </a:solidFill>
              </a:rPr>
              <a:t>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esi</a:t>
            </a:r>
            <a:r>
              <a:rPr lang="ko-KR" altLang="en-US" b="1" dirty="0" smtClean="0">
                <a:solidFill>
                  <a:schemeClr val="tx1"/>
                </a:solidFill>
              </a:rPr>
              <a:t>에 저장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err="1" smtClean="0">
                <a:solidFill>
                  <a:schemeClr val="tx1"/>
                </a:solidFill>
              </a:rPr>
              <a:t>edi</a:t>
            </a:r>
            <a:r>
              <a:rPr lang="ko-KR" altLang="en-US" b="1" dirty="0" smtClean="0">
                <a:solidFill>
                  <a:schemeClr val="tx1"/>
                </a:solidFill>
              </a:rPr>
              <a:t>에 저장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6815302" y="3092027"/>
            <a:ext cx="4183117" cy="611792"/>
          </a:xfrm>
          <a:prstGeom prst="borderCallout1">
            <a:avLst>
              <a:gd name="adj1" fmla="val 18750"/>
              <a:gd name="adj2" fmla="val -8333"/>
              <a:gd name="adj3" fmla="val -68051"/>
              <a:gd name="adj4" fmla="val -91706"/>
            </a:avLst>
          </a:prstGeom>
          <a:solidFill>
            <a:srgbClr val="E0CFE3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해당 스택에 복귀 주소 </a:t>
            </a:r>
            <a:r>
              <a:rPr lang="ko-KR" altLang="en-US" b="1" dirty="0" smtClean="0">
                <a:solidFill>
                  <a:schemeClr val="tx1"/>
                </a:solidFill>
              </a:rPr>
              <a:t>저장 </a:t>
            </a:r>
            <a:r>
              <a:rPr lang="ko-KR" altLang="en-US" b="1" dirty="0" smtClean="0">
                <a:solidFill>
                  <a:schemeClr val="tx1"/>
                </a:solidFill>
              </a:rPr>
              <a:t>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switch()</a:t>
            </a:r>
            <a:r>
              <a:rPr lang="ko-KR" altLang="en-US" b="1" dirty="0" smtClean="0">
                <a:solidFill>
                  <a:schemeClr val="tx1"/>
                </a:solidFill>
              </a:rPr>
              <a:t>함수 </a:t>
            </a:r>
            <a:r>
              <a:rPr lang="ko-KR" altLang="en-US" b="1" dirty="0" smtClean="0">
                <a:solidFill>
                  <a:schemeClr val="tx1"/>
                </a:solidFill>
              </a:rPr>
              <a:t>호출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설명선 1 11"/>
          <p:cNvSpPr/>
          <p:nvPr/>
        </p:nvSpPr>
        <p:spPr>
          <a:xfrm>
            <a:off x="6815302" y="3923701"/>
            <a:ext cx="4183117" cy="611792"/>
          </a:xfrm>
          <a:prstGeom prst="borderCallout1">
            <a:avLst>
              <a:gd name="adj1" fmla="val 18750"/>
              <a:gd name="adj2" fmla="val -8333"/>
              <a:gd name="adj3" fmla="val -173906"/>
              <a:gd name="adj4" fmla="val -91995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rax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값을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rsx</a:t>
            </a:r>
            <a:r>
              <a:rPr lang="ko-KR" altLang="en-US" b="1" dirty="0" smtClean="0">
                <a:solidFill>
                  <a:schemeClr val="tx1"/>
                </a:solidFill>
              </a:rPr>
              <a:t>로 복사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설명선 1 12"/>
          <p:cNvSpPr/>
          <p:nvPr/>
        </p:nvSpPr>
        <p:spPr>
          <a:xfrm>
            <a:off x="6815301" y="4723695"/>
            <a:ext cx="4183117" cy="611792"/>
          </a:xfrm>
          <a:prstGeom prst="borderCallout1">
            <a:avLst>
              <a:gd name="adj1" fmla="val 18750"/>
              <a:gd name="adj2" fmla="val -8333"/>
              <a:gd name="adj3" fmla="val -254062"/>
              <a:gd name="adj4" fmla="val -79083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rip</a:t>
            </a:r>
            <a:r>
              <a:rPr lang="ko-KR" altLang="en-US" b="1" dirty="0" smtClean="0">
                <a:solidFill>
                  <a:schemeClr val="tx1"/>
                </a:solidFill>
              </a:rPr>
              <a:t>의 주소 값을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rsi</a:t>
            </a:r>
            <a:r>
              <a:rPr lang="ko-KR" altLang="en-US" b="1" dirty="0" smtClean="0">
                <a:solidFill>
                  <a:schemeClr val="tx1"/>
                </a:solidFill>
              </a:rPr>
              <a:t>에 넣어 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오른쪽 대괄호 6"/>
          <p:cNvSpPr/>
          <p:nvPr/>
        </p:nvSpPr>
        <p:spPr>
          <a:xfrm>
            <a:off x="2943615" y="2066795"/>
            <a:ext cx="278997" cy="445733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설명선 1 20"/>
          <p:cNvSpPr/>
          <p:nvPr/>
        </p:nvSpPr>
        <p:spPr>
          <a:xfrm>
            <a:off x="1023702" y="4966360"/>
            <a:ext cx="5322420" cy="1471722"/>
          </a:xfrm>
          <a:prstGeom prst="borderCallout1">
            <a:avLst>
              <a:gd name="adj1" fmla="val -5932"/>
              <a:gd name="adj2" fmla="val 2963"/>
              <a:gd name="adj3" fmla="val -100559"/>
              <a:gd name="adj4" fmla="val 56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edi</a:t>
            </a:r>
            <a:r>
              <a:rPr lang="ko-KR" altLang="en-US" b="1" dirty="0" err="1" smtClean="0">
                <a:solidFill>
                  <a:schemeClr val="tx1"/>
                </a:solidFill>
              </a:rPr>
              <a:t>를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r>
              <a:rPr lang="ko-KR" altLang="en-US" b="1" dirty="0" smtClean="0">
                <a:solidFill>
                  <a:schemeClr val="tx1"/>
                </a:solidFill>
              </a:rPr>
              <a:t>만큼 증가시키고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eax</a:t>
            </a:r>
            <a:r>
              <a:rPr lang="ko-KR" altLang="en-US" b="1" dirty="0" smtClean="0">
                <a:solidFill>
                  <a:schemeClr val="tx1"/>
                </a:solidFill>
              </a:rPr>
              <a:t>는 </a:t>
            </a:r>
            <a:r>
              <a:rPr lang="en-US" altLang="ko-KR" b="1" dirty="0" smtClean="0">
                <a:solidFill>
                  <a:schemeClr val="tx1"/>
                </a:solidFill>
              </a:rPr>
              <a:t>0</a:t>
            </a:r>
            <a:r>
              <a:rPr lang="ko-KR" altLang="en-US" b="1" dirty="0" smtClean="0">
                <a:solidFill>
                  <a:schemeClr val="tx1"/>
                </a:solidFill>
              </a:rPr>
              <a:t>만큼 증가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err="1" smtClean="0">
                <a:solidFill>
                  <a:schemeClr val="tx1"/>
                </a:solidFill>
              </a:rPr>
              <a:t>값유지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이는 </a:t>
            </a:r>
            <a:r>
              <a:rPr lang="en-US" altLang="ko-KR" b="1" dirty="0" smtClean="0">
                <a:solidFill>
                  <a:schemeClr val="tx1"/>
                </a:solidFill>
              </a:rPr>
              <a:t>switch()</a:t>
            </a:r>
            <a:r>
              <a:rPr lang="ko-KR" altLang="en-US" b="1" dirty="0" smtClean="0">
                <a:solidFill>
                  <a:schemeClr val="tx1"/>
                </a:solidFill>
              </a:rPr>
              <a:t>에서 가지고 온 값들이다</a:t>
            </a:r>
            <a:r>
              <a:rPr lang="en-US" altLang="ko-KR" b="1" dirty="0" smtClean="0">
                <a:solidFill>
                  <a:schemeClr val="tx1"/>
                </a:solidFill>
              </a:rPr>
              <a:t>.)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두 값을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addq</a:t>
            </a:r>
            <a:r>
              <a:rPr lang="ko-KR" altLang="en-US" b="1" dirty="0" smtClean="0">
                <a:solidFill>
                  <a:schemeClr val="tx1"/>
                </a:solidFill>
              </a:rPr>
              <a:t>해주었기 때문에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총 </a:t>
            </a:r>
            <a:r>
              <a:rPr lang="ko-KR" altLang="en-US" b="1" dirty="0" smtClean="0">
                <a:solidFill>
                  <a:schemeClr val="tx1"/>
                </a:solidFill>
              </a:rPr>
              <a:t>합 </a:t>
            </a:r>
            <a:r>
              <a:rPr lang="en-US" altLang="ko-KR" b="1" dirty="0" smtClean="0">
                <a:solidFill>
                  <a:schemeClr val="tx1"/>
                </a:solidFill>
              </a:rPr>
              <a:t>5</a:t>
            </a:r>
            <a:r>
              <a:rPr lang="ko-KR" altLang="en-US" b="1" dirty="0" smtClean="0">
                <a:solidFill>
                  <a:schemeClr val="tx1"/>
                </a:solidFill>
              </a:rPr>
              <a:t>를 출력하고 </a:t>
            </a:r>
            <a:r>
              <a:rPr lang="en-US" altLang="ko-KR" b="1" dirty="0" smtClean="0">
                <a:solidFill>
                  <a:schemeClr val="tx1"/>
                </a:solidFill>
              </a:rPr>
              <a:t>switch() </a:t>
            </a:r>
            <a:r>
              <a:rPr lang="ko-KR" altLang="en-US" b="1" dirty="0" smtClean="0">
                <a:solidFill>
                  <a:schemeClr val="tx1"/>
                </a:solidFill>
              </a:rPr>
              <a:t>함수 종료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>
            <a:off x="1023702" y="3185563"/>
            <a:ext cx="181247" cy="323321"/>
          </a:xfrm>
          <a:prstGeom prst="leftBracke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8093"/>
            <a:chOff x="2939342" y="470874"/>
            <a:chExt cx="9020864" cy="644190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96413"/>
              <a:ext cx="6686815" cy="518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/>
                <a:t>switch() </a:t>
              </a:r>
              <a:r>
                <a:rPr lang="ko-KR" altLang="en-US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–S –</a:t>
              </a:r>
              <a:r>
                <a:rPr lang="en-US" altLang="ko-KR" sz="20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Og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분석</a:t>
              </a:r>
              <a:endParaRPr lang="ko-KR" altLang="en-US" sz="11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49" b="35744"/>
          <a:stretch/>
        </p:blipFill>
        <p:spPr>
          <a:xfrm>
            <a:off x="959524" y="1026254"/>
            <a:ext cx="4936505" cy="524892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설명선 1 5"/>
          <p:cNvSpPr/>
          <p:nvPr/>
        </p:nvSpPr>
        <p:spPr>
          <a:xfrm>
            <a:off x="6457631" y="1064800"/>
            <a:ext cx="4729655" cy="578069"/>
          </a:xfrm>
          <a:prstGeom prst="borderCallout1">
            <a:avLst>
              <a:gd name="adj1" fmla="val 56932"/>
              <a:gd name="adj2" fmla="val -4333"/>
              <a:gd name="adj3" fmla="val 133894"/>
              <a:gd name="adj4" fmla="val -7007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rdx</a:t>
            </a:r>
            <a:r>
              <a:rPr lang="ko-KR" altLang="en-US" b="1" dirty="0" smtClean="0">
                <a:solidFill>
                  <a:schemeClr val="tx1"/>
                </a:solidFill>
              </a:rPr>
              <a:t>값을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rcx</a:t>
            </a:r>
            <a:r>
              <a:rPr lang="ko-KR" altLang="en-US" b="1" dirty="0" smtClean="0">
                <a:solidFill>
                  <a:schemeClr val="tx1"/>
                </a:solidFill>
              </a:rPr>
              <a:t>로 복사</a:t>
            </a:r>
            <a:r>
              <a:rPr lang="en-US" altLang="ko-KR" b="1" dirty="0" smtClean="0">
                <a:solidFill>
                  <a:schemeClr val="tx1"/>
                </a:solidFill>
              </a:rPr>
              <a:t>. (= 3)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설명선 1 9"/>
          <p:cNvSpPr/>
          <p:nvPr/>
        </p:nvSpPr>
        <p:spPr>
          <a:xfrm>
            <a:off x="6457631" y="1706262"/>
            <a:ext cx="5208852" cy="931835"/>
          </a:xfrm>
          <a:prstGeom prst="borderCallout1">
            <a:avLst>
              <a:gd name="adj1" fmla="val 21006"/>
              <a:gd name="adj2" fmla="val -2481"/>
              <a:gd name="adj3" fmla="val 33088"/>
              <a:gd name="adj4" fmla="val -62789"/>
            </a:avLst>
          </a:prstGeom>
          <a:solidFill>
            <a:schemeClr val="accent6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$2 </a:t>
            </a:r>
            <a:r>
              <a:rPr lang="ko-KR" altLang="en-US" b="1" dirty="0" smtClean="0">
                <a:solidFill>
                  <a:schemeClr val="tx1"/>
                </a:solidFill>
              </a:rPr>
              <a:t>값과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rdi</a:t>
            </a:r>
            <a:r>
              <a:rPr lang="ko-KR" altLang="en-US" b="1" dirty="0" smtClean="0">
                <a:solidFill>
                  <a:schemeClr val="tx1"/>
                </a:solidFill>
              </a:rPr>
              <a:t>의 값이 같을 경우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.L3</a:t>
            </a:r>
            <a:r>
              <a:rPr lang="ko-KR" altLang="en-US" b="1" dirty="0" smtClean="0">
                <a:solidFill>
                  <a:schemeClr val="tx1"/>
                </a:solidFill>
              </a:rPr>
              <a:t>로 점프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r>
              <a:rPr lang="ko-KR" altLang="en-US" b="1" dirty="0" smtClean="0">
                <a:solidFill>
                  <a:schemeClr val="tx1"/>
                </a:solidFill>
              </a:rPr>
              <a:t>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같지 않으면 다음 명령문 </a:t>
            </a:r>
            <a:r>
              <a:rPr lang="ko-KR" altLang="en-US" b="1" dirty="0" smtClean="0">
                <a:solidFill>
                  <a:schemeClr val="tx1"/>
                </a:solidFill>
              </a:rPr>
              <a:t>실행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값이 같기 때문에 </a:t>
            </a:r>
            <a:r>
              <a:rPr lang="en-US" altLang="ko-KR" b="1" dirty="0" smtClean="0">
                <a:solidFill>
                  <a:schemeClr val="tx1"/>
                </a:solidFill>
              </a:rPr>
              <a:t>.L3</a:t>
            </a:r>
            <a:r>
              <a:rPr lang="ko-KR" altLang="en-US" b="1" dirty="0" smtClean="0">
                <a:solidFill>
                  <a:schemeClr val="tx1"/>
                </a:solidFill>
              </a:rPr>
              <a:t>로 간다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987441" y="2734364"/>
            <a:ext cx="5973331" cy="1637220"/>
          </a:xfrm>
          <a:prstGeom prst="borderCallout1">
            <a:avLst>
              <a:gd name="adj1" fmla="val 26656"/>
              <a:gd name="adj2" fmla="val -2412"/>
              <a:gd name="adj3" fmla="val 57781"/>
              <a:gd name="adj4" fmla="val -43972"/>
            </a:avLst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rsi</a:t>
            </a:r>
            <a:r>
              <a:rPr lang="ko-KR" altLang="en-US" b="1" dirty="0" smtClean="0">
                <a:solidFill>
                  <a:schemeClr val="tx1"/>
                </a:solidFill>
              </a:rPr>
              <a:t>값을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rax</a:t>
            </a:r>
            <a:r>
              <a:rPr lang="ko-KR" altLang="en-US" b="1" dirty="0" smtClean="0">
                <a:solidFill>
                  <a:schemeClr val="tx1"/>
                </a:solidFill>
              </a:rPr>
              <a:t>로 복사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idivq</a:t>
            </a:r>
            <a:r>
              <a:rPr lang="ko-KR" altLang="en-US" b="1" dirty="0" smtClean="0">
                <a:solidFill>
                  <a:schemeClr val="tx1"/>
                </a:solidFill>
              </a:rPr>
              <a:t>를 하게 되면 부동소수점 예외가 발생하기 때문에 </a:t>
            </a:r>
            <a:r>
              <a:rPr lang="en-US" altLang="ko-KR" b="1" dirty="0" err="1" smtClean="0">
                <a:solidFill>
                  <a:schemeClr val="tx1"/>
                </a:solidFill>
              </a:rPr>
              <a:t>cqto</a:t>
            </a:r>
            <a:r>
              <a:rPr lang="ko-KR" altLang="en-US" b="1" dirty="0" smtClean="0">
                <a:solidFill>
                  <a:schemeClr val="tx1"/>
                </a:solidFill>
              </a:rPr>
              <a:t>를 써서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rsi:rax</a:t>
            </a:r>
            <a:r>
              <a:rPr lang="ko-KR" altLang="en-US" b="1" dirty="0" smtClean="0">
                <a:solidFill>
                  <a:schemeClr val="tx1"/>
                </a:solidFill>
              </a:rPr>
              <a:t>를 </a:t>
            </a:r>
            <a:r>
              <a:rPr lang="en-US" altLang="ko-KR" b="1" dirty="0" smtClean="0">
                <a:solidFill>
                  <a:schemeClr val="tx1"/>
                </a:solidFill>
              </a:rPr>
              <a:t>128</a:t>
            </a:r>
            <a:r>
              <a:rPr lang="ko-KR" altLang="en-US" b="1" dirty="0" smtClean="0">
                <a:solidFill>
                  <a:schemeClr val="tx1"/>
                </a:solidFill>
              </a:rPr>
              <a:t>비트로 확장시켜 준다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그리고 </a:t>
            </a:r>
            <a:r>
              <a:rPr lang="en-US" altLang="ko-KR" b="1" dirty="0" err="1" smtClean="0">
                <a:solidFill>
                  <a:schemeClr val="tx1"/>
                </a:solidFill>
              </a:rPr>
              <a:t>idivq</a:t>
            </a:r>
            <a:r>
              <a:rPr lang="ko-KR" altLang="en-US" b="1" dirty="0" smtClean="0">
                <a:solidFill>
                  <a:schemeClr val="tx1"/>
                </a:solidFill>
              </a:rPr>
              <a:t>는 </a:t>
            </a:r>
            <a:r>
              <a:rPr lang="en-US" altLang="ko-KR" b="1" dirty="0" smtClean="0">
                <a:solidFill>
                  <a:schemeClr val="tx1"/>
                </a:solidFill>
              </a:rPr>
              <a:t>128/64 </a:t>
            </a:r>
            <a:r>
              <a:rPr lang="ko-KR" altLang="en-US" b="1" dirty="0" smtClean="0">
                <a:solidFill>
                  <a:schemeClr val="tx1"/>
                </a:solidFill>
              </a:rPr>
              <a:t>비트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나누기를 수행하기 때문에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상위 </a:t>
            </a:r>
            <a:r>
              <a:rPr lang="en-US" altLang="ko-KR" b="1" dirty="0" smtClean="0">
                <a:solidFill>
                  <a:schemeClr val="tx1"/>
                </a:solidFill>
              </a:rPr>
              <a:t>64</a:t>
            </a:r>
            <a:r>
              <a:rPr lang="ko-KR" altLang="en-US" b="1" dirty="0" smtClean="0">
                <a:solidFill>
                  <a:schemeClr val="tx1"/>
                </a:solidFill>
              </a:rPr>
              <a:t>비트를 </a:t>
            </a:r>
            <a:r>
              <a:rPr lang="ko-KR" altLang="en-US" b="1" dirty="0" smtClean="0">
                <a:solidFill>
                  <a:schemeClr val="tx1"/>
                </a:solidFill>
              </a:rPr>
              <a:t>유지하는 값과 나눈다  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5" name="오른쪽 대괄호 4"/>
          <p:cNvSpPr/>
          <p:nvPr/>
        </p:nvSpPr>
        <p:spPr>
          <a:xfrm>
            <a:off x="3068877" y="1946710"/>
            <a:ext cx="119989" cy="307975"/>
          </a:xfrm>
          <a:prstGeom prst="rightBracke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 1 11"/>
          <p:cNvSpPr/>
          <p:nvPr/>
        </p:nvSpPr>
        <p:spPr>
          <a:xfrm>
            <a:off x="6163343" y="4629120"/>
            <a:ext cx="5503140" cy="1453737"/>
          </a:xfrm>
          <a:prstGeom prst="borderCallout1">
            <a:avLst>
              <a:gd name="adj1" fmla="val 56932"/>
              <a:gd name="adj2" fmla="val -4333"/>
              <a:gd name="adj3" fmla="val -11774"/>
              <a:gd name="adj4" fmla="val -51181"/>
            </a:avLst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마지막으로 함수를 리턴하기 전에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addq</a:t>
            </a:r>
            <a:r>
              <a:rPr lang="en-US" altLang="ko-KR" b="1" dirty="0" smtClean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chemeClr val="tx1"/>
                </a:solidFill>
              </a:rPr>
              <a:t>인스트럭션에서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rcx</a:t>
            </a:r>
            <a:r>
              <a:rPr lang="ko-KR" altLang="en-US" b="1" dirty="0" smtClean="0">
                <a:solidFill>
                  <a:schemeClr val="tx1"/>
                </a:solidFill>
              </a:rPr>
              <a:t>와 </a:t>
            </a:r>
            <a:r>
              <a:rPr lang="en-US" altLang="ko-KR" b="1" dirty="0" err="1" smtClean="0">
                <a:solidFill>
                  <a:schemeClr val="tx1"/>
                </a:solidFill>
              </a:rPr>
              <a:t>rax</a:t>
            </a:r>
            <a:r>
              <a:rPr lang="ko-KR" altLang="en-US" b="1" dirty="0" smtClean="0">
                <a:solidFill>
                  <a:schemeClr val="tx1"/>
                </a:solidFill>
              </a:rPr>
              <a:t>를 더해준다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이는 처음에 확보한 스택 공간을 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제거하는 효과를 가진다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오른쪽 대괄호 12"/>
          <p:cNvSpPr/>
          <p:nvPr/>
        </p:nvSpPr>
        <p:spPr>
          <a:xfrm>
            <a:off x="3188866" y="3650715"/>
            <a:ext cx="160140" cy="440463"/>
          </a:xfrm>
          <a:prstGeom prst="rightBracke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대괄호 15"/>
          <p:cNvSpPr/>
          <p:nvPr/>
        </p:nvSpPr>
        <p:spPr>
          <a:xfrm>
            <a:off x="3193475" y="4163306"/>
            <a:ext cx="155532" cy="374894"/>
          </a:xfrm>
          <a:prstGeom prst="rightBracke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 smtClean="0"/>
                <a:t>switch() </a:t>
              </a:r>
              <a:r>
                <a:rPr lang="ko-KR" altLang="en-US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800" b="1" kern="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gdbgui</a:t>
              </a:r>
              <a:r>
                <a:rPr lang="en-US" altLang="ko-KR" sz="2800" b="1" kern="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800" b="1" kern="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66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4467041" y="596413"/>
              <a:ext cx="6686815" cy="4629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altLang="ko-KR" sz="2000" b="1" dirty="0"/>
                <a:t>switch() </a:t>
              </a:r>
              <a:r>
                <a:rPr lang="ko-KR" altLang="en-US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함수의 </a:t>
              </a:r>
              <a:r>
                <a:rPr lang="en-US" altLang="ko-KR" sz="2000" b="1" kern="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gdbgui</a:t>
              </a:r>
              <a:r>
                <a:rPr lang="en-US" altLang="ko-KR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sz="2000" b="1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실행</a:t>
              </a:r>
              <a:endParaRPr lang="ko-KR" altLang="en-US" sz="119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266" y="868608"/>
            <a:ext cx="8470672" cy="55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5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05807" y="2666328"/>
            <a:ext cx="9309118" cy="759518"/>
            <a:chOff x="2939342" y="397181"/>
            <a:chExt cx="8632867" cy="711056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470874"/>
              <a:ext cx="7911517" cy="637363"/>
            </a:xfrm>
            <a:prstGeom prst="roundRect">
              <a:avLst>
                <a:gd name="adj" fmla="val 50000"/>
              </a:avLst>
            </a:prstGeom>
            <a:solidFill>
              <a:srgbClr val="3C92CA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56DCEEF-E7A6-4671-AFE5-560C0315259A}"/>
                </a:ext>
              </a:extLst>
            </p:cNvPr>
            <p:cNvSpPr/>
            <p:nvPr/>
          </p:nvSpPr>
          <p:spPr>
            <a:xfrm>
              <a:off x="3915560" y="397181"/>
              <a:ext cx="7517110" cy="691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2800" b="1" dirty="0"/>
                <a:t>switch() </a:t>
              </a:r>
              <a:r>
                <a:rPr lang="en-US" altLang="ko-KR" sz="2800" b="1" dirty="0" smtClean="0"/>
                <a:t>–</a:t>
              </a:r>
              <a:r>
                <a:rPr lang="en-US" altLang="ko-KR" sz="2800" b="1" dirty="0" err="1" smtClean="0"/>
                <a:t>Og</a:t>
              </a:r>
              <a:r>
                <a:rPr lang="en-US" altLang="ko-KR" sz="2800" b="1" dirty="0" smtClean="0"/>
                <a:t> –g </a:t>
              </a:r>
              <a:r>
                <a:rPr lang="ko-KR" altLang="en-US" sz="28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상태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추적</a:t>
              </a:r>
              <a:r>
                <a:rPr lang="ko-KR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및 </a:t>
              </a:r>
              <a:r>
                <a:rPr lang="ko-KR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설명</a:t>
              </a:r>
              <a:endParaRPr lang="en-US" altLang="ko-KR" sz="4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5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87" y="1158694"/>
            <a:ext cx="10991850" cy="3486150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652458" y="1473571"/>
            <a:ext cx="2677350" cy="568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액자 12"/>
          <p:cNvSpPr/>
          <p:nvPr/>
        </p:nvSpPr>
        <p:spPr>
          <a:xfrm>
            <a:off x="5252408" y="1158694"/>
            <a:ext cx="400050" cy="314877"/>
          </a:xfrm>
          <a:prstGeom prst="frame">
            <a:avLst>
              <a:gd name="adj1" fmla="val 64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3075" y="4739788"/>
            <a:ext cx="918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는 스택의 </a:t>
            </a:r>
            <a:r>
              <a:rPr lang="en-US" altLang="ko-KR" b="1" dirty="0" smtClean="0"/>
              <a:t>TOP</a:t>
            </a:r>
            <a:r>
              <a:rPr lang="ko-KR" altLang="en-US" b="1" dirty="0" smtClean="0"/>
              <a:t>으로 레지스터 정보를 보면 스택포인터인것을 알 수 있다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ko-KR" altLang="en-US" b="1" dirty="0" smtClean="0"/>
              <a:t>스택은 함수가 호출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리턴 까지의 상태를 저장하는 공간이다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현재는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값으로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아무런 호출도 되지 않은 상태이며 리턴 된 값도 없는 </a:t>
            </a:r>
            <a:r>
              <a:rPr lang="ko-KR" altLang="en-US" b="1" dirty="0" smtClean="0"/>
              <a:t>초기상태이다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ko-KR" altLang="en-US" b="1" dirty="0" smtClean="0"/>
              <a:t>따라서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rsp</a:t>
            </a:r>
            <a:r>
              <a:rPr lang="ko-KR" altLang="en-US" b="1" dirty="0" smtClean="0"/>
              <a:t>에 테이블의 시작 주소가 저장되어 있지 않을까 싶다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17" name="액자 16"/>
          <p:cNvSpPr/>
          <p:nvPr/>
        </p:nvSpPr>
        <p:spPr>
          <a:xfrm>
            <a:off x="8321306" y="1890193"/>
            <a:ext cx="3140009" cy="1228788"/>
          </a:xfrm>
          <a:prstGeom prst="frame">
            <a:avLst>
              <a:gd name="adj1" fmla="val 13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92240" y="4980274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edx</a:t>
            </a:r>
            <a:r>
              <a:rPr lang="ko-KR" altLang="en-US" b="1" dirty="0" smtClean="0"/>
              <a:t>에 </a:t>
            </a:r>
            <a:r>
              <a:rPr lang="en-US" altLang="ko-KR" b="1" dirty="0" smtClean="0"/>
              <a:t>$0x6</a:t>
            </a:r>
            <a:r>
              <a:rPr lang="ko-KR" altLang="en-US" b="1" dirty="0" smtClean="0"/>
              <a:t>의 값을 넣어준다</a:t>
            </a:r>
            <a:r>
              <a:rPr lang="en-US" altLang="ko-KR" b="1" dirty="0" smtClean="0"/>
              <a:t>. (%</a:t>
            </a:r>
            <a:r>
              <a:rPr lang="en-US" altLang="ko-KR" b="1" dirty="0" err="1" smtClean="0"/>
              <a:t>rdx</a:t>
            </a:r>
            <a:r>
              <a:rPr lang="en-US" altLang="ko-KR" b="1" dirty="0" smtClean="0"/>
              <a:t>=3)</a:t>
            </a:r>
          </a:p>
          <a:p>
            <a:pPr algn="ctr"/>
            <a:r>
              <a:rPr lang="en-US" altLang="ko-KR" b="1" dirty="0"/>
              <a:t>%</a:t>
            </a:r>
            <a:r>
              <a:rPr lang="en-US" altLang="ko-KR" b="1" dirty="0" err="1" smtClean="0"/>
              <a:t>esi</a:t>
            </a:r>
            <a:r>
              <a:rPr lang="ko-KR" altLang="en-US" b="1" dirty="0" smtClean="0"/>
              <a:t>에 </a:t>
            </a:r>
            <a:r>
              <a:rPr lang="en-US" altLang="ko-KR" b="1" dirty="0"/>
              <a:t>$</a:t>
            </a:r>
            <a:r>
              <a:rPr lang="en-US" altLang="ko-KR" b="1" dirty="0" smtClean="0"/>
              <a:t>0x4</a:t>
            </a:r>
            <a:r>
              <a:rPr lang="ko-KR" altLang="en-US" b="1" dirty="0" smtClean="0"/>
              <a:t>의 </a:t>
            </a:r>
            <a:r>
              <a:rPr lang="ko-KR" altLang="en-US" b="1" dirty="0"/>
              <a:t>값을 넣어준다</a:t>
            </a:r>
            <a:r>
              <a:rPr lang="en-US" altLang="ko-KR" b="1" dirty="0"/>
              <a:t>. </a:t>
            </a:r>
            <a:r>
              <a:rPr lang="en-US" altLang="ko-KR" b="1" dirty="0" smtClean="0"/>
              <a:t>(%</a:t>
            </a:r>
            <a:r>
              <a:rPr lang="en-US" altLang="ko-KR" b="1" dirty="0" err="1" smtClean="0"/>
              <a:t>rsi</a:t>
            </a:r>
            <a:r>
              <a:rPr lang="en-US" altLang="ko-KR" b="1" dirty="0" smtClean="0"/>
              <a:t>=6)</a:t>
            </a:r>
            <a:endParaRPr lang="en-US" altLang="ko-KR" b="1" dirty="0"/>
          </a:p>
          <a:p>
            <a:pPr algn="ctr"/>
            <a:r>
              <a:rPr lang="en-US" altLang="ko-KR" b="1" dirty="0"/>
              <a:t>%</a:t>
            </a:r>
            <a:r>
              <a:rPr lang="en-US" altLang="ko-KR" b="1" dirty="0" err="1" smtClean="0"/>
              <a:t>edi</a:t>
            </a:r>
            <a:r>
              <a:rPr lang="ko-KR" altLang="en-US" b="1" dirty="0" smtClean="0"/>
              <a:t>에 </a:t>
            </a:r>
            <a:r>
              <a:rPr lang="en-US" altLang="ko-KR" b="1" dirty="0"/>
              <a:t>$</a:t>
            </a:r>
            <a:r>
              <a:rPr lang="en-US" altLang="ko-KR" b="1" dirty="0" smtClean="0"/>
              <a:t>0x2</a:t>
            </a:r>
            <a:r>
              <a:rPr lang="ko-KR" altLang="en-US" b="1" dirty="0" smtClean="0"/>
              <a:t>의 </a:t>
            </a:r>
            <a:r>
              <a:rPr lang="ko-KR" altLang="en-US" b="1" dirty="0"/>
              <a:t>값을 넣어준다</a:t>
            </a:r>
            <a:r>
              <a:rPr lang="en-US" altLang="ko-KR" b="1" dirty="0"/>
              <a:t>. </a:t>
            </a:r>
            <a:r>
              <a:rPr lang="en-US" altLang="ko-KR" b="1" dirty="0" smtClean="0"/>
              <a:t>(%</a:t>
            </a:r>
            <a:r>
              <a:rPr lang="en-US" altLang="ko-KR" b="1" dirty="0" err="1" smtClean="0"/>
              <a:t>rdi</a:t>
            </a:r>
            <a:r>
              <a:rPr lang="en-US" altLang="ko-KR" b="1" dirty="0" smtClean="0"/>
              <a:t>=2)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그리고 스택에 복귀할 주소를 저장한 후 </a:t>
            </a:r>
            <a:r>
              <a:rPr lang="en-US" altLang="ko-KR" b="1" dirty="0" smtClean="0"/>
              <a:t>switch</a:t>
            </a:r>
            <a:r>
              <a:rPr lang="ko-KR" altLang="en-US" b="1" dirty="0" smtClean="0"/>
              <a:t>문으로 이동한다</a:t>
            </a:r>
            <a:r>
              <a:rPr lang="en-US" altLang="ko-KR" b="1" dirty="0" smtClean="0"/>
              <a:t>.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8925339" y="4387575"/>
            <a:ext cx="1302027" cy="850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466" y="2126786"/>
            <a:ext cx="2425821" cy="212933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rcRect r="33757"/>
          <a:stretch/>
        </p:blipFill>
        <p:spPr>
          <a:xfrm>
            <a:off x="1204949" y="1138472"/>
            <a:ext cx="7281292" cy="3486150"/>
          </a:xfrm>
          <a:prstGeom prst="rect">
            <a:avLst/>
          </a:prstGeom>
        </p:spPr>
      </p:pic>
      <p:sp>
        <p:nvSpPr>
          <p:cNvPr id="11" name="액자 10"/>
          <p:cNvSpPr/>
          <p:nvPr/>
        </p:nvSpPr>
        <p:spPr>
          <a:xfrm>
            <a:off x="4252652" y="2480922"/>
            <a:ext cx="3751480" cy="878001"/>
          </a:xfrm>
          <a:prstGeom prst="frame">
            <a:avLst>
              <a:gd name="adj1" fmla="val 135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66" y="1507503"/>
            <a:ext cx="2703415" cy="1383891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2806" y="4498955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main() </a:t>
            </a:r>
            <a:r>
              <a:rPr lang="ko-KR" altLang="en-US" b="1" dirty="0" smtClean="0"/>
              <a:t>함수에서 주어진 값을 가지고 </a:t>
            </a:r>
            <a:r>
              <a:rPr lang="en-US" altLang="ko-KR" b="1" dirty="0" smtClean="0"/>
              <a:t>switch() </a:t>
            </a:r>
            <a:r>
              <a:rPr lang="ko-KR" altLang="en-US" b="1" dirty="0" smtClean="0"/>
              <a:t>함수로 이동 </a:t>
            </a:r>
            <a:r>
              <a:rPr lang="ko-KR" altLang="en-US" b="1" dirty="0"/>
              <a:t>한</a:t>
            </a:r>
            <a:r>
              <a:rPr lang="ko-KR" altLang="en-US" b="1" dirty="0" smtClean="0"/>
              <a:t> 것을 확인 할 수 있다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가져온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rdx</a:t>
            </a:r>
            <a:r>
              <a:rPr lang="ko-KR" altLang="en-US" b="1" dirty="0" smtClean="0"/>
              <a:t>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rcx</a:t>
            </a:r>
            <a:r>
              <a:rPr lang="ko-KR" altLang="en-US" b="1" dirty="0" smtClean="0"/>
              <a:t>에 복사해준다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9928"/>
          <a:stretch/>
        </p:blipFill>
        <p:spPr>
          <a:xfrm>
            <a:off x="442548" y="1229841"/>
            <a:ext cx="7829094" cy="2345784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8895522" y="3111276"/>
            <a:ext cx="267528" cy="13876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29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79" t="3325" r="17436"/>
          <a:stretch/>
        </p:blipFill>
        <p:spPr>
          <a:xfrm>
            <a:off x="530614" y="1027334"/>
            <a:ext cx="8771042" cy="2301635"/>
          </a:xfrm>
          <a:prstGeom prst="rect">
            <a:avLst/>
          </a:prstGeom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2806" y="4498955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$0x2</a:t>
            </a:r>
            <a:r>
              <a:rPr lang="ko-KR" altLang="en-US" b="1" dirty="0" smtClean="0"/>
              <a:t>의 값과 </a:t>
            </a:r>
            <a:r>
              <a:rPr lang="en-US" altLang="ko-KR" b="1" dirty="0" smtClean="0"/>
              <a:t>rid</a:t>
            </a:r>
            <a:r>
              <a:rPr lang="ko-KR" altLang="en-US" b="1" dirty="0" smtClean="0"/>
              <a:t>의 값이 같으면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smtClean="0"/>
              <a:t>je</a:t>
            </a:r>
            <a:r>
              <a:rPr lang="ko-KR" altLang="en-US" b="1" dirty="0" smtClean="0"/>
              <a:t>가 가리키는 주소로 점프할 것 이고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ko-KR" altLang="en-US" b="1" dirty="0" smtClean="0"/>
              <a:t>같지 않다면 </a:t>
            </a:r>
            <a:r>
              <a:rPr lang="en-US" altLang="ko-KR" b="1" dirty="0" smtClean="0"/>
              <a:t>je</a:t>
            </a:r>
            <a:r>
              <a:rPr lang="ko-KR" altLang="en-US" b="1" dirty="0" smtClean="0"/>
              <a:t>다음에 오는 명령어를 실행한다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/>
          </a:p>
          <a:p>
            <a:pPr algn="ctr"/>
            <a:r>
              <a:rPr lang="ko-KR" altLang="en-US" b="1" dirty="0" smtClean="0"/>
              <a:t>현재 </a:t>
            </a:r>
            <a:r>
              <a:rPr lang="en-US" altLang="ko-KR" b="1" dirty="0"/>
              <a:t>$0x2</a:t>
            </a:r>
            <a:r>
              <a:rPr lang="ko-KR" altLang="en-US" b="1" dirty="0"/>
              <a:t>의 값과 </a:t>
            </a:r>
            <a:r>
              <a:rPr lang="en-US" altLang="ko-KR" b="1" dirty="0"/>
              <a:t>rid</a:t>
            </a:r>
            <a:r>
              <a:rPr lang="ko-KR" altLang="en-US" b="1" dirty="0"/>
              <a:t>의 값이 </a:t>
            </a:r>
            <a:r>
              <a:rPr lang="ko-KR" altLang="en-US" b="1" dirty="0" smtClean="0"/>
              <a:t>같기 때문에</a:t>
            </a:r>
            <a:endParaRPr lang="en-US" altLang="ko-KR" b="1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275" y="2441387"/>
            <a:ext cx="3161486" cy="591722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2" name="직선 화살표 연결선 11"/>
          <p:cNvCxnSpPr/>
          <p:nvPr/>
        </p:nvCxnSpPr>
        <p:spPr>
          <a:xfrm flipV="1">
            <a:off x="8895522" y="3064745"/>
            <a:ext cx="994712" cy="14342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933" y="1033791"/>
            <a:ext cx="2292812" cy="278412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" name="모서리가 둥근 직사각형 1"/>
          <p:cNvSpPr/>
          <p:nvPr/>
        </p:nvSpPr>
        <p:spPr>
          <a:xfrm>
            <a:off x="174812" y="502269"/>
            <a:ext cx="11887200" cy="6086790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204949" y="55248"/>
            <a:ext cx="9727509" cy="680801"/>
            <a:chOff x="2939342" y="470874"/>
            <a:chExt cx="9020864" cy="637363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39342" y="470874"/>
              <a:ext cx="637363" cy="637363"/>
            </a:xfrm>
            <a:prstGeom prst="rect">
              <a:avLst/>
            </a:prstGeom>
          </p:spPr>
        </p:pic>
        <p:sp>
          <p:nvSpPr>
            <p:cNvPr id="20" name="모서리가 둥근 직사각형 19"/>
            <p:cNvSpPr/>
            <p:nvPr/>
          </p:nvSpPr>
          <p:spPr>
            <a:xfrm>
              <a:off x="3660692" y="683521"/>
              <a:ext cx="8299514" cy="4025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505200" y="228822"/>
            <a:ext cx="565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dirty="0"/>
              <a:t>switch()</a:t>
            </a:r>
            <a:r>
              <a:rPr lang="en-US" altLang="ko-KR" sz="20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상태 추적 및 설명</a:t>
            </a:r>
            <a:endParaRPr lang="en-US" altLang="ko-KR" sz="32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5409" y="4674419"/>
            <a:ext cx="9182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je</a:t>
            </a:r>
            <a:r>
              <a:rPr lang="ko-KR" altLang="en-US" b="1" dirty="0" smtClean="0"/>
              <a:t>가 </a:t>
            </a:r>
            <a:r>
              <a:rPr lang="ko-KR" altLang="en-US" b="1" dirty="0" err="1" smtClean="0"/>
              <a:t>가르키던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주소인</a:t>
            </a:r>
            <a:r>
              <a:rPr lang="en-US" altLang="ko-KR" b="1" dirty="0" smtClean="0"/>
              <a:t>,</a:t>
            </a:r>
          </a:p>
          <a:p>
            <a:pPr algn="ctr"/>
            <a:r>
              <a:rPr lang="en-US" altLang="ko-KR" b="1" dirty="0" smtClean="0"/>
              <a:t>0x55555555468d(case 2)</a:t>
            </a:r>
            <a:r>
              <a:rPr lang="ko-KR" altLang="en-US" b="1" dirty="0" smtClean="0"/>
              <a:t>로 내려온 것을 확인 할 수 있다</a:t>
            </a:r>
            <a:r>
              <a:rPr lang="en-US" altLang="ko-KR" b="1" dirty="0" smtClean="0"/>
              <a:t>.</a:t>
            </a:r>
          </a:p>
          <a:p>
            <a:pPr algn="ctr"/>
            <a:endParaRPr lang="en-US" altLang="ko-KR" b="1" dirty="0" smtClean="0"/>
          </a:p>
          <a:p>
            <a:pPr algn="ctr"/>
            <a:r>
              <a:rPr lang="en-US" altLang="ko-KR" b="1" dirty="0" smtClean="0"/>
              <a:t>%</a:t>
            </a:r>
            <a:r>
              <a:rPr lang="en-US" altLang="ko-KR" b="1" dirty="0" err="1" smtClean="0"/>
              <a:t>rsi</a:t>
            </a:r>
            <a:r>
              <a:rPr lang="ko-KR" altLang="en-US" b="1" dirty="0" smtClean="0"/>
              <a:t>의 값을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에 복사해준다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err="1" smtClean="0"/>
              <a:t>idiv</a:t>
            </a:r>
            <a:r>
              <a:rPr lang="ko-KR" altLang="en-US" b="1" dirty="0" smtClean="0"/>
              <a:t>를 사용하기 전에 </a:t>
            </a:r>
            <a:r>
              <a:rPr lang="en-US" altLang="ko-KR" b="1" dirty="0" err="1" smtClean="0"/>
              <a:t>rsi:rax</a:t>
            </a:r>
            <a:r>
              <a:rPr lang="ko-KR" altLang="en-US" b="1" dirty="0" smtClean="0"/>
              <a:t>를 </a:t>
            </a:r>
            <a:r>
              <a:rPr lang="en-US" altLang="ko-KR" b="1" dirty="0" smtClean="0"/>
              <a:t>128</a:t>
            </a:r>
            <a:r>
              <a:rPr lang="ko-KR" altLang="en-US" b="1" dirty="0" smtClean="0"/>
              <a:t>비트로 확장을 위해 </a:t>
            </a:r>
            <a:r>
              <a:rPr lang="en-US" altLang="ko-KR" b="1" dirty="0" err="1" smtClean="0"/>
              <a:t>cqto</a:t>
            </a:r>
            <a:r>
              <a:rPr lang="ko-KR" altLang="en-US" b="1" dirty="0" smtClean="0"/>
              <a:t>를 사용</a:t>
            </a:r>
            <a:r>
              <a:rPr lang="en-US" altLang="ko-KR" b="1" dirty="0" smtClean="0"/>
              <a:t>.</a:t>
            </a:r>
          </a:p>
          <a:p>
            <a:pPr algn="ctr"/>
            <a:r>
              <a:rPr lang="en-US" altLang="ko-KR" b="1" dirty="0" err="1" smtClean="0"/>
              <a:t>idiv</a:t>
            </a:r>
            <a:r>
              <a:rPr lang="ko-KR" altLang="en-US" b="1" dirty="0" smtClean="0"/>
              <a:t>해서 나눈 값의 몫은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rax</a:t>
            </a:r>
            <a:r>
              <a:rPr lang="ko-KR" altLang="en-US" b="1" dirty="0" smtClean="0"/>
              <a:t>로 나머지는 </a:t>
            </a:r>
            <a:r>
              <a:rPr lang="en-US" altLang="ko-KR" b="1" dirty="0" smtClean="0"/>
              <a:t>%</a:t>
            </a:r>
            <a:r>
              <a:rPr lang="en-US" altLang="ko-KR" b="1" dirty="0" err="1" smtClean="0"/>
              <a:t>rdx</a:t>
            </a:r>
            <a:r>
              <a:rPr lang="ko-KR" altLang="en-US" b="1" dirty="0" smtClean="0"/>
              <a:t>에 넣어준다</a:t>
            </a:r>
            <a:r>
              <a:rPr lang="en-US" altLang="ko-KR" b="1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397" y="817209"/>
            <a:ext cx="7858125" cy="3676650"/>
          </a:xfrm>
          <a:prstGeom prst="rect">
            <a:avLst/>
          </a:prstGeom>
        </p:spPr>
      </p:pic>
      <p:sp>
        <p:nvSpPr>
          <p:cNvPr id="8" name="액자 7"/>
          <p:cNvSpPr/>
          <p:nvPr/>
        </p:nvSpPr>
        <p:spPr>
          <a:xfrm>
            <a:off x="4445873" y="3962398"/>
            <a:ext cx="998483" cy="210207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/>
          <p:cNvSpPr/>
          <p:nvPr/>
        </p:nvSpPr>
        <p:spPr>
          <a:xfrm>
            <a:off x="9096119" y="3519657"/>
            <a:ext cx="1927259" cy="33152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/>
          <p:cNvSpPr/>
          <p:nvPr/>
        </p:nvSpPr>
        <p:spPr>
          <a:xfrm>
            <a:off x="9121423" y="1468360"/>
            <a:ext cx="1987209" cy="318243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10932458" y="1786603"/>
            <a:ext cx="9786" cy="173305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112741" y="6011917"/>
            <a:ext cx="983378" cy="300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4105329"/>
            <a:ext cx="2328626" cy="2294763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1504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</TotalTime>
  <Words>551</Words>
  <Application>Microsoft Office PowerPoint</Application>
  <PresentationFormat>와이드스크린</PresentationFormat>
  <Paragraphs>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ADMIN</cp:lastModifiedBy>
  <cp:revision>179</cp:revision>
  <dcterms:created xsi:type="dcterms:W3CDTF">2019-09-05T03:53:56Z</dcterms:created>
  <dcterms:modified xsi:type="dcterms:W3CDTF">2019-11-11T16:45:24Z</dcterms:modified>
</cp:coreProperties>
</file>