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4" r:id="rId4"/>
    <p:sldId id="295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6" r:id="rId26"/>
    <p:sldId id="307" r:id="rId27"/>
    <p:sldId id="308" r:id="rId28"/>
    <p:sldId id="305" r:id="rId29"/>
    <p:sldId id="310" r:id="rId30"/>
    <p:sldId id="309" r:id="rId31"/>
    <p:sldId id="311" r:id="rId32"/>
    <p:sldId id="314" r:id="rId33"/>
    <p:sldId id="313" r:id="rId34"/>
    <p:sldId id="315" r:id="rId35"/>
    <p:sldId id="31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  <a:srgbClr val="FDB1A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5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7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6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1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2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6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9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1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5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05562" y="776739"/>
            <a:ext cx="7148282" cy="5804788"/>
            <a:chOff x="2486868" y="705449"/>
            <a:chExt cx="7148282" cy="5804788"/>
          </a:xfrm>
        </p:grpSpPr>
        <p:sp>
          <p:nvSpPr>
            <p:cNvPr id="22" name="평행 사변형 21"/>
            <p:cNvSpPr/>
            <p:nvPr/>
          </p:nvSpPr>
          <p:spPr>
            <a:xfrm rot="5400000" flipH="1" flipV="1">
              <a:off x="6429069" y="3247573"/>
              <a:ext cx="5497607" cy="914554"/>
            </a:xfrm>
            <a:prstGeom prst="parallelogram">
              <a:avLst>
                <a:gd name="adj" fmla="val 132217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3841216" y="705449"/>
              <a:ext cx="5065486" cy="5225142"/>
            </a:xfrm>
            <a:prstGeom prst="round2SameRect">
              <a:avLst/>
            </a:prstGeom>
            <a:solidFill>
              <a:srgbClr val="3C92CA"/>
            </a:solidFill>
            <a:ln w="1111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86868" y="1807164"/>
              <a:ext cx="2708695" cy="4537495"/>
            </a:xfrm>
            <a:prstGeom prst="rect">
              <a:avLst/>
            </a:pr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30846" y="4649688"/>
              <a:ext cx="4633004" cy="1860549"/>
            </a:xfrm>
            <a:prstGeom prst="rect">
              <a:avLst/>
            </a:pr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>
              <a:endCxn id="9" idx="2"/>
            </p:cNvCxnSpPr>
            <p:nvPr/>
          </p:nvCxnSpPr>
          <p:spPr>
            <a:xfrm>
              <a:off x="3841215" y="1807164"/>
              <a:ext cx="1" cy="864000"/>
            </a:xfrm>
            <a:prstGeom prst="line">
              <a:avLst/>
            </a:prstGeom>
            <a:ln w="1111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906702" y="4486712"/>
              <a:ext cx="1" cy="1044000"/>
            </a:xfrm>
            <a:prstGeom prst="line">
              <a:avLst/>
            </a:prstGeom>
            <a:ln w="1111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5734046" y="1102600"/>
              <a:ext cx="1279825" cy="199749"/>
            </a:xfrm>
            <a:prstGeom prst="roundRect">
              <a:avLst>
                <a:gd name="adj" fmla="val 50000"/>
              </a:avLst>
            </a:prstGeom>
            <a:solidFill>
              <a:srgbClr val="6BA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사각형 설명선 17"/>
            <p:cNvSpPr/>
            <p:nvPr/>
          </p:nvSpPr>
          <p:spPr>
            <a:xfrm>
              <a:off x="7929151" y="3763223"/>
              <a:ext cx="1582888" cy="624388"/>
            </a:xfrm>
            <a:prstGeom prst="wedgeRoundRectCallout">
              <a:avLst>
                <a:gd name="adj1" fmla="val -42544"/>
                <a:gd name="adj2" fmla="val 78489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>
              <a:outerShdw blurRad="431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ea typeface="야놀자 야체 B" panose="02020603020101020101" pitchFamily="18" charset="-127"/>
                </a:rPr>
                <a:t>&gt;///&lt;</a:t>
              </a:r>
            </a:p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ea typeface="야놀자 야체 B" panose="02020603020101020101" pitchFamily="18" charset="-127"/>
                </a:rPr>
                <a:t>☞☜</a:t>
              </a:r>
              <a:endParaRPr lang="ko-KR" altLang="en-US" sz="2800" b="1" dirty="0">
                <a:solidFill>
                  <a:schemeClr val="tx1"/>
                </a:solidFill>
                <a:ea typeface="야놀자 야체 B" panose="0202060302010102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897295" y="2867677"/>
            <a:ext cx="5336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400" b="1" kern="0" dirty="0" err="1" smtClean="0">
                <a:solidFill>
                  <a:schemeClr val="accent4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컴퓨터구조</a:t>
            </a:r>
            <a:endParaRPr lang="ko-KR" altLang="en-US" sz="5400" b="1" kern="0" dirty="0">
              <a:solidFill>
                <a:schemeClr val="accent4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74878" y="4583522"/>
            <a:ext cx="2659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kern="0" dirty="0" smtClean="0">
                <a:solidFill>
                  <a:schemeClr val="bg1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20174627 </a:t>
            </a:r>
            <a:r>
              <a:rPr lang="ko-KR" altLang="en-US" sz="2400" b="1" kern="0" dirty="0" smtClean="0">
                <a:solidFill>
                  <a:schemeClr val="bg1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김혜진</a:t>
            </a:r>
            <a:endParaRPr lang="ko-KR" altLang="en-US" sz="2400" b="1" kern="0" dirty="0">
              <a:solidFill>
                <a:schemeClr val="bg1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91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06" y="932254"/>
            <a:ext cx="9182100" cy="367665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ump-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iddle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5606" y="2679770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⑥</a:t>
            </a:r>
            <a:endParaRPr lang="ko-KR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4803" y="4805109"/>
            <a:ext cx="10048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%</a:t>
            </a:r>
            <a:r>
              <a:rPr lang="en-US" altLang="ko-KR" sz="1600" b="1" dirty="0" err="1" smtClean="0"/>
              <a:t>rdi</a:t>
            </a:r>
            <a:r>
              <a:rPr lang="ko-KR" altLang="en-US" sz="1600" b="1" dirty="0" smtClean="0"/>
              <a:t>의 값은 </a:t>
            </a:r>
            <a:r>
              <a:rPr lang="en-US" altLang="ko-KR" sz="1600" b="1" dirty="0" smtClean="0"/>
              <a:t>5</a:t>
            </a:r>
            <a:r>
              <a:rPr lang="ko-KR" altLang="en-US" sz="1600" b="1" dirty="0" smtClean="0"/>
              <a:t>로 나오며</a:t>
            </a:r>
            <a:r>
              <a:rPr lang="en-US" altLang="ko-KR" sz="1600" b="1" dirty="0" smtClean="0"/>
              <a:t>, 5</a:t>
            </a:r>
            <a:r>
              <a:rPr lang="ko-KR" altLang="en-US" sz="1600" b="1" dirty="0" smtClean="0"/>
              <a:t>는 </a:t>
            </a:r>
            <a:r>
              <a:rPr lang="en-US" altLang="ko-KR" sz="1600" b="1" dirty="0" smtClean="0"/>
              <a:t>2</a:t>
            </a:r>
            <a:r>
              <a:rPr lang="ko-KR" altLang="en-US" sz="1600" b="1" dirty="0" smtClean="0"/>
              <a:t>진수로 </a:t>
            </a:r>
            <a:r>
              <a:rPr lang="en-US" altLang="ko-KR" sz="1600" b="1" dirty="0" smtClean="0"/>
              <a:t>0101</a:t>
            </a:r>
            <a:r>
              <a:rPr lang="ko-KR" altLang="en-US" sz="1600" b="1" dirty="0" smtClean="0"/>
              <a:t>가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되며</a:t>
            </a:r>
            <a:r>
              <a:rPr lang="en-US" altLang="ko-KR" sz="1600" b="1" dirty="0" smtClean="0"/>
              <a:t>,</a:t>
            </a:r>
          </a:p>
          <a:p>
            <a:pPr algn="ctr"/>
            <a:r>
              <a:rPr lang="ko-KR" altLang="en-US" sz="1600" b="1" dirty="0" smtClean="0"/>
              <a:t>이를 오른쪽으로 시프트 하게 되면 </a:t>
            </a:r>
            <a:r>
              <a:rPr lang="en-US" altLang="ko-KR" sz="1600" b="1" dirty="0" smtClean="0"/>
              <a:t>0010 1000</a:t>
            </a:r>
            <a:r>
              <a:rPr lang="ko-KR" altLang="en-US" sz="1600" b="1" dirty="0" smtClean="0"/>
              <a:t>이 된다</a:t>
            </a:r>
            <a:r>
              <a:rPr lang="en-US" altLang="ko-KR" sz="1600" b="1" dirty="0" smtClean="0"/>
              <a:t>.</a:t>
            </a:r>
          </a:p>
          <a:p>
            <a:pPr algn="ctr"/>
            <a:endParaRPr lang="en-US" altLang="ko-KR" sz="1600" b="1" dirty="0"/>
          </a:p>
          <a:p>
            <a:pPr algn="ctr"/>
            <a:r>
              <a:rPr lang="ko-KR" altLang="en-US" sz="1600" b="1" dirty="0" smtClean="0"/>
              <a:t>그 결과로</a:t>
            </a:r>
            <a:r>
              <a:rPr lang="en-US" altLang="ko-KR" sz="1600" b="1" dirty="0" smtClean="0"/>
              <a:t>, result </a:t>
            </a:r>
            <a:r>
              <a:rPr lang="ko-KR" altLang="en-US" sz="1600" b="1" dirty="0" smtClean="0"/>
              <a:t>값이 </a:t>
            </a:r>
            <a:r>
              <a:rPr lang="en-US" altLang="ko-KR" sz="1600" b="1" dirty="0" smtClean="0"/>
              <a:t>0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1</a:t>
            </a:r>
            <a:r>
              <a:rPr lang="ko-KR" altLang="en-US" sz="1600" b="1" dirty="0" smtClean="0"/>
              <a:t>로 바뀌었지만</a:t>
            </a:r>
            <a:r>
              <a:rPr lang="en-US" altLang="ko-KR" sz="1600" b="1" dirty="0" smtClean="0"/>
              <a:t>,</a:t>
            </a:r>
          </a:p>
          <a:p>
            <a:pPr algn="ctr"/>
            <a:r>
              <a:rPr lang="ko-KR" altLang="en-US" sz="1600" b="1" dirty="0" smtClean="0"/>
              <a:t>아직 </a:t>
            </a:r>
            <a:r>
              <a:rPr lang="en-US" altLang="ko-KR" sz="1600" b="1" dirty="0" smtClean="0"/>
              <a:t>result</a:t>
            </a:r>
            <a:r>
              <a:rPr lang="ko-KR" altLang="en-US" sz="1600" b="1" dirty="0" smtClean="0"/>
              <a:t>와 </a:t>
            </a:r>
            <a:r>
              <a:rPr lang="en-US" altLang="ko-KR" sz="1600" b="1" dirty="0" smtClean="0"/>
              <a:t>x</a:t>
            </a:r>
            <a:r>
              <a:rPr lang="ko-KR" altLang="en-US" sz="1600" b="1" dirty="0" smtClean="0"/>
              <a:t>의 값이 </a:t>
            </a:r>
            <a:r>
              <a:rPr lang="en-US" altLang="ko-KR" sz="1600" b="1" dirty="0" smtClean="0"/>
              <a:t>1</a:t>
            </a:r>
            <a:r>
              <a:rPr lang="ko-KR" altLang="en-US" sz="1600" b="1" dirty="0" smtClean="0"/>
              <a:t>과 </a:t>
            </a:r>
            <a:r>
              <a:rPr lang="en-US" altLang="ko-KR" sz="1600" b="1" dirty="0" smtClean="0"/>
              <a:t>5</a:t>
            </a:r>
            <a:r>
              <a:rPr lang="ko-KR" altLang="en-US" sz="1600" b="1" dirty="0" smtClean="0"/>
              <a:t>인 것으로 보아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test, loop </a:t>
            </a:r>
            <a:r>
              <a:rPr lang="ko-KR" altLang="en-US" sz="1600" b="1" dirty="0" smtClean="0"/>
              <a:t>구문을 더 반복해야 한다는 것을 알 수 있다</a:t>
            </a:r>
            <a:r>
              <a:rPr lang="en-US" altLang="ko-KR" sz="1600" b="1" dirty="0" smtClean="0"/>
              <a:t>.</a:t>
            </a:r>
            <a:r>
              <a:rPr lang="ko-KR" altLang="en-US" sz="1600" b="1" dirty="0" smtClean="0"/>
              <a:t> </a:t>
            </a:r>
            <a:endParaRPr lang="en-US" altLang="ko-KR" sz="1600" b="1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356287" y="3000348"/>
            <a:ext cx="5272459" cy="445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746" y="775399"/>
            <a:ext cx="2157920" cy="2371503"/>
          </a:xfrm>
          <a:prstGeom prst="rect">
            <a:avLst/>
          </a:prstGeom>
        </p:spPr>
      </p:pic>
      <p:sp>
        <p:nvSpPr>
          <p:cNvPr id="21" name="액자 20"/>
          <p:cNvSpPr/>
          <p:nvPr/>
        </p:nvSpPr>
        <p:spPr>
          <a:xfrm>
            <a:off x="9621685" y="2846148"/>
            <a:ext cx="1711138" cy="288995"/>
          </a:xfrm>
          <a:prstGeom prst="frame">
            <a:avLst>
              <a:gd name="adj1" fmla="val 590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1388" r="-1"/>
          <a:stretch/>
        </p:blipFill>
        <p:spPr>
          <a:xfrm>
            <a:off x="9646823" y="3534831"/>
            <a:ext cx="1920684" cy="9197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50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ump-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iddle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240" y="967840"/>
            <a:ext cx="8368017" cy="3184377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7853322" y="4396741"/>
            <a:ext cx="3357285" cy="1450186"/>
            <a:chOff x="3100347" y="4535200"/>
            <a:chExt cx="3357285" cy="1450186"/>
          </a:xfrm>
        </p:grpSpPr>
        <p:sp>
          <p:nvSpPr>
            <p:cNvPr id="16" name="TextBox 15"/>
            <p:cNvSpPr txBox="1"/>
            <p:nvPr/>
          </p:nvSpPr>
          <p:spPr>
            <a:xfrm>
              <a:off x="3100347" y="4675936"/>
              <a:ext cx="4861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6"/>
                  </a:solidFill>
                </a:rPr>
                <a:t>⑥</a:t>
              </a:r>
              <a:endParaRPr lang="en-US" altLang="ko-KR" dirty="0" smtClean="0">
                <a:solidFill>
                  <a:schemeClr val="accent6"/>
                </a:solidFill>
              </a:endParaRPr>
            </a:p>
            <a:p>
              <a:endParaRPr lang="en-US" altLang="ko-KR" dirty="0">
                <a:solidFill>
                  <a:schemeClr val="accent6"/>
                </a:solidFill>
              </a:endParaRPr>
            </a:p>
            <a:p>
              <a:endParaRPr lang="en-US" altLang="ko-KR" dirty="0" smtClean="0">
                <a:solidFill>
                  <a:schemeClr val="accent6"/>
                </a:solidFill>
              </a:endParaRPr>
            </a:p>
            <a:p>
              <a:r>
                <a:rPr lang="ko-KR" altLang="en-US" dirty="0" smtClean="0">
                  <a:solidFill>
                    <a:schemeClr val="accent6"/>
                  </a:solidFill>
                </a:rPr>
                <a:t>⑦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3505200" y="4535200"/>
              <a:ext cx="2952432" cy="1450186"/>
              <a:chOff x="3505200" y="4535200"/>
              <a:chExt cx="2952432" cy="1450186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3182" y="4535200"/>
                <a:ext cx="1314450" cy="676275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5200" y="5337686"/>
                <a:ext cx="1352550" cy="647700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3182" y="5327559"/>
                <a:ext cx="1314450" cy="657827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200" y="4538240"/>
                <a:ext cx="1314450" cy="676275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</p:pic>
          <p:sp>
            <p:nvSpPr>
              <p:cNvPr id="18" name="오른쪽 화살표 17"/>
              <p:cNvSpPr/>
              <p:nvPr/>
            </p:nvSpPr>
            <p:spPr>
              <a:xfrm>
                <a:off x="4714873" y="4779724"/>
                <a:ext cx="428307" cy="2667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4714873" y="5523122"/>
                <a:ext cx="428307" cy="2667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액자 25"/>
          <p:cNvSpPr/>
          <p:nvPr/>
        </p:nvSpPr>
        <p:spPr>
          <a:xfrm>
            <a:off x="2314575" y="1914525"/>
            <a:ext cx="7772400" cy="1714500"/>
          </a:xfrm>
          <a:prstGeom prst="frame">
            <a:avLst>
              <a:gd name="adj1" fmla="val 2450"/>
            </a:avLst>
          </a:prstGeom>
          <a:solidFill>
            <a:srgbClr val="FDB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4587" y="4766491"/>
            <a:ext cx="65960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앞과 같은 방법으로 해당 구간을 반복하여 </a:t>
            </a:r>
            <a:r>
              <a:rPr lang="ko-KR" altLang="en-US" sz="1600" b="1" dirty="0" err="1" smtClean="0"/>
              <a:t>반복문을</a:t>
            </a:r>
            <a:r>
              <a:rPr lang="ko-KR" altLang="en-US" sz="1600" b="1" dirty="0" smtClean="0"/>
              <a:t> 돌려보았다</a:t>
            </a:r>
            <a:r>
              <a:rPr lang="en-US" altLang="ko-KR" sz="1600" b="1" dirty="0" smtClean="0"/>
              <a:t>.</a:t>
            </a:r>
          </a:p>
          <a:p>
            <a:pPr algn="ctr"/>
            <a:r>
              <a:rPr lang="ko-KR" altLang="en-US" sz="1600" b="1" dirty="0" smtClean="0"/>
              <a:t>그 결과 </a:t>
            </a:r>
            <a:r>
              <a:rPr lang="en-US" altLang="ko-KR" sz="1600" b="1" dirty="0" smtClean="0"/>
              <a:t>result</a:t>
            </a:r>
            <a:r>
              <a:rPr lang="ko-KR" altLang="en-US" sz="1600" b="1" dirty="0" smtClean="0"/>
              <a:t>와 </a:t>
            </a:r>
            <a:r>
              <a:rPr lang="en-US" altLang="ko-KR" sz="1600" b="1" dirty="0" smtClean="0"/>
              <a:t>x</a:t>
            </a:r>
            <a:r>
              <a:rPr lang="ko-KR" altLang="en-US" sz="1600" b="1" dirty="0" smtClean="0"/>
              <a:t>의 값이 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오른쪽 시프트 되어 계속 변하는 것을 알 수 있다</a:t>
            </a:r>
            <a:r>
              <a:rPr lang="en-US" altLang="ko-KR" sz="1600" b="1" dirty="0" smtClean="0"/>
              <a:t>.</a:t>
            </a:r>
            <a:r>
              <a:rPr lang="ko-KR" altLang="en-US" sz="1600" b="1" dirty="0" smtClean="0"/>
              <a:t>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660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ump-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iddle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956" y="3306213"/>
            <a:ext cx="1802267" cy="860784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061" y="932254"/>
            <a:ext cx="8243106" cy="32347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63781" y="3466049"/>
            <a:ext cx="4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/>
                </a:solidFill>
              </a:rPr>
              <a:t>⑧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2495550" y="3581400"/>
            <a:ext cx="6667500" cy="609600"/>
          </a:xfrm>
          <a:prstGeom prst="frame">
            <a:avLst>
              <a:gd name="adj1" fmla="val 659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9163050" y="3835381"/>
            <a:ext cx="86488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17513" y="4357611"/>
            <a:ext cx="6945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총 </a:t>
            </a:r>
            <a:r>
              <a:rPr lang="en-US" altLang="ko-KR" sz="1600" b="1" dirty="0" smtClean="0"/>
              <a:t>3</a:t>
            </a:r>
            <a:r>
              <a:rPr lang="ko-KR" altLang="en-US" sz="1600" b="1" dirty="0" smtClean="0"/>
              <a:t>번을 돌리고 나서야 결과 값 </a:t>
            </a:r>
            <a:r>
              <a:rPr lang="en-US" altLang="ko-KR" sz="1600" b="1" dirty="0" smtClean="0"/>
              <a:t>2</a:t>
            </a:r>
            <a:r>
              <a:rPr lang="ko-KR" altLang="en-US" sz="1600" b="1" dirty="0" smtClean="0"/>
              <a:t>를 얻을 수 있게 되었다</a:t>
            </a:r>
            <a:r>
              <a:rPr lang="en-US" altLang="ko-KR" sz="1600" b="1" dirty="0" smtClean="0"/>
              <a:t>. </a:t>
            </a:r>
            <a:endParaRPr lang="ko-KR" altLang="en-US" sz="16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441" y="5088306"/>
            <a:ext cx="1854915" cy="92830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2984863" y="5168913"/>
            <a:ext cx="69455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아마 마지막 시프트 값에서 </a:t>
            </a:r>
            <a:r>
              <a:rPr lang="en-US" altLang="ko-KR" sz="1600" b="1" dirty="0" smtClean="0"/>
              <a:t>2</a:t>
            </a:r>
            <a:r>
              <a:rPr lang="ko-KR" altLang="en-US" sz="1600" b="1" dirty="0" smtClean="0"/>
              <a:t>는 </a:t>
            </a:r>
            <a:r>
              <a:rPr lang="en-US" altLang="ko-KR" sz="1600" b="1" dirty="0" smtClean="0"/>
              <a:t>2</a:t>
            </a:r>
            <a:r>
              <a:rPr lang="ko-KR" altLang="en-US" sz="1600" b="1" dirty="0" smtClean="0"/>
              <a:t>진수로 </a:t>
            </a:r>
            <a:r>
              <a:rPr lang="en-US" altLang="ko-KR" sz="1600" b="1" dirty="0" smtClean="0"/>
              <a:t>10</a:t>
            </a:r>
            <a:r>
              <a:rPr lang="ko-KR" altLang="en-US" sz="1600" b="1" dirty="0" smtClean="0"/>
              <a:t>이고 </a:t>
            </a:r>
            <a:r>
              <a:rPr lang="en-US" altLang="ko-KR" sz="1600" b="1" dirty="0" smtClean="0"/>
              <a:t>x</a:t>
            </a:r>
            <a:r>
              <a:rPr lang="ko-KR" altLang="en-US" sz="1600" b="1" dirty="0" smtClean="0"/>
              <a:t>는 </a:t>
            </a:r>
            <a:r>
              <a:rPr lang="en-US" altLang="ko-KR" sz="1600" b="1" dirty="0" smtClean="0"/>
              <a:t>1</a:t>
            </a:r>
            <a:r>
              <a:rPr lang="ko-KR" altLang="en-US" sz="1600" b="1" dirty="0" smtClean="0"/>
              <a:t>인데</a:t>
            </a:r>
            <a:r>
              <a:rPr lang="en-US" altLang="ko-KR" sz="1600" b="1" dirty="0" smtClean="0"/>
              <a:t>,</a:t>
            </a:r>
          </a:p>
          <a:p>
            <a:pPr algn="ctr"/>
            <a:r>
              <a:rPr lang="en-US" altLang="ko-KR" sz="1600" b="1" dirty="0" smtClean="0"/>
              <a:t>AND</a:t>
            </a:r>
            <a:r>
              <a:rPr lang="ko-KR" altLang="en-US" sz="1600" b="1" dirty="0" smtClean="0"/>
              <a:t>연산에서 둘 중 하나라도 </a:t>
            </a:r>
            <a:r>
              <a:rPr lang="en-US" altLang="ko-KR" sz="1600" b="1" dirty="0" smtClean="0"/>
              <a:t>0</a:t>
            </a:r>
            <a:r>
              <a:rPr lang="ko-KR" altLang="en-US" sz="1600" b="1" dirty="0" smtClean="0"/>
              <a:t>이면 </a:t>
            </a:r>
            <a:r>
              <a:rPr lang="en-US" altLang="ko-KR" sz="1600" b="1" dirty="0" smtClean="0"/>
              <a:t>ZF=0</a:t>
            </a:r>
            <a:r>
              <a:rPr lang="ko-KR" altLang="en-US" sz="1600" b="1" dirty="0" smtClean="0"/>
              <a:t>이기 때문에 </a:t>
            </a:r>
            <a:endParaRPr lang="en-US" altLang="ko-KR" sz="1600" b="1" dirty="0"/>
          </a:p>
          <a:p>
            <a:pPr algn="ctr"/>
            <a:r>
              <a:rPr lang="en-US" altLang="ko-KR" sz="1600" b="1" dirty="0" smtClean="0"/>
              <a:t>x</a:t>
            </a:r>
            <a:r>
              <a:rPr lang="ko-KR" altLang="en-US" sz="1600" b="1" dirty="0" smtClean="0"/>
              <a:t>값이 </a:t>
            </a:r>
            <a:r>
              <a:rPr lang="en-US" altLang="ko-KR" sz="1600" b="1" dirty="0" smtClean="0"/>
              <a:t>0</a:t>
            </a:r>
            <a:r>
              <a:rPr lang="ko-KR" altLang="en-US" sz="1600" b="1" dirty="0" smtClean="0"/>
              <a:t>이 되어 최종적으로 결과 값 </a:t>
            </a:r>
            <a:r>
              <a:rPr lang="en-US" altLang="ko-KR" sz="1600" b="1" dirty="0" smtClean="0"/>
              <a:t>2</a:t>
            </a:r>
            <a:r>
              <a:rPr lang="ko-KR" altLang="en-US" sz="1600" b="1" dirty="0" smtClean="0"/>
              <a:t>를 반환 받지 않았나 싶다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984863" y="5570609"/>
            <a:ext cx="87855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ump-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iddle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1702852"/>
            <a:ext cx="8372475" cy="279082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3257" y="2973108"/>
            <a:ext cx="1653361" cy="67760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810000" y="5172036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결과적으로 화면에 </a:t>
            </a:r>
            <a:r>
              <a:rPr lang="en-US" altLang="ko-KR" b="1" dirty="0" smtClean="0"/>
              <a:t>a=2</a:t>
            </a:r>
            <a:r>
              <a:rPr lang="ko-KR" altLang="en-US" b="1" dirty="0" smtClean="0"/>
              <a:t>를 출력하게 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936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05807" y="2666328"/>
            <a:ext cx="9309118" cy="759518"/>
            <a:chOff x="2939342" y="397181"/>
            <a:chExt cx="8632867" cy="71105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7911517" cy="637363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915560" y="397181"/>
              <a:ext cx="7517110" cy="691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dirty="0" smtClean="0"/>
                <a:t>while() 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함수의 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Do-while </a:t>
              </a: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실행</a:t>
              </a:r>
              <a:endParaRPr lang="ko-KR" altLang="en-US" sz="16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04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0"/>
            <a:ext cx="9727509" cy="4016483"/>
            <a:chOff x="2939342" y="419151"/>
            <a:chExt cx="9020864" cy="376021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467041" y="419151"/>
              <a:ext cx="6686815" cy="3760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0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Do-while</a:t>
              </a:r>
              <a:r>
                <a:rPr lang="en-US" altLang="ko-KR" sz="20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–</a:t>
              </a:r>
              <a:r>
                <a:rPr lang="ko-KR" altLang="ko-KR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r>
                <a:rPr lang="ko-KR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–</a:t>
              </a:r>
              <a:r>
                <a:rPr lang="ko-KR" altLang="ko-KR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옵션 실행 화면</a:t>
              </a:r>
              <a:r>
                <a:rPr lang="ko-KR" altLang="en-US" sz="32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en-US" altLang="ko-KR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3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</a:t>
              </a:r>
              <a:endParaRPr lang="ko-KR" altLang="en-US" sz="13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31" y="955931"/>
            <a:ext cx="10481361" cy="522996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16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05807" y="2666328"/>
            <a:ext cx="9309118" cy="759518"/>
            <a:chOff x="2939342" y="397181"/>
            <a:chExt cx="8632867" cy="71105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7911517" cy="637363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915560" y="397181"/>
              <a:ext cx="7517110" cy="613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Do-while </a:t>
              </a:r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상태 </a:t>
              </a:r>
              <a:r>
                <a:rPr lang="ko-KR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추적</a:t>
              </a:r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및 </a:t>
              </a:r>
              <a:r>
                <a:rPr lang="ko-KR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설명</a:t>
              </a:r>
              <a:endParaRPr lang="en-US" altLang="ko-KR" sz="4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7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ump-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iddle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3579" y="4528974"/>
            <a:ext cx="9182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%</a:t>
            </a:r>
            <a:r>
              <a:rPr lang="en-US" altLang="ko-KR" b="1" dirty="0" err="1" smtClean="0"/>
              <a:t>rsp</a:t>
            </a:r>
            <a:r>
              <a:rPr lang="ko-KR" altLang="en-US" b="1" dirty="0" smtClean="0"/>
              <a:t>는 스택의 </a:t>
            </a:r>
            <a:r>
              <a:rPr lang="en-US" altLang="ko-KR" b="1" dirty="0" smtClean="0"/>
              <a:t>TOP</a:t>
            </a:r>
            <a:r>
              <a:rPr lang="ko-KR" altLang="en-US" b="1" dirty="0" smtClean="0"/>
              <a:t>으로 레지스터 정보를 보면 스택포인터인것을 알 수 있다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ko-KR" altLang="en-US" b="1" dirty="0" smtClean="0"/>
              <a:t>스택은 함수가 호출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리턴 까지의 상태를 저장하는 공간이다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현재는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값으로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아무런 호출도 되지 않은 상태이며 리턴 된 값도 없는 초기상태이다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이 부분은 </a:t>
            </a:r>
            <a:r>
              <a:rPr lang="en-US" altLang="ko-KR" sz="1400" b="1" dirty="0" err="1" smtClean="0">
                <a:solidFill>
                  <a:schemeClr val="bg1">
                    <a:lumMod val="50000"/>
                  </a:schemeClr>
                </a:solidFill>
              </a:rPr>
              <a:t>jtm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과 같으므로 설명 생략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102" t="59836" r="46273" b="1093"/>
          <a:stretch/>
        </p:blipFill>
        <p:spPr>
          <a:xfrm>
            <a:off x="1892240" y="1289696"/>
            <a:ext cx="7743271" cy="29241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l="72054" t="51968" r="-423" b="36938"/>
          <a:stretch/>
        </p:blipFill>
        <p:spPr>
          <a:xfrm>
            <a:off x="6118412" y="1604799"/>
            <a:ext cx="4205483" cy="82867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2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ump-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iddle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0358" y="4697679"/>
            <a:ext cx="9182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현재 </a:t>
            </a:r>
            <a:r>
              <a:rPr lang="en-US" altLang="ko-KR" b="1" dirty="0" smtClean="0"/>
              <a:t>%</a:t>
            </a:r>
            <a:r>
              <a:rPr lang="en-US" altLang="ko-KR" b="1" dirty="0" err="1" smtClean="0"/>
              <a:t>rdi</a:t>
            </a:r>
            <a:r>
              <a:rPr lang="en-US" altLang="ko-KR" b="1" dirty="0" smtClean="0"/>
              <a:t>=5</a:t>
            </a:r>
            <a:r>
              <a:rPr lang="ko-KR" altLang="en-US" b="1" dirty="0" smtClean="0"/>
              <a:t>이다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smtClean="0"/>
              <a:t>%</a:t>
            </a:r>
            <a:r>
              <a:rPr lang="en-US" altLang="ko-KR" b="1" dirty="0" err="1" smtClean="0"/>
              <a:t>rdi</a:t>
            </a:r>
            <a:r>
              <a:rPr lang="ko-KR" altLang="en-US" b="1" dirty="0" smtClean="0"/>
              <a:t>의 레지스터 두 값을 비교할 건데</a:t>
            </a:r>
            <a:r>
              <a:rPr lang="en-US" altLang="ko-KR" b="1" dirty="0" smtClean="0"/>
              <a:t>, </a:t>
            </a:r>
          </a:p>
          <a:p>
            <a:pPr algn="ctr"/>
            <a:r>
              <a:rPr lang="ko-KR" altLang="en-US" b="1" dirty="0" smtClean="0"/>
              <a:t>두 값을 비교 했을 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두 값이 같으면 원하는 구간으로 점프한다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695" y="1015227"/>
            <a:ext cx="8272463" cy="314866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5496" y="3373990"/>
            <a:ext cx="1927889" cy="90963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97" y="4503510"/>
            <a:ext cx="2720959" cy="66740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55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ump-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iddle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708" y="4399238"/>
            <a:ext cx="9182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%</a:t>
            </a:r>
            <a:r>
              <a:rPr lang="en-US" altLang="ko-KR" b="1" dirty="0" err="1" smtClean="0">
                <a:latin typeface="+mn-ea"/>
              </a:rPr>
              <a:t>rdi</a:t>
            </a:r>
            <a:r>
              <a:rPr lang="ko-KR" altLang="en-US" b="1" dirty="0" err="1" smtClean="0">
                <a:latin typeface="+mn-ea"/>
              </a:rPr>
              <a:t>를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오른쪽 시프트 연산하여</a:t>
            </a:r>
            <a:r>
              <a:rPr lang="en-US" altLang="ko-KR" b="1" dirty="0" smtClean="0">
                <a:latin typeface="+mn-ea"/>
              </a:rPr>
              <a:t>,</a:t>
            </a:r>
          </a:p>
          <a:p>
            <a:pPr algn="ctr"/>
            <a:r>
              <a:rPr lang="ko-KR" altLang="en-US" b="1" dirty="0" smtClean="0">
                <a:latin typeface="+mn-ea"/>
              </a:rPr>
              <a:t>두</a:t>
            </a:r>
            <a:r>
              <a:rPr lang="ko-KR" altLang="en-US" b="1" dirty="0">
                <a:latin typeface="+mn-ea"/>
              </a:rPr>
              <a:t> </a:t>
            </a:r>
            <a:r>
              <a:rPr lang="en-US" altLang="ko-KR" b="1" dirty="0">
                <a:latin typeface="+mn-ea"/>
              </a:rPr>
              <a:t>operand </a:t>
            </a:r>
            <a:r>
              <a:rPr lang="ko-KR" altLang="en-US" b="1" dirty="0">
                <a:latin typeface="+mn-ea"/>
              </a:rPr>
              <a:t>중에 하나가 </a:t>
            </a:r>
            <a:r>
              <a:rPr lang="en-US" altLang="ko-KR" b="1" dirty="0">
                <a:latin typeface="+mn-ea"/>
              </a:rPr>
              <a:t>0</a:t>
            </a:r>
            <a:r>
              <a:rPr lang="ko-KR" altLang="en-US" b="1" dirty="0">
                <a:latin typeface="+mn-ea"/>
              </a:rPr>
              <a:t>이면 </a:t>
            </a:r>
            <a:r>
              <a:rPr lang="en-US" altLang="ko-KR" b="1" dirty="0">
                <a:latin typeface="+mn-ea"/>
              </a:rPr>
              <a:t>AND </a:t>
            </a:r>
            <a:r>
              <a:rPr lang="ko-KR" altLang="en-US" b="1" dirty="0">
                <a:latin typeface="+mn-ea"/>
              </a:rPr>
              <a:t>연산 결과는 </a:t>
            </a:r>
            <a:r>
              <a:rPr lang="en-US" altLang="ko-KR" b="1" dirty="0">
                <a:latin typeface="+mn-ea"/>
              </a:rPr>
              <a:t>0 → ZF=1</a:t>
            </a:r>
            <a:r>
              <a:rPr lang="ko-KR" altLang="en-US" b="1" dirty="0">
                <a:latin typeface="+mn-ea"/>
              </a:rPr>
              <a:t>로 세트 된다</a:t>
            </a:r>
            <a:r>
              <a:rPr lang="en-US" altLang="ko-KR" b="1" dirty="0">
                <a:latin typeface="+mn-ea"/>
              </a:rPr>
              <a:t>. </a:t>
            </a:r>
          </a:p>
          <a:p>
            <a:pPr algn="ctr"/>
            <a:r>
              <a:rPr lang="ko-KR" altLang="en-US" b="1" dirty="0">
                <a:latin typeface="+mn-ea"/>
              </a:rPr>
              <a:t>즉</a:t>
            </a:r>
            <a:r>
              <a:rPr lang="en-US" altLang="ko-KR" b="1" dirty="0">
                <a:latin typeface="+mn-ea"/>
              </a:rPr>
              <a:t>, TEST</a:t>
            </a:r>
            <a:r>
              <a:rPr lang="ko-KR" altLang="en-US" b="1" dirty="0">
                <a:latin typeface="+mn-ea"/>
              </a:rPr>
              <a:t>의 </a:t>
            </a:r>
            <a:r>
              <a:rPr lang="en-US" altLang="ko-KR" b="1" dirty="0">
                <a:latin typeface="+mn-ea"/>
              </a:rPr>
              <a:t>AND </a:t>
            </a:r>
            <a:r>
              <a:rPr lang="ko-KR" altLang="en-US" b="1" dirty="0">
                <a:latin typeface="+mn-ea"/>
              </a:rPr>
              <a:t>연산 결과값이 </a:t>
            </a:r>
            <a:r>
              <a:rPr lang="en-US" altLang="ko-KR" b="1" dirty="0">
                <a:latin typeface="+mn-ea"/>
              </a:rPr>
              <a:t>0</a:t>
            </a:r>
            <a:r>
              <a:rPr lang="ko-KR" altLang="en-US" b="1" dirty="0">
                <a:latin typeface="+mn-ea"/>
              </a:rPr>
              <a:t>이면 </a:t>
            </a:r>
            <a:r>
              <a:rPr lang="en-US" altLang="ko-KR" b="1" dirty="0">
                <a:latin typeface="+mn-ea"/>
              </a:rPr>
              <a:t>ZF=1, 0</a:t>
            </a:r>
            <a:r>
              <a:rPr lang="ko-KR" altLang="en-US" b="1" dirty="0">
                <a:latin typeface="+mn-ea"/>
              </a:rPr>
              <a:t>이 아니면 </a:t>
            </a:r>
            <a:r>
              <a:rPr lang="en-US" altLang="ko-KR" b="1" dirty="0">
                <a:latin typeface="+mn-ea"/>
              </a:rPr>
              <a:t>ZF=0</a:t>
            </a:r>
            <a:r>
              <a:rPr lang="ko-KR" altLang="en-US" b="1" dirty="0">
                <a:latin typeface="+mn-ea"/>
              </a:rPr>
              <a:t>으로 세트 된다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algn="ctr"/>
            <a:endParaRPr lang="en-US" altLang="ko-KR" b="1" dirty="0">
              <a:latin typeface="+mn-ea"/>
            </a:endParaRPr>
          </a:p>
          <a:p>
            <a:pPr algn="ctr"/>
            <a:r>
              <a:rPr lang="ko-KR" altLang="en-US" b="1" dirty="0" smtClean="0">
                <a:latin typeface="+mn-ea"/>
              </a:rPr>
              <a:t>조건이 성립함에 따라 계속 </a:t>
            </a:r>
            <a:r>
              <a:rPr lang="ko-KR" altLang="en-US" b="1" dirty="0" err="1" smtClean="0">
                <a:latin typeface="+mn-ea"/>
              </a:rPr>
              <a:t>반복문을</a:t>
            </a:r>
            <a:r>
              <a:rPr lang="ko-KR" altLang="en-US" b="1" dirty="0" smtClean="0">
                <a:latin typeface="+mn-ea"/>
              </a:rPr>
              <a:t> 돌려주다 보면</a:t>
            </a:r>
            <a:r>
              <a:rPr lang="en-US" altLang="ko-KR" b="1" dirty="0" smtClean="0">
                <a:latin typeface="+mn-ea"/>
              </a:rPr>
              <a:t>,</a:t>
            </a:r>
          </a:p>
          <a:p>
            <a:pPr algn="ctr"/>
            <a:r>
              <a:rPr lang="ko-KR" altLang="en-US" b="1" dirty="0" smtClean="0">
                <a:latin typeface="+mn-ea"/>
              </a:rPr>
              <a:t> 그 결과 각 연산 마다 값이 변하는 것을 확인 할 수 있고</a:t>
            </a:r>
            <a:endParaRPr lang="en-US" altLang="ko-KR" b="1" dirty="0">
              <a:latin typeface="+mn-ea"/>
            </a:endParaRPr>
          </a:p>
          <a:p>
            <a:pPr algn="ctr"/>
            <a:r>
              <a:rPr lang="en-US" altLang="ko-KR" b="1" dirty="0" err="1" smtClean="0">
                <a:latin typeface="+mn-ea"/>
              </a:rPr>
              <a:t>jtm</a:t>
            </a:r>
            <a:r>
              <a:rPr lang="ko-KR" altLang="en-US" b="1" dirty="0" smtClean="0">
                <a:latin typeface="+mn-ea"/>
              </a:rPr>
              <a:t>과 같은 이유로 최종 반환 값은 </a:t>
            </a:r>
            <a:r>
              <a:rPr lang="en-US" altLang="ko-KR" b="1" dirty="0" smtClean="0">
                <a:latin typeface="+mn-ea"/>
              </a:rPr>
              <a:t>2</a:t>
            </a:r>
            <a:r>
              <a:rPr lang="ko-KR" altLang="en-US" b="1" dirty="0" smtClean="0">
                <a:latin typeface="+mn-ea"/>
              </a:rPr>
              <a:t>가 됨을 알 수 있다</a:t>
            </a:r>
            <a:r>
              <a:rPr lang="en-US" altLang="ko-KR" b="1" dirty="0" smtClean="0">
                <a:latin typeface="+mn-ea"/>
              </a:rPr>
              <a:t>.</a:t>
            </a:r>
            <a:r>
              <a:rPr lang="ko-KR" altLang="en-US" b="1" dirty="0" smtClean="0">
                <a:latin typeface="+mn-ea"/>
              </a:rPr>
              <a:t> </a:t>
            </a:r>
            <a:endParaRPr lang="en-US" altLang="ko-KR" b="1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67" y="830078"/>
            <a:ext cx="7824751" cy="3267478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9478532" y="943198"/>
            <a:ext cx="1850348" cy="2973473"/>
            <a:chOff x="9107057" y="1314382"/>
            <a:chExt cx="1850348" cy="297347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7057" y="1314382"/>
              <a:ext cx="1850348" cy="754282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10011" y="2404084"/>
              <a:ext cx="1844195" cy="749230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08534" y="3491313"/>
              <a:ext cx="1845672" cy="796542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</p:pic>
        <p:sp>
          <p:nvSpPr>
            <p:cNvPr id="12" name="아래쪽 화살표 11"/>
            <p:cNvSpPr/>
            <p:nvPr/>
          </p:nvSpPr>
          <p:spPr>
            <a:xfrm>
              <a:off x="9791699" y="3145429"/>
              <a:ext cx="447675" cy="39052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아래쪽 화살표 15"/>
            <p:cNvSpPr/>
            <p:nvPr/>
          </p:nvSpPr>
          <p:spPr>
            <a:xfrm>
              <a:off x="9791698" y="2059964"/>
              <a:ext cx="447675" cy="39052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3756" y="5533779"/>
            <a:ext cx="1847149" cy="77352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21" name="아래쪽 화살표 20"/>
          <p:cNvSpPr/>
          <p:nvPr/>
        </p:nvSpPr>
        <p:spPr>
          <a:xfrm rot="16200000">
            <a:off x="8671708" y="5743239"/>
            <a:ext cx="447675" cy="39052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05807" y="2666328"/>
            <a:ext cx="9309118" cy="759518"/>
            <a:chOff x="2939342" y="397181"/>
            <a:chExt cx="8632867" cy="71105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7911517" cy="637363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915560" y="397181"/>
              <a:ext cx="7517110" cy="691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dirty="0" smtClean="0"/>
                <a:t>while() 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함수의 </a:t>
              </a:r>
              <a:r>
                <a:rPr lang="en-US" altLang="ko-KR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ump-</a:t>
              </a:r>
              <a:r>
                <a:rPr lang="en-US" altLang="ko-KR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o-</a:t>
              </a:r>
              <a:r>
                <a:rPr lang="en-US" altLang="ko-KR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iddle </a:t>
              </a: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실행</a:t>
              </a:r>
              <a:endParaRPr lang="ko-KR" altLang="en-US" sz="16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9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05807" y="2666328"/>
            <a:ext cx="9309118" cy="759518"/>
            <a:chOff x="2939342" y="397181"/>
            <a:chExt cx="8632867" cy="71105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7911517" cy="637363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915560" y="397181"/>
              <a:ext cx="7517110" cy="613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while() 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 </a:t>
              </a: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실행</a:t>
              </a:r>
              <a:endParaRPr lang="en-US" altLang="ko-KR" sz="4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13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0"/>
            <a:ext cx="9727509" cy="4016483"/>
            <a:chOff x="2939342" y="419151"/>
            <a:chExt cx="9020864" cy="376021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467041" y="419151"/>
              <a:ext cx="6686815" cy="3760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0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while() </a:t>
              </a:r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–</a:t>
              </a:r>
              <a:r>
                <a:rPr lang="ko-KR" altLang="ko-KR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r>
                <a:rPr lang="ko-KR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–</a:t>
              </a:r>
              <a:r>
                <a:rPr lang="ko-KR" altLang="ko-KR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옵션 실행 화면</a:t>
              </a:r>
              <a:r>
                <a:rPr lang="ko-KR" altLang="en-US" sz="32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en-US" altLang="ko-KR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3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</a:t>
              </a:r>
              <a:endParaRPr lang="ko-KR" altLang="en-US" sz="13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51" y="1088214"/>
            <a:ext cx="10940861" cy="4914900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4846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05807" y="2666328"/>
            <a:ext cx="9309118" cy="759518"/>
            <a:chOff x="2939342" y="397181"/>
            <a:chExt cx="8632867" cy="71105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7911517" cy="637363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915560" y="397181"/>
              <a:ext cx="7517110" cy="691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while() </a:t>
              </a:r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상태 </a:t>
              </a:r>
              <a:r>
                <a:rPr lang="ko-KR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추적</a:t>
              </a:r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및 </a:t>
              </a:r>
              <a:r>
                <a:rPr lang="ko-KR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설명</a:t>
              </a:r>
              <a:endParaRPr lang="en-US" altLang="ko-KR" sz="4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95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while()</a:t>
            </a:r>
            <a:r>
              <a:rPr lang="en-US" altLang="ko-KR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393" y="4174211"/>
            <a:ext cx="9182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%</a:t>
            </a:r>
            <a:r>
              <a:rPr lang="en-US" altLang="ko-KR" b="1" dirty="0" err="1" smtClean="0">
                <a:latin typeface="+mn-ea"/>
              </a:rPr>
              <a:t>rdi</a:t>
            </a:r>
            <a:r>
              <a:rPr lang="ko-KR" altLang="en-US" b="1" dirty="0" err="1" smtClean="0">
                <a:latin typeface="+mn-ea"/>
              </a:rPr>
              <a:t>를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오른쪽 시프트 연산하여</a:t>
            </a:r>
            <a:r>
              <a:rPr lang="en-US" altLang="ko-KR" b="1" dirty="0" smtClean="0">
                <a:latin typeface="+mn-ea"/>
              </a:rPr>
              <a:t>,</a:t>
            </a:r>
          </a:p>
          <a:p>
            <a:pPr algn="ctr"/>
            <a:r>
              <a:rPr lang="ko-KR" altLang="en-US" b="1" dirty="0" smtClean="0">
                <a:latin typeface="+mn-ea"/>
              </a:rPr>
              <a:t>두</a:t>
            </a:r>
            <a:r>
              <a:rPr lang="ko-KR" altLang="en-US" b="1" dirty="0">
                <a:latin typeface="+mn-ea"/>
              </a:rPr>
              <a:t> </a:t>
            </a:r>
            <a:r>
              <a:rPr lang="en-US" altLang="ko-KR" b="1" dirty="0">
                <a:latin typeface="+mn-ea"/>
              </a:rPr>
              <a:t>operand </a:t>
            </a:r>
            <a:r>
              <a:rPr lang="ko-KR" altLang="en-US" b="1" dirty="0">
                <a:latin typeface="+mn-ea"/>
              </a:rPr>
              <a:t>중에 하나가 </a:t>
            </a:r>
            <a:r>
              <a:rPr lang="en-US" altLang="ko-KR" b="1" dirty="0">
                <a:latin typeface="+mn-ea"/>
              </a:rPr>
              <a:t>0</a:t>
            </a:r>
            <a:r>
              <a:rPr lang="ko-KR" altLang="en-US" b="1" dirty="0">
                <a:latin typeface="+mn-ea"/>
              </a:rPr>
              <a:t>이면 </a:t>
            </a:r>
            <a:r>
              <a:rPr lang="en-US" altLang="ko-KR" b="1" dirty="0">
                <a:latin typeface="+mn-ea"/>
              </a:rPr>
              <a:t>AND </a:t>
            </a:r>
            <a:r>
              <a:rPr lang="ko-KR" altLang="en-US" b="1" dirty="0">
                <a:latin typeface="+mn-ea"/>
              </a:rPr>
              <a:t>연산 결과는 </a:t>
            </a:r>
            <a:r>
              <a:rPr lang="en-US" altLang="ko-KR" b="1" dirty="0">
                <a:latin typeface="+mn-ea"/>
              </a:rPr>
              <a:t>0 → ZF=1</a:t>
            </a:r>
            <a:r>
              <a:rPr lang="ko-KR" altLang="en-US" b="1" dirty="0">
                <a:latin typeface="+mn-ea"/>
              </a:rPr>
              <a:t>로 세트 된다</a:t>
            </a:r>
            <a:r>
              <a:rPr lang="en-US" altLang="ko-KR" b="1" dirty="0">
                <a:latin typeface="+mn-ea"/>
              </a:rPr>
              <a:t>. </a:t>
            </a:r>
          </a:p>
          <a:p>
            <a:pPr algn="ctr"/>
            <a:r>
              <a:rPr lang="ko-KR" altLang="en-US" b="1" dirty="0">
                <a:latin typeface="+mn-ea"/>
              </a:rPr>
              <a:t>즉</a:t>
            </a:r>
            <a:r>
              <a:rPr lang="en-US" altLang="ko-KR" b="1" dirty="0">
                <a:latin typeface="+mn-ea"/>
              </a:rPr>
              <a:t>, TEST</a:t>
            </a:r>
            <a:r>
              <a:rPr lang="ko-KR" altLang="en-US" b="1" dirty="0">
                <a:latin typeface="+mn-ea"/>
              </a:rPr>
              <a:t>의 </a:t>
            </a:r>
            <a:r>
              <a:rPr lang="en-US" altLang="ko-KR" b="1" dirty="0">
                <a:latin typeface="+mn-ea"/>
              </a:rPr>
              <a:t>AND </a:t>
            </a:r>
            <a:r>
              <a:rPr lang="ko-KR" altLang="en-US" b="1" dirty="0">
                <a:latin typeface="+mn-ea"/>
              </a:rPr>
              <a:t>연산 결과값이 </a:t>
            </a:r>
            <a:r>
              <a:rPr lang="en-US" altLang="ko-KR" b="1" dirty="0">
                <a:latin typeface="+mn-ea"/>
              </a:rPr>
              <a:t>0</a:t>
            </a:r>
            <a:r>
              <a:rPr lang="ko-KR" altLang="en-US" b="1" dirty="0">
                <a:latin typeface="+mn-ea"/>
              </a:rPr>
              <a:t>이면 </a:t>
            </a:r>
            <a:r>
              <a:rPr lang="en-US" altLang="ko-KR" b="1" dirty="0">
                <a:latin typeface="+mn-ea"/>
              </a:rPr>
              <a:t>ZF=1, 0</a:t>
            </a:r>
            <a:r>
              <a:rPr lang="ko-KR" altLang="en-US" b="1" dirty="0">
                <a:latin typeface="+mn-ea"/>
              </a:rPr>
              <a:t>이 아니면 </a:t>
            </a:r>
            <a:r>
              <a:rPr lang="en-US" altLang="ko-KR" b="1" dirty="0">
                <a:latin typeface="+mn-ea"/>
              </a:rPr>
              <a:t>ZF=0</a:t>
            </a:r>
            <a:r>
              <a:rPr lang="ko-KR" altLang="en-US" b="1" dirty="0">
                <a:latin typeface="+mn-ea"/>
              </a:rPr>
              <a:t>으로 세트 된다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algn="ctr"/>
            <a:endParaRPr lang="en-US" altLang="ko-KR" b="1" dirty="0">
              <a:latin typeface="+mn-ea"/>
            </a:endParaRPr>
          </a:p>
          <a:p>
            <a:pPr algn="ctr"/>
            <a:r>
              <a:rPr lang="ko-KR" altLang="en-US" b="1" dirty="0" smtClean="0">
                <a:latin typeface="+mn-ea"/>
              </a:rPr>
              <a:t>조건이 성립함에 따라 계속 </a:t>
            </a:r>
            <a:r>
              <a:rPr lang="ko-KR" altLang="en-US" b="1" dirty="0" err="1" smtClean="0">
                <a:latin typeface="+mn-ea"/>
              </a:rPr>
              <a:t>반복문을</a:t>
            </a:r>
            <a:r>
              <a:rPr lang="ko-KR" altLang="en-US" b="1" dirty="0" smtClean="0">
                <a:latin typeface="+mn-ea"/>
              </a:rPr>
              <a:t> 돌려주다 보면</a:t>
            </a:r>
            <a:r>
              <a:rPr lang="en-US" altLang="ko-KR" b="1" dirty="0" smtClean="0">
                <a:latin typeface="+mn-ea"/>
              </a:rPr>
              <a:t>,</a:t>
            </a:r>
          </a:p>
          <a:p>
            <a:pPr algn="ctr"/>
            <a:r>
              <a:rPr lang="ko-KR" altLang="en-US" b="1" dirty="0" smtClean="0">
                <a:latin typeface="+mn-ea"/>
              </a:rPr>
              <a:t> 그 결과 각 연산 마다 값이 변하는 것을 확인 할 수 있고</a:t>
            </a:r>
            <a:endParaRPr lang="en-US" altLang="ko-KR" b="1" dirty="0">
              <a:latin typeface="+mn-ea"/>
            </a:endParaRPr>
          </a:p>
          <a:p>
            <a:pPr algn="ctr"/>
            <a:r>
              <a:rPr lang="en-US" altLang="ko-KR" b="1" dirty="0" err="1" smtClean="0">
                <a:latin typeface="+mn-ea"/>
              </a:rPr>
              <a:t>jtm</a:t>
            </a:r>
            <a:r>
              <a:rPr lang="ko-KR" altLang="en-US" b="1" dirty="0" smtClean="0">
                <a:latin typeface="+mn-ea"/>
              </a:rPr>
              <a:t>과 같은 이유로 최종 반환 값은 </a:t>
            </a:r>
            <a:r>
              <a:rPr lang="en-US" altLang="ko-KR" b="1" dirty="0" smtClean="0">
                <a:latin typeface="+mn-ea"/>
              </a:rPr>
              <a:t>2</a:t>
            </a:r>
            <a:r>
              <a:rPr lang="ko-KR" altLang="en-US" b="1" dirty="0" smtClean="0">
                <a:latin typeface="+mn-ea"/>
              </a:rPr>
              <a:t>가 됨을 알 수 있다</a:t>
            </a:r>
            <a:r>
              <a:rPr lang="en-US" altLang="ko-KR" b="1" dirty="0" smtClean="0">
                <a:latin typeface="+mn-ea"/>
              </a:rPr>
              <a:t>.</a:t>
            </a:r>
            <a:r>
              <a:rPr lang="ko-KR" altLang="en-US" b="1" dirty="0" smtClean="0">
                <a:latin typeface="+mn-ea"/>
              </a:rPr>
              <a:t> </a:t>
            </a:r>
            <a:endParaRPr lang="en-US" altLang="ko-KR" b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34398" b="46909"/>
          <a:stretch/>
        </p:blipFill>
        <p:spPr>
          <a:xfrm>
            <a:off x="630330" y="1043841"/>
            <a:ext cx="7902205" cy="287283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71864" t="25772" r="17777" b="64195"/>
          <a:stretch/>
        </p:blipFill>
        <p:spPr>
          <a:xfrm>
            <a:off x="9363798" y="920298"/>
            <a:ext cx="1670470" cy="72684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798" y="1801774"/>
            <a:ext cx="1651232" cy="75484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3798" y="2707930"/>
            <a:ext cx="1651232" cy="790731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3798" y="3619463"/>
            <a:ext cx="1651232" cy="75056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3798" y="4512484"/>
            <a:ext cx="1648847" cy="76436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3798" y="5395258"/>
            <a:ext cx="1648847" cy="76708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1" name="아래쪽 화살표 20"/>
          <p:cNvSpPr/>
          <p:nvPr/>
        </p:nvSpPr>
        <p:spPr>
          <a:xfrm>
            <a:off x="10083608" y="1556182"/>
            <a:ext cx="230850" cy="30033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10045124" y="4283047"/>
            <a:ext cx="230850" cy="30033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10045124" y="3380870"/>
            <a:ext cx="230850" cy="30033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10045124" y="2438625"/>
            <a:ext cx="230850" cy="30033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10072796" y="5189874"/>
            <a:ext cx="230850" cy="30033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05807" y="2666328"/>
            <a:ext cx="9309118" cy="759518"/>
            <a:chOff x="2939342" y="397181"/>
            <a:chExt cx="8632867" cy="71105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7911517" cy="637363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915560" y="397181"/>
              <a:ext cx="7517110" cy="691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dirty="0" smtClean="0"/>
                <a:t>for() </a:t>
              </a:r>
              <a:r>
                <a:rPr lang="ko-KR" altLang="en-US" sz="28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함수의 </a:t>
              </a:r>
              <a:r>
                <a:rPr lang="en-US" altLang="ko-KR" sz="28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r>
                <a:rPr lang="en-US" altLang="ko-KR" sz="28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ump-</a:t>
              </a:r>
              <a:r>
                <a:rPr lang="en-US" altLang="ko-KR" sz="28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altLang="ko-KR" sz="28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o-</a:t>
              </a:r>
              <a:r>
                <a:rPr lang="en-US" altLang="ko-KR" sz="28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r>
                <a:rPr lang="en-US" altLang="ko-KR" sz="28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iddle </a:t>
              </a: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실행</a:t>
              </a:r>
              <a:endParaRPr lang="ko-KR" altLang="en-US" sz="16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7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0"/>
            <a:ext cx="9727509" cy="4016483"/>
            <a:chOff x="2939342" y="419151"/>
            <a:chExt cx="9020864" cy="376021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467041" y="419151"/>
              <a:ext cx="6686815" cy="3760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0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for() </a:t>
              </a:r>
              <a:r>
                <a:rPr lang="en-US" altLang="ko-KR" sz="20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r>
                <a:rPr lang="en-US" altLang="ko-KR" sz="20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ump-</a:t>
              </a:r>
              <a:r>
                <a:rPr lang="en-US" altLang="ko-KR" sz="20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altLang="ko-KR" sz="20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o-</a:t>
              </a:r>
              <a:r>
                <a:rPr lang="en-US" altLang="ko-KR" sz="20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r>
                <a:rPr lang="en-US" altLang="ko-KR" sz="20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iddle </a:t>
              </a:r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–</a:t>
              </a:r>
              <a:r>
                <a:rPr lang="ko-KR" altLang="ko-KR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r>
                <a:rPr lang="ko-KR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–</a:t>
              </a:r>
              <a:r>
                <a:rPr lang="ko-KR" altLang="ko-KR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옵션 실행 화면</a:t>
              </a:r>
              <a:r>
                <a:rPr lang="ko-KR" altLang="en-US" sz="32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en-US" altLang="ko-KR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3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</a:t>
              </a:r>
              <a:endParaRPr lang="ko-KR" altLang="en-US" sz="13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98" y="932254"/>
            <a:ext cx="10442797" cy="545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05807" y="2666328"/>
            <a:ext cx="9309118" cy="759518"/>
            <a:chOff x="2939342" y="397181"/>
            <a:chExt cx="8632867" cy="71105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7911517" cy="637363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915560" y="397181"/>
              <a:ext cx="7517110" cy="691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dirty="0" smtClean="0"/>
                <a:t>for() </a:t>
              </a:r>
              <a:r>
                <a:rPr lang="ko-KR" altLang="en-US" sz="28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함수의 </a:t>
              </a:r>
              <a:r>
                <a:rPr lang="en-US" altLang="ko-KR" sz="28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r>
                <a:rPr lang="en-US" altLang="ko-KR" sz="28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ump-</a:t>
              </a:r>
              <a:r>
                <a:rPr lang="en-US" altLang="ko-KR" sz="28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altLang="ko-KR" sz="28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o-</a:t>
              </a:r>
              <a:r>
                <a:rPr lang="en-US" altLang="ko-KR" sz="28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r>
                <a:rPr lang="en-US" altLang="ko-KR" sz="28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iddle </a:t>
              </a: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추적 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및</a:t>
              </a: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설명</a:t>
              </a:r>
              <a:endParaRPr lang="ko-KR" altLang="en-US" sz="16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6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ump-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iddle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216830" y="1012227"/>
            <a:ext cx="1290638" cy="4706378"/>
            <a:chOff x="9591142" y="783830"/>
            <a:chExt cx="1290638" cy="470637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1142" y="4641781"/>
              <a:ext cx="1281113" cy="84842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91142" y="3685186"/>
              <a:ext cx="1290638" cy="7905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07196" y="2703838"/>
              <a:ext cx="1265059" cy="7777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14955" y="1796715"/>
              <a:ext cx="1266825" cy="7524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14955" y="783830"/>
              <a:ext cx="1257300" cy="930886"/>
            </a:xfrm>
            <a:prstGeom prst="rect">
              <a:avLst/>
            </a:prstGeom>
          </p:spPr>
        </p:pic>
        <p:sp>
          <p:nvSpPr>
            <p:cNvPr id="21" name="아래쪽 화살표 20"/>
            <p:cNvSpPr/>
            <p:nvPr/>
          </p:nvSpPr>
          <p:spPr>
            <a:xfrm>
              <a:off x="10083608" y="1556182"/>
              <a:ext cx="230850" cy="30033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아래쪽 화살표 25"/>
            <p:cNvSpPr/>
            <p:nvPr/>
          </p:nvSpPr>
          <p:spPr>
            <a:xfrm>
              <a:off x="10083608" y="4408604"/>
              <a:ext cx="230850" cy="30033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아래쪽 화살표 26"/>
            <p:cNvSpPr/>
            <p:nvPr/>
          </p:nvSpPr>
          <p:spPr>
            <a:xfrm>
              <a:off x="10083608" y="3435323"/>
              <a:ext cx="230850" cy="30033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10083608" y="2447898"/>
              <a:ext cx="230850" cy="30033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rcRect l="426"/>
          <a:stretch/>
        </p:blipFill>
        <p:spPr>
          <a:xfrm>
            <a:off x="3173019" y="1002702"/>
            <a:ext cx="6968955" cy="323825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929" y="2471659"/>
            <a:ext cx="2727754" cy="1342228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204949" y="5016807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rcx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32</a:t>
            </a:r>
            <a:r>
              <a:rPr lang="ko-KR" altLang="en-US" b="1" dirty="0" smtClean="0"/>
              <a:t>가 될 때 까지 계속 </a:t>
            </a:r>
            <a:r>
              <a:rPr lang="ko-KR" altLang="en-US" b="1" dirty="0" err="1" smtClean="0"/>
              <a:t>반복문을</a:t>
            </a:r>
            <a:r>
              <a:rPr lang="ko-KR" altLang="en-US" b="1" dirty="0" smtClean="0"/>
              <a:t> 돌다가 반환 값이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가 되면 나온다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95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05807" y="2666328"/>
            <a:ext cx="9309118" cy="759518"/>
            <a:chOff x="2939342" y="397181"/>
            <a:chExt cx="8632867" cy="71105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7911517" cy="637363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915560" y="397181"/>
              <a:ext cx="7517110" cy="691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kern="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for_while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() </a:t>
              </a:r>
              <a:r>
                <a:rPr lang="ko-KR" alt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 </a:t>
              </a:r>
              <a:r>
                <a:rPr lang="ko-KR" altLang="en-US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실행</a:t>
              </a:r>
              <a:endParaRPr lang="en-US" altLang="ko-KR" sz="4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1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for_while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–O1 –g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옵션 실행 화면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-235"/>
          <a:stretch/>
        </p:blipFill>
        <p:spPr>
          <a:xfrm>
            <a:off x="970693" y="1159393"/>
            <a:ext cx="10295437" cy="486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0"/>
            <a:ext cx="9727509" cy="4016483"/>
            <a:chOff x="2939342" y="419151"/>
            <a:chExt cx="9020864" cy="376021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467041" y="419151"/>
              <a:ext cx="6686815" cy="3760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0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r>
                <a:rPr lang="en-US" altLang="ko-KR" sz="20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ump-</a:t>
              </a:r>
              <a:r>
                <a:rPr lang="en-US" altLang="ko-KR" sz="20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altLang="ko-KR" sz="20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o-</a:t>
              </a:r>
              <a:r>
                <a:rPr lang="en-US" altLang="ko-KR" sz="20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r>
                <a:rPr lang="en-US" altLang="ko-KR" sz="20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iddle </a:t>
              </a:r>
              <a:r>
                <a:rPr lang="ko-KR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  <a:r>
                <a:rPr lang="ko-KR" altLang="ko-KR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Og</a:t>
              </a:r>
              <a:r>
                <a:rPr lang="ko-KR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–</a:t>
              </a:r>
              <a:r>
                <a:rPr lang="ko-KR" altLang="ko-KR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옵션 실행 화면</a:t>
              </a:r>
              <a:r>
                <a:rPr lang="ko-KR" altLang="en-US" sz="32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en-US" altLang="ko-KR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3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</a:t>
              </a:r>
              <a:endParaRPr lang="ko-KR" altLang="en-US" sz="13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56" y="994182"/>
            <a:ext cx="10925311" cy="510296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41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05807" y="2666328"/>
            <a:ext cx="9309118" cy="759518"/>
            <a:chOff x="2939342" y="397181"/>
            <a:chExt cx="8632867" cy="71105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7911517" cy="637363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915560" y="397181"/>
              <a:ext cx="7517110" cy="691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kern="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for_while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() </a:t>
              </a:r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상태 </a:t>
              </a:r>
              <a:r>
                <a:rPr lang="ko-KR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추적</a:t>
              </a:r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및 </a:t>
              </a:r>
              <a:r>
                <a:rPr lang="ko-KR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설명</a:t>
              </a:r>
              <a:endParaRPr lang="en-US" altLang="ko-KR" sz="4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81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for_while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altLang="ko-KR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238261" y="1742913"/>
            <a:ext cx="1281113" cy="3934026"/>
            <a:chOff x="9591142" y="1556182"/>
            <a:chExt cx="1281113" cy="393402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1142" y="4641781"/>
              <a:ext cx="1281113" cy="84842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1" name="아래쪽 화살표 20"/>
            <p:cNvSpPr/>
            <p:nvPr/>
          </p:nvSpPr>
          <p:spPr>
            <a:xfrm>
              <a:off x="10083608" y="1556182"/>
              <a:ext cx="230850" cy="30033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아래쪽 화살표 26"/>
            <p:cNvSpPr/>
            <p:nvPr/>
          </p:nvSpPr>
          <p:spPr>
            <a:xfrm>
              <a:off x="10118341" y="3873901"/>
              <a:ext cx="230850" cy="30033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10083608" y="2686369"/>
              <a:ext cx="230850" cy="30033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19175" y="4854863"/>
            <a:ext cx="814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주어진 조건에 맞게 </a:t>
            </a:r>
            <a:r>
              <a:rPr lang="ko-KR" altLang="en-US" b="1" dirty="0" err="1" smtClean="0"/>
              <a:t>반복문이</a:t>
            </a:r>
            <a:r>
              <a:rPr lang="ko-KR" altLang="en-US" b="1" dirty="0" smtClean="0"/>
              <a:t> 계속 돌아가다가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찾고자 하는 값을 얻게 되면 값을 </a:t>
            </a:r>
            <a:r>
              <a:rPr lang="ko-KR" altLang="en-US" b="1" dirty="0" err="1" smtClean="0"/>
              <a:t>리턴해서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메인으로</a:t>
            </a:r>
            <a:r>
              <a:rPr lang="ko-KR" altLang="en-US" b="1" dirty="0" smtClean="0"/>
              <a:t> 돌아간다</a:t>
            </a:r>
            <a:r>
              <a:rPr lang="en-US" altLang="ko-KR" b="1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467" y="1352529"/>
            <a:ext cx="8505825" cy="3124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8261" y="990579"/>
            <a:ext cx="1238250" cy="723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4645" y="2123352"/>
            <a:ext cx="1200150" cy="7048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1117" y="3295747"/>
            <a:ext cx="12668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05807" y="2666328"/>
            <a:ext cx="9309118" cy="759518"/>
            <a:chOff x="2939342" y="397181"/>
            <a:chExt cx="8632867" cy="71105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7911517" cy="637363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915560" y="397181"/>
              <a:ext cx="7517110" cy="613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for() </a:t>
              </a:r>
              <a:r>
                <a:rPr lang="ko-KR" alt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 </a:t>
              </a:r>
              <a:r>
                <a:rPr lang="ko-KR" altLang="en-US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실행</a:t>
              </a:r>
              <a:endParaRPr lang="en-US" altLang="ko-KR" sz="4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9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for() –</a:t>
            </a:r>
            <a:r>
              <a:rPr lang="en-US" altLang="ko-KR" sz="2000" b="1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</a:t>
            </a:r>
            <a:r>
              <a:rPr lang="en-US" altLang="ko-KR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–g </a:t>
            </a:r>
            <a:r>
              <a:rPr lang="ko-KR" altLang="en-US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옵션</a:t>
            </a:r>
            <a:r>
              <a:rPr lang="en-US" altLang="ko-KR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68" y="1044023"/>
            <a:ext cx="11139487" cy="500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05807" y="2666328"/>
            <a:ext cx="9309118" cy="759518"/>
            <a:chOff x="2939342" y="397181"/>
            <a:chExt cx="8632867" cy="71105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7911517" cy="637363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915560" y="397181"/>
              <a:ext cx="7517110" cy="691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for() </a:t>
              </a:r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상태 </a:t>
              </a:r>
              <a:r>
                <a:rPr lang="ko-KR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추적</a:t>
              </a:r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및 </a:t>
              </a:r>
              <a:r>
                <a:rPr lang="ko-KR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설명</a:t>
              </a:r>
              <a:endParaRPr lang="en-US" altLang="ko-KR" sz="4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7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870" y="4003956"/>
            <a:ext cx="1285875" cy="7524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870" y="2905631"/>
            <a:ext cx="1290638" cy="857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8870" y="2054675"/>
            <a:ext cx="1281113" cy="71437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for()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998869" y="1076327"/>
            <a:ext cx="1281113" cy="4706378"/>
            <a:chOff x="9591142" y="783830"/>
            <a:chExt cx="1281113" cy="470637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91142" y="4641781"/>
              <a:ext cx="1281113" cy="84842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14955" y="783830"/>
              <a:ext cx="1257300" cy="930886"/>
            </a:xfrm>
            <a:prstGeom prst="rect">
              <a:avLst/>
            </a:prstGeom>
          </p:spPr>
        </p:pic>
        <p:sp>
          <p:nvSpPr>
            <p:cNvPr id="21" name="아래쪽 화살표 20"/>
            <p:cNvSpPr/>
            <p:nvPr/>
          </p:nvSpPr>
          <p:spPr>
            <a:xfrm>
              <a:off x="10083608" y="1556182"/>
              <a:ext cx="230850" cy="30033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아래쪽 화살표 25"/>
            <p:cNvSpPr/>
            <p:nvPr/>
          </p:nvSpPr>
          <p:spPr>
            <a:xfrm>
              <a:off x="10083608" y="4408604"/>
              <a:ext cx="230850" cy="30033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아래쪽 화살표 26"/>
            <p:cNvSpPr/>
            <p:nvPr/>
          </p:nvSpPr>
          <p:spPr>
            <a:xfrm>
              <a:off x="10083608" y="3435323"/>
              <a:ext cx="230850" cy="30033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10083608" y="2447898"/>
              <a:ext cx="230850" cy="30033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52524" y="4589770"/>
            <a:ext cx="8143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사실상 어떤 함수이건 간에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주어진 할당을 채우면 빠져 나오기 때문에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과정이나 결과 자체는 다 같다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이 함수도 </a:t>
            </a:r>
            <a:r>
              <a:rPr lang="ko-KR" altLang="en-US" b="1" dirty="0" err="1" smtClean="0"/>
              <a:t>반복문</a:t>
            </a:r>
            <a:r>
              <a:rPr lang="ko-KR" altLang="en-US" b="1" dirty="0" smtClean="0"/>
              <a:t> 따라서 값을 반환하고 시프트하면서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값을 찾을 때 까지 </a:t>
            </a:r>
            <a:r>
              <a:rPr lang="ko-KR" altLang="en-US" b="1" dirty="0" err="1" smtClean="0"/>
              <a:t>반복문을</a:t>
            </a:r>
            <a:r>
              <a:rPr lang="ko-KR" altLang="en-US" b="1" dirty="0" smtClean="0"/>
              <a:t> 계속 돌린다</a:t>
            </a:r>
            <a:r>
              <a:rPr lang="en-US" altLang="ko-KR" b="1" dirty="0" smtClean="0"/>
              <a:t>. for()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32</a:t>
            </a:r>
            <a:r>
              <a:rPr lang="ko-KR" altLang="en-US" b="1" dirty="0" smtClean="0"/>
              <a:t>번 돌려야 나온다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699" y="1120496"/>
            <a:ext cx="8620125" cy="338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05807" y="2666328"/>
            <a:ext cx="9309118" cy="759518"/>
            <a:chOff x="2939342" y="397181"/>
            <a:chExt cx="8632867" cy="71105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7911517" cy="637363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915560" y="397181"/>
              <a:ext cx="7517110" cy="613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ump-</a:t>
              </a:r>
              <a:r>
                <a:rPr lang="en-US" altLang="ko-KR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o-</a:t>
              </a:r>
              <a:r>
                <a:rPr lang="en-US" altLang="ko-KR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iddle </a:t>
              </a:r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상태 </a:t>
              </a:r>
              <a:r>
                <a:rPr lang="ko-KR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추적</a:t>
              </a:r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및 </a:t>
              </a:r>
              <a:r>
                <a:rPr lang="ko-KR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설명</a:t>
              </a:r>
              <a:endParaRPr lang="en-US" altLang="ko-KR" sz="4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5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ump-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iddle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26196" y="1544993"/>
            <a:ext cx="11015858" cy="2869441"/>
            <a:chOff x="533399" y="1159393"/>
            <a:chExt cx="11015858" cy="286944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434" t="57374" r="35732"/>
            <a:stretch/>
          </p:blipFill>
          <p:spPr>
            <a:xfrm>
              <a:off x="533399" y="1183070"/>
              <a:ext cx="8458201" cy="2845764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l="72054" t="51968" r="-423" b="36938"/>
            <a:stretch/>
          </p:blipFill>
          <p:spPr>
            <a:xfrm>
              <a:off x="7343774" y="1657349"/>
              <a:ext cx="4205483" cy="828676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609442" y="1159393"/>
              <a:ext cx="468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</a:rPr>
                <a:t>①</a:t>
              </a:r>
              <a:endParaRPr lang="en-US" altLang="ko-KR" sz="160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6238875" y="1404117"/>
              <a:ext cx="1104899" cy="4300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액자 12"/>
            <p:cNvSpPr/>
            <p:nvPr/>
          </p:nvSpPr>
          <p:spPr>
            <a:xfrm>
              <a:off x="5838825" y="1183070"/>
              <a:ext cx="400050" cy="314877"/>
            </a:xfrm>
            <a:prstGeom prst="frame">
              <a:avLst>
                <a:gd name="adj1" fmla="val 64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71679" y="4754785"/>
            <a:ext cx="918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%</a:t>
            </a:r>
            <a:r>
              <a:rPr lang="en-US" altLang="ko-KR" b="1" dirty="0" err="1" smtClean="0"/>
              <a:t>rsp</a:t>
            </a:r>
            <a:r>
              <a:rPr lang="ko-KR" altLang="en-US" b="1" dirty="0" smtClean="0"/>
              <a:t>는 스택의 </a:t>
            </a:r>
            <a:r>
              <a:rPr lang="en-US" altLang="ko-KR" b="1" dirty="0" smtClean="0"/>
              <a:t>TOP</a:t>
            </a:r>
            <a:r>
              <a:rPr lang="ko-KR" altLang="en-US" b="1" dirty="0" smtClean="0"/>
              <a:t>으로 레지스터 정보를 보면 스택포인터인것을 알 수 있다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ko-KR" altLang="en-US" b="1" dirty="0" smtClean="0"/>
              <a:t>스택은 함수가 호출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리턴 까지의 상태를 저장하는 공간이다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현재는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값으로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아무런 호출도 되지 않은 상태이며 리턴 된 값도 없는 초기상태이다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31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85"/>
          <a:stretch/>
        </p:blipFill>
        <p:spPr>
          <a:xfrm>
            <a:off x="1443819" y="1170337"/>
            <a:ext cx="8918666" cy="327815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ump-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iddle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0358" y="4914923"/>
            <a:ext cx="918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long</a:t>
            </a:r>
            <a:r>
              <a:rPr lang="ko-KR" altLang="en-US" b="1" dirty="0" smtClean="0"/>
              <a:t>타입 변수 </a:t>
            </a:r>
            <a:r>
              <a:rPr lang="en-US" altLang="ko-KR" b="1" dirty="0" smtClean="0"/>
              <a:t>x </a:t>
            </a:r>
            <a:r>
              <a:rPr lang="ko-KR" altLang="en-US" b="1" dirty="0" smtClean="0"/>
              <a:t>에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값을 대입해주고</a:t>
            </a:r>
            <a:r>
              <a:rPr lang="en-US" altLang="ko-KR" b="1" dirty="0" smtClean="0"/>
              <a:t>, long</a:t>
            </a:r>
            <a:r>
              <a:rPr lang="ko-KR" altLang="en-US" b="1" dirty="0" smtClean="0"/>
              <a:t>타입 변수 </a:t>
            </a:r>
            <a:r>
              <a:rPr lang="en-US" altLang="ko-KR" b="1" dirty="0" smtClean="0"/>
              <a:t>a</a:t>
            </a:r>
            <a:r>
              <a:rPr lang="ko-KR" altLang="en-US" b="1" dirty="0" smtClean="0"/>
              <a:t>를 선언해준다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smtClean="0"/>
              <a:t>0x5</a:t>
            </a:r>
            <a:r>
              <a:rPr lang="ko-KR" altLang="en-US" b="1" dirty="0" smtClean="0"/>
              <a:t>의 주소 값을 </a:t>
            </a:r>
            <a:r>
              <a:rPr lang="en-US" altLang="ko-KR" b="1" dirty="0" smtClean="0"/>
              <a:t>%</a:t>
            </a:r>
            <a:r>
              <a:rPr lang="en-US" altLang="ko-KR" b="1" dirty="0" err="1" smtClean="0"/>
              <a:t>edi</a:t>
            </a:r>
            <a:r>
              <a:rPr lang="ko-KR" altLang="en-US" b="1" dirty="0" smtClean="0"/>
              <a:t>에 복사해 넣어주고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jtm</a:t>
            </a:r>
            <a:r>
              <a:rPr lang="ko-KR" altLang="en-US" b="1" dirty="0" smtClean="0"/>
              <a:t>함수를 호출한다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88827" y="2560103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②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94" y="1124898"/>
            <a:ext cx="10943066" cy="360907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ump-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iddle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8594" y="4942251"/>
            <a:ext cx="9612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main</a:t>
            </a:r>
            <a:r>
              <a:rPr lang="ko-KR" altLang="en-US" b="1" dirty="0" smtClean="0"/>
              <a:t>함수에서 변수 </a:t>
            </a:r>
            <a:r>
              <a:rPr lang="en-US" altLang="ko-KR" b="1" dirty="0" smtClean="0"/>
              <a:t>x=5 </a:t>
            </a:r>
            <a:r>
              <a:rPr lang="ko-KR" altLang="en-US" b="1" dirty="0" smtClean="0"/>
              <a:t>값을 가지고 호출된 함수로 올라왔다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ko-KR" altLang="en-US" b="1" dirty="0" smtClean="0"/>
              <a:t>아직 </a:t>
            </a:r>
            <a:r>
              <a:rPr lang="en-US" altLang="ko-KR" b="1" dirty="0" err="1" smtClean="0"/>
              <a:t>jtm</a:t>
            </a:r>
            <a:r>
              <a:rPr lang="ko-KR" altLang="en-US" b="1" dirty="0" smtClean="0"/>
              <a:t>함수가 실행된 상태가 아니기 때문에 </a:t>
            </a:r>
            <a:r>
              <a:rPr lang="en-US" altLang="ko-KR" b="1" dirty="0" smtClean="0"/>
              <a:t>result = 0 </a:t>
            </a:r>
            <a:r>
              <a:rPr lang="ko-KR" altLang="en-US" b="1" dirty="0" smtClean="0"/>
              <a:t>임을 알 수 있다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ko-KR" altLang="en-US" b="1" dirty="0" smtClean="0"/>
              <a:t>또한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en-US" altLang="ko-KR" b="1" dirty="0" smtClean="0"/>
              <a:t>0</a:t>
            </a:r>
            <a:r>
              <a:rPr lang="ko-KR" altLang="en-US" b="1" dirty="0" smtClean="0"/>
              <a:t>값을 가지고 </a:t>
            </a:r>
            <a:r>
              <a:rPr lang="en-US" altLang="ko-KR" b="1" dirty="0" err="1" smtClean="0"/>
              <a:t>jmp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점프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가 가리키는 </a:t>
            </a:r>
            <a:r>
              <a:rPr lang="en-US" altLang="ko-KR" b="1" dirty="0" smtClean="0"/>
              <a:t>test </a:t>
            </a:r>
            <a:r>
              <a:rPr lang="ko-KR" altLang="en-US" b="1" dirty="0" smtClean="0"/>
              <a:t>코드로 점프하여 아래의 </a:t>
            </a:r>
            <a:r>
              <a:rPr lang="en-US" altLang="ko-KR" b="1" dirty="0" smtClean="0"/>
              <a:t>test</a:t>
            </a:r>
            <a:r>
              <a:rPr lang="ko-KR" altLang="en-US" b="1" dirty="0" smtClean="0"/>
              <a:t>문을 실행하게 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38525" y="1721903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③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3905250" y="1571625"/>
            <a:ext cx="5334000" cy="771525"/>
          </a:xfrm>
          <a:prstGeom prst="frame">
            <a:avLst>
              <a:gd name="adj1" fmla="val 385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9664029" y="1456311"/>
            <a:ext cx="1268429" cy="420114"/>
          </a:xfrm>
          <a:prstGeom prst="frame">
            <a:avLst>
              <a:gd name="adj1" fmla="val 385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609727" y="2343150"/>
            <a:ext cx="3314698" cy="121658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01226" y="1876425"/>
            <a:ext cx="895146" cy="33042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286625" y="5542416"/>
            <a:ext cx="2847975" cy="0"/>
          </a:xfrm>
          <a:prstGeom prst="line">
            <a:avLst/>
          </a:prstGeom>
          <a:ln w="2857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액자 27"/>
          <p:cNvSpPr/>
          <p:nvPr/>
        </p:nvSpPr>
        <p:spPr>
          <a:xfrm>
            <a:off x="1019174" y="3586501"/>
            <a:ext cx="8220075" cy="755588"/>
          </a:xfrm>
          <a:prstGeom prst="frame">
            <a:avLst>
              <a:gd name="adj1" fmla="val 385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ump-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iddle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6715" y="4529291"/>
            <a:ext cx="918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%</a:t>
            </a:r>
            <a:r>
              <a:rPr lang="en-US" altLang="ko-KR" sz="1600" b="1" dirty="0" err="1" smtClean="0"/>
              <a:t>rdi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두 값을 논리적 </a:t>
            </a:r>
            <a:r>
              <a:rPr lang="en-US" altLang="ko-KR" sz="1600" b="1" dirty="0" smtClean="0"/>
              <a:t>AND </a:t>
            </a:r>
            <a:r>
              <a:rPr lang="ko-KR" altLang="en-US" sz="1600" b="1" dirty="0" smtClean="0"/>
              <a:t>연산하여 처리할 것인데</a:t>
            </a:r>
            <a:r>
              <a:rPr lang="en-US" altLang="ko-KR" sz="1600" b="1" dirty="0" smtClean="0"/>
              <a:t>,</a:t>
            </a:r>
          </a:p>
          <a:p>
            <a:pPr algn="ctr"/>
            <a:r>
              <a:rPr lang="ko-KR" altLang="en-US" sz="1600" b="1" dirty="0" smtClean="0"/>
              <a:t>보통 호출된 함수가 일반적으로 </a:t>
            </a:r>
            <a:r>
              <a:rPr lang="ko-KR" altLang="en-US" sz="1600" b="1" dirty="0" err="1" smtClean="0"/>
              <a:t>리턴값을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%</a:t>
            </a:r>
            <a:r>
              <a:rPr lang="en-US" altLang="ko-KR" sz="1600" b="1" dirty="0" err="1" smtClean="0"/>
              <a:t>eax</a:t>
            </a:r>
            <a:r>
              <a:rPr lang="ko-KR" altLang="en-US" sz="1600" b="1" dirty="0" smtClean="0"/>
              <a:t>에 저장하는 것을 이용한다</a:t>
            </a:r>
            <a:r>
              <a:rPr lang="en-US" altLang="ko-KR" sz="1600" b="1" dirty="0" smtClean="0"/>
              <a:t>.</a:t>
            </a:r>
          </a:p>
          <a:p>
            <a:pPr algn="ctr"/>
            <a:endParaRPr lang="en-US" altLang="ko-KR" sz="1600" b="1" dirty="0" smtClean="0"/>
          </a:p>
          <a:p>
            <a:pPr algn="ctr"/>
            <a:r>
              <a:rPr lang="ko-KR" altLang="en-US" sz="1600" b="1" dirty="0">
                <a:latin typeface="+mn-ea"/>
              </a:rPr>
              <a:t>두 </a:t>
            </a:r>
            <a:r>
              <a:rPr lang="en-US" altLang="ko-KR" sz="1600" b="1" dirty="0">
                <a:latin typeface="+mn-ea"/>
              </a:rPr>
              <a:t>operand </a:t>
            </a:r>
            <a:r>
              <a:rPr lang="ko-KR" altLang="en-US" sz="1600" b="1" dirty="0">
                <a:latin typeface="+mn-ea"/>
              </a:rPr>
              <a:t>중에 하나가 </a:t>
            </a:r>
            <a:r>
              <a:rPr lang="en-US" altLang="ko-KR" sz="1600" b="1" dirty="0">
                <a:latin typeface="+mn-ea"/>
              </a:rPr>
              <a:t>0</a:t>
            </a:r>
            <a:r>
              <a:rPr lang="ko-KR" altLang="en-US" sz="1600" b="1" dirty="0">
                <a:latin typeface="+mn-ea"/>
              </a:rPr>
              <a:t>이면 </a:t>
            </a:r>
            <a:r>
              <a:rPr lang="en-US" altLang="ko-KR" sz="1600" b="1" dirty="0">
                <a:latin typeface="+mn-ea"/>
              </a:rPr>
              <a:t>AND </a:t>
            </a:r>
            <a:r>
              <a:rPr lang="ko-KR" altLang="en-US" sz="1600" b="1" dirty="0">
                <a:latin typeface="+mn-ea"/>
              </a:rPr>
              <a:t>연산 결과는 </a:t>
            </a:r>
            <a:r>
              <a:rPr lang="en-US" altLang="ko-KR" sz="1600" b="1" dirty="0">
                <a:latin typeface="+mn-ea"/>
              </a:rPr>
              <a:t>0 → ZF=1</a:t>
            </a:r>
            <a:r>
              <a:rPr lang="ko-KR" altLang="en-US" sz="1600" b="1" dirty="0">
                <a:latin typeface="+mn-ea"/>
              </a:rPr>
              <a:t>로 </a:t>
            </a:r>
            <a:r>
              <a:rPr lang="ko-KR" altLang="en-US" sz="1600" b="1" dirty="0" smtClean="0">
                <a:latin typeface="+mn-ea"/>
              </a:rPr>
              <a:t>세</a:t>
            </a:r>
            <a:r>
              <a:rPr lang="ko-KR" altLang="en-US" sz="1600" b="1" dirty="0">
                <a:latin typeface="+mn-ea"/>
              </a:rPr>
              <a:t>트</a:t>
            </a:r>
            <a:r>
              <a:rPr lang="ko-KR" altLang="en-US" sz="1600" b="1" dirty="0" smtClean="0">
                <a:latin typeface="+mn-ea"/>
              </a:rPr>
              <a:t> 된다</a:t>
            </a:r>
            <a:r>
              <a:rPr lang="en-US" altLang="ko-KR" sz="1600" b="1" dirty="0" smtClean="0">
                <a:latin typeface="+mn-ea"/>
              </a:rPr>
              <a:t>.</a:t>
            </a:r>
            <a:r>
              <a:rPr lang="en-US" altLang="ko-KR" sz="1600" b="1" dirty="0">
                <a:latin typeface="+mn-ea"/>
              </a:rPr>
              <a:t> </a:t>
            </a:r>
            <a:endParaRPr lang="en-US" altLang="ko-KR" sz="1600" b="1" dirty="0" smtClean="0">
              <a:latin typeface="+mn-ea"/>
            </a:endParaRPr>
          </a:p>
          <a:p>
            <a:pPr algn="ctr"/>
            <a:r>
              <a:rPr lang="ko-KR" altLang="en-US" sz="1600" b="1" dirty="0" smtClean="0">
                <a:latin typeface="+mn-ea"/>
              </a:rPr>
              <a:t>즉</a:t>
            </a:r>
            <a:r>
              <a:rPr lang="en-US" altLang="ko-KR" sz="1600" b="1" dirty="0">
                <a:latin typeface="+mn-ea"/>
              </a:rPr>
              <a:t>, TEST</a:t>
            </a:r>
            <a:r>
              <a:rPr lang="ko-KR" altLang="en-US" sz="1600" b="1" dirty="0">
                <a:latin typeface="+mn-ea"/>
              </a:rPr>
              <a:t>의 </a:t>
            </a:r>
            <a:r>
              <a:rPr lang="en-US" altLang="ko-KR" sz="1600" b="1" dirty="0">
                <a:latin typeface="+mn-ea"/>
              </a:rPr>
              <a:t>AND </a:t>
            </a:r>
            <a:r>
              <a:rPr lang="ko-KR" altLang="en-US" sz="1600" b="1" dirty="0">
                <a:latin typeface="+mn-ea"/>
              </a:rPr>
              <a:t>연산 결과값이 </a:t>
            </a:r>
            <a:r>
              <a:rPr lang="en-US" altLang="ko-KR" sz="1600" b="1" dirty="0">
                <a:latin typeface="+mn-ea"/>
              </a:rPr>
              <a:t>0</a:t>
            </a:r>
            <a:r>
              <a:rPr lang="ko-KR" altLang="en-US" sz="1600" b="1" dirty="0">
                <a:latin typeface="+mn-ea"/>
              </a:rPr>
              <a:t>이면 </a:t>
            </a:r>
            <a:r>
              <a:rPr lang="en-US" altLang="ko-KR" sz="1600" b="1" dirty="0" smtClean="0">
                <a:latin typeface="+mn-ea"/>
              </a:rPr>
              <a:t>ZF=1, 0</a:t>
            </a:r>
            <a:r>
              <a:rPr lang="ko-KR" altLang="en-US" sz="1600" b="1" dirty="0">
                <a:latin typeface="+mn-ea"/>
              </a:rPr>
              <a:t>이 아니면 </a:t>
            </a:r>
            <a:r>
              <a:rPr lang="en-US" altLang="ko-KR" sz="1600" b="1" dirty="0" smtClean="0">
                <a:latin typeface="+mn-ea"/>
              </a:rPr>
              <a:t>ZF</a:t>
            </a:r>
            <a:r>
              <a:rPr lang="en-US" altLang="ko-KR" sz="1600" b="1" dirty="0">
                <a:latin typeface="+mn-ea"/>
              </a:rPr>
              <a:t>=</a:t>
            </a:r>
            <a:r>
              <a:rPr lang="en-US" altLang="ko-KR" sz="1600" b="1" dirty="0" smtClean="0">
                <a:latin typeface="+mn-ea"/>
              </a:rPr>
              <a:t>0</a:t>
            </a:r>
            <a:r>
              <a:rPr lang="ko-KR" altLang="en-US" sz="1600" b="1" dirty="0">
                <a:latin typeface="+mn-ea"/>
              </a:rPr>
              <a:t>으로 </a:t>
            </a:r>
            <a:r>
              <a:rPr lang="ko-KR" altLang="en-US" sz="1600" b="1" dirty="0" smtClean="0">
                <a:latin typeface="+mn-ea"/>
              </a:rPr>
              <a:t>세트 된다</a:t>
            </a:r>
            <a:r>
              <a:rPr lang="en-US" altLang="ko-KR" sz="1600" b="1" dirty="0" smtClean="0">
                <a:latin typeface="+mn-ea"/>
              </a:rPr>
              <a:t>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892240" y="950570"/>
            <a:ext cx="8368017" cy="3184378"/>
            <a:chOff x="718833" y="964279"/>
            <a:chExt cx="8525078" cy="335570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833" y="964279"/>
              <a:ext cx="8525078" cy="3355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33247" y="3106242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6"/>
                  </a:solidFill>
                </a:rPr>
                <a:t>④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219" y="2202279"/>
            <a:ext cx="1939193" cy="95613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0129414" y="3200296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6"/>
                </a:solidFill>
              </a:rPr>
              <a:t>현재 값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6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06" y="917645"/>
            <a:ext cx="9448800" cy="360045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ump-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o-</a:t>
            </a:r>
            <a:r>
              <a:rPr lang="en-US" altLang="ko-KR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iddle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7299" y="1983373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⑤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4949" y="4824944"/>
            <a:ext cx="100480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%</a:t>
            </a:r>
            <a:r>
              <a:rPr lang="en-US" altLang="ko-KR" sz="1600" b="1" dirty="0" err="1" smtClean="0"/>
              <a:t>rdi</a:t>
            </a:r>
            <a:r>
              <a:rPr lang="ko-KR" altLang="en-US" sz="1600" b="1" dirty="0" smtClean="0"/>
              <a:t>값을 </a:t>
            </a:r>
            <a:r>
              <a:rPr lang="en-US" altLang="ko-KR" sz="1600" b="1" dirty="0" smtClean="0"/>
              <a:t>%</a:t>
            </a:r>
            <a:r>
              <a:rPr lang="en-US" altLang="ko-KR" sz="1600" b="1" dirty="0" err="1" smtClean="0"/>
              <a:t>rdx</a:t>
            </a:r>
            <a:r>
              <a:rPr lang="ko-KR" altLang="en-US" sz="1600" b="1" dirty="0" smtClean="0"/>
              <a:t>에 복사해준다</a:t>
            </a:r>
            <a:r>
              <a:rPr lang="en-US" altLang="ko-KR" sz="1600" b="1" dirty="0" smtClean="0"/>
              <a:t>.</a:t>
            </a:r>
          </a:p>
          <a:p>
            <a:pPr algn="ctr"/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0x1</a:t>
            </a:r>
            <a:r>
              <a:rPr lang="ko-KR" altLang="en-US" sz="1600" b="1" dirty="0" smtClean="0"/>
              <a:t>의 </a:t>
            </a:r>
            <a:r>
              <a:rPr lang="ko-KR" altLang="en-US" sz="1600" b="1" dirty="0" err="1" smtClean="0"/>
              <a:t>주소값과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%</a:t>
            </a:r>
            <a:r>
              <a:rPr lang="en-US" altLang="ko-KR" sz="1600" b="1" dirty="0" err="1" smtClean="0"/>
              <a:t>edx</a:t>
            </a:r>
            <a:r>
              <a:rPr lang="ko-KR" altLang="en-US" sz="1600" b="1" dirty="0" smtClean="0"/>
              <a:t>의 값을 </a:t>
            </a:r>
            <a:r>
              <a:rPr lang="en-US" altLang="ko-KR" sz="1600" b="1" dirty="0" smtClean="0"/>
              <a:t>AND</a:t>
            </a:r>
            <a:r>
              <a:rPr lang="ko-KR" altLang="en-US" sz="1600" b="1" dirty="0" smtClean="0"/>
              <a:t>연산 하여 각 비트가 모두 참</a:t>
            </a:r>
            <a:r>
              <a:rPr lang="en-US" altLang="ko-KR" sz="1600" b="1" dirty="0" smtClean="0"/>
              <a:t>(=1)</a:t>
            </a:r>
            <a:r>
              <a:rPr lang="ko-KR" altLang="en-US" sz="1600" b="1" dirty="0" smtClean="0"/>
              <a:t>일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경우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결과값은 </a:t>
            </a:r>
            <a:r>
              <a:rPr lang="en-US" altLang="ko-KR" sz="1600" b="1" dirty="0" smtClean="0"/>
              <a:t>1</a:t>
            </a:r>
            <a:r>
              <a:rPr lang="ko-KR" altLang="en-US" sz="1600" b="1" dirty="0" smtClean="0"/>
              <a:t>이 된다</a:t>
            </a:r>
            <a:r>
              <a:rPr lang="en-US" altLang="ko-KR" sz="1600" b="1" dirty="0" smtClean="0"/>
              <a:t>.</a:t>
            </a:r>
          </a:p>
          <a:p>
            <a:pPr algn="ctr"/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%</a:t>
            </a:r>
            <a:r>
              <a:rPr lang="en-US" altLang="ko-KR" sz="1600" b="1" dirty="0" err="1" smtClean="0"/>
              <a:t>rdx</a:t>
            </a:r>
            <a:r>
              <a:rPr lang="en-US" altLang="ko-KR" sz="1600" b="1" dirty="0" smtClean="0"/>
              <a:t>=1, %</a:t>
            </a:r>
            <a:r>
              <a:rPr lang="en-US" altLang="ko-KR" sz="1600" b="1" dirty="0" err="1" smtClean="0"/>
              <a:t>rax</a:t>
            </a:r>
            <a:r>
              <a:rPr lang="en-US" altLang="ko-KR" sz="1600" b="1" dirty="0" smtClean="0"/>
              <a:t>=0 </a:t>
            </a:r>
            <a:r>
              <a:rPr lang="ko-KR" altLang="en-US" sz="1600" b="1" dirty="0" smtClean="0"/>
              <a:t>즉</a:t>
            </a:r>
            <a:r>
              <a:rPr lang="en-US" altLang="ko-KR" sz="1600" b="1" dirty="0" smtClean="0"/>
              <a:t>, 1+0=1</a:t>
            </a:r>
            <a:r>
              <a:rPr lang="ko-KR" altLang="en-US" sz="1600" b="1" dirty="0" smtClean="0"/>
              <a:t>이며 이 값을 다시 </a:t>
            </a:r>
            <a:r>
              <a:rPr lang="en-US" altLang="ko-KR" sz="1600" b="1" dirty="0" smtClean="0"/>
              <a:t>%</a:t>
            </a:r>
            <a:r>
              <a:rPr lang="en-US" altLang="ko-KR" sz="1600" b="1" dirty="0" err="1" smtClean="0"/>
              <a:t>rdx</a:t>
            </a:r>
            <a:r>
              <a:rPr lang="ko-KR" altLang="en-US" sz="1600" b="1" dirty="0" smtClean="0"/>
              <a:t>로 넣어준다</a:t>
            </a:r>
            <a:r>
              <a:rPr lang="en-US" altLang="ko-KR" sz="1600" b="1" dirty="0" smtClean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012" y="2168039"/>
            <a:ext cx="2428849" cy="185735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cxnSp>
        <p:nvCxnSpPr>
          <p:cNvPr id="12" name="직선 화살표 연결선 11"/>
          <p:cNvCxnSpPr/>
          <p:nvPr/>
        </p:nvCxnSpPr>
        <p:spPr>
          <a:xfrm>
            <a:off x="4356287" y="2803673"/>
            <a:ext cx="5038725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액자 16"/>
          <p:cNvSpPr/>
          <p:nvPr/>
        </p:nvSpPr>
        <p:spPr>
          <a:xfrm>
            <a:off x="9395012" y="2428875"/>
            <a:ext cx="1711138" cy="288995"/>
          </a:xfrm>
          <a:prstGeom prst="frame">
            <a:avLst>
              <a:gd name="adj1" fmla="val 590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9395012" y="3621624"/>
            <a:ext cx="1711138" cy="288995"/>
          </a:xfrm>
          <a:prstGeom prst="frame">
            <a:avLst>
              <a:gd name="adj1" fmla="val 590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720</Words>
  <Application>Microsoft Office PowerPoint</Application>
  <PresentationFormat>와이드스크린</PresentationFormat>
  <Paragraphs>123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147</cp:revision>
  <dcterms:created xsi:type="dcterms:W3CDTF">2019-09-05T03:53:56Z</dcterms:created>
  <dcterms:modified xsi:type="dcterms:W3CDTF">2019-11-05T18:49:32Z</dcterms:modified>
</cp:coreProperties>
</file>