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1" r:id="rId3"/>
    <p:sldId id="270" r:id="rId4"/>
    <p:sldId id="291" r:id="rId5"/>
    <p:sldId id="289" r:id="rId6"/>
    <p:sldId id="260" r:id="rId7"/>
    <p:sldId id="290" r:id="rId8"/>
    <p:sldId id="292" r:id="rId9"/>
    <p:sldId id="293" r:id="rId10"/>
    <p:sldId id="294" r:id="rId11"/>
    <p:sldId id="297" r:id="rId12"/>
    <p:sldId id="265" r:id="rId1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Bahnschrift Light" panose="020B0502040204020203" pitchFamily="34" charset="0"/>
      <p:regular r:id="rId18"/>
    </p:embeddedFont>
    <p:embeddedFont>
      <p:font typeface="맑은 고딕 Semilight" panose="020B0502040204020203" pitchFamily="50" charset="-127"/>
      <p:regular r:id="rId19"/>
    </p:embeddedFont>
    <p:embeddedFont>
      <p:font typeface="나눔고딕" panose="020D0604000000000000" pitchFamily="50" charset="-127"/>
      <p:regular r:id="rId20"/>
    </p:embeddedFont>
    <p:embeddedFont>
      <p:font typeface="나눔고딕 ExtraBold" panose="020B0600000101010101" charset="-127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">
          <p15:clr>
            <a:srgbClr val="A4A3A4"/>
          </p15:clr>
        </p15:guide>
        <p15:guide id="3" pos="5738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D9C2"/>
    <a:srgbClr val="F9BF1B"/>
    <a:srgbClr val="333333"/>
    <a:srgbClr val="0066FF"/>
    <a:srgbClr val="4D4D4D"/>
    <a:srgbClr val="5F5F5F"/>
    <a:srgbClr val="BFBFB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8" autoAdjust="0"/>
    <p:restoredTop sz="94660"/>
  </p:normalViewPr>
  <p:slideViewPr>
    <p:cSldViewPr>
      <p:cViewPr varScale="1">
        <p:scale>
          <a:sx n="151" d="100"/>
          <a:sy n="151" d="100"/>
        </p:scale>
        <p:origin x="246" y="150"/>
      </p:cViewPr>
      <p:guideLst>
        <p:guide orient="horz"/>
        <p:guide pos="22"/>
        <p:guide pos="5738"/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20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F66E6-4773-4455-B553-89E442C624F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1E1A7-8579-4C92-B9D1-86C7A253C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85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416D1-FCA5-433B-B00A-8EACA6124C4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9007F-8A03-436A-B6FE-E913B77C3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29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427608" y="0"/>
            <a:ext cx="1264072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6372200" y="39539"/>
            <a:ext cx="2743200" cy="365125"/>
          </a:xfrm>
        </p:spPr>
        <p:txBody>
          <a:bodyPr/>
          <a:lstStyle/>
          <a:p>
            <a:r>
              <a:rPr lang="en-US" altLang="ko-KR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37312" y="44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31641" y="3396319"/>
            <a:ext cx="6408712" cy="73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03647" y="2819094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Computer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Science -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A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lgorithm</a:t>
            </a:r>
            <a:endParaRPr lang="ko-KR" altLang="en-US" sz="5400" b="1" dirty="0">
              <a:solidFill>
                <a:schemeClr val="bg1"/>
              </a:solidFill>
              <a:latin typeface="+mn-ea"/>
              <a:cs typeface="맑은 고딕 Semilight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1640" y="3517558"/>
            <a:ext cx="64087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20174627 HYEJIN KIM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4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2"/>
          <p:cNvSpPr/>
          <p:nvPr/>
        </p:nvSpPr>
        <p:spPr>
          <a:xfrm>
            <a:off x="1331640" y="2724007"/>
            <a:ext cx="6408712" cy="73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3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fld id="{CF612540-9602-46A0-9E57-34F7D20680C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8336"/>
            <a:ext cx="1195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7550" y="564971"/>
            <a:ext cx="1355453" cy="330637"/>
            <a:chOff x="358881" y="564971"/>
            <a:chExt cx="1355453" cy="330637"/>
          </a:xfrm>
        </p:grpSpPr>
        <p:sp>
          <p:nvSpPr>
            <p:cNvPr id="4" name="TextBox 3"/>
            <p:cNvSpPr txBox="1"/>
            <p:nvPr/>
          </p:nvSpPr>
          <p:spPr>
            <a:xfrm>
              <a:off x="358881" y="564971"/>
              <a:ext cx="1355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Characteristic</a:t>
              </a:r>
              <a:endParaRPr lang="ko-KR" altLang="en-US" sz="1400" b="1" dirty="0">
                <a:solidFill>
                  <a:schemeClr val="bg1"/>
                </a:solidFill>
                <a:latin typeface="Bahnschrift Light" panose="020B0502040204020203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33" name="직사각형 2"/>
            <p:cNvSpPr/>
            <p:nvPr/>
          </p:nvSpPr>
          <p:spPr>
            <a:xfrm>
              <a:off x="504310" y="849889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627784" y="1556792"/>
            <a:ext cx="5774157" cy="3945661"/>
            <a:chOff x="2602584" y="1646741"/>
            <a:chExt cx="5774157" cy="3945661"/>
          </a:xfrm>
        </p:grpSpPr>
        <p:sp>
          <p:nvSpPr>
            <p:cNvPr id="35" name="직사각형 34"/>
            <p:cNvSpPr/>
            <p:nvPr/>
          </p:nvSpPr>
          <p:spPr>
            <a:xfrm>
              <a:off x="3422829" y="1735299"/>
              <a:ext cx="88327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rgbClr val="00B0F0"/>
                  </a:solidFill>
                  <a:latin typeface="Bahnschrift Light" panose="020B0502040204020203" pitchFamily="34" charset="0"/>
                </a:rPr>
                <a:t>Input</a:t>
              </a:r>
              <a:endParaRPr lang="ko-KR" altLang="en-US" sz="1400" b="1" dirty="0">
                <a:solidFill>
                  <a:srgbClr val="00B0F0"/>
                </a:solidFill>
                <a:latin typeface="Bahnschrift Light" panose="020B0502040204020203" pitchFamily="34" charset="0"/>
                <a:ea typeface="맑은 고딕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r="79724"/>
            <a:stretch/>
          </p:blipFill>
          <p:spPr>
            <a:xfrm>
              <a:off x="2602584" y="1646741"/>
              <a:ext cx="978681" cy="918163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565215" y="2067319"/>
              <a:ext cx="28789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smtClean="0">
                  <a:latin typeface="Bahnschrift Light" panose="020B0502040204020203" pitchFamily="34" charset="0"/>
                </a:rPr>
                <a:t>Data may </a:t>
              </a:r>
              <a:r>
                <a:rPr lang="ko-KR" altLang="en-US" sz="1400" dirty="0" err="1" smtClean="0">
                  <a:latin typeface="Bahnschrift Light" panose="020B0502040204020203" pitchFamily="34" charset="0"/>
                </a:rPr>
                <a:t>be</a:t>
              </a:r>
              <a:r>
                <a:rPr lang="ko-KR" altLang="en-US" sz="1400" dirty="0" smtClean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 smtClean="0">
                  <a:latin typeface="Bahnschrift Light" panose="020B0502040204020203" pitchFamily="34" charset="0"/>
                </a:rPr>
                <a:t>provided</a:t>
              </a:r>
              <a:r>
                <a:rPr lang="ko-KR" altLang="en-US" sz="1400" dirty="0" smtClean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 smtClean="0">
                  <a:latin typeface="Bahnschrift Light" panose="020B0502040204020203" pitchFamily="34" charset="0"/>
                </a:rPr>
                <a:t>externally</a:t>
              </a:r>
              <a:r>
                <a:rPr lang="ko-KR" altLang="en-US" sz="1400" dirty="0" smtClean="0">
                  <a:latin typeface="Bahnschrift Light" panose="020B0502040204020203" pitchFamily="34" charset="0"/>
                </a:rPr>
                <a:t>.</a:t>
              </a:r>
              <a:endParaRPr lang="ko-KR" altLang="en-US" sz="1400" dirty="0">
                <a:latin typeface="Bahnschrift Light" panose="020B0502040204020203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482651" y="3429000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400" dirty="0" err="1" smtClean="0">
                  <a:latin typeface="Bahnschrift Light" panose="020B0502040204020203" pitchFamily="34" charset="0"/>
                </a:rPr>
                <a:t>Once</a:t>
              </a:r>
              <a:r>
                <a:rPr lang="ko-KR" altLang="en-US" sz="1400" dirty="0" smtClean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 smtClean="0">
                  <a:latin typeface="Bahnschrift Light" panose="020B0502040204020203" pitchFamily="34" charset="0"/>
                </a:rPr>
                <a:t>the</a:t>
              </a:r>
              <a:r>
                <a:rPr lang="ko-KR" altLang="en-US" sz="1400" dirty="0" smtClean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 smtClean="0">
                  <a:latin typeface="Bahnschrift Light" panose="020B0502040204020203" pitchFamily="34" charset="0"/>
                </a:rPr>
                <a:t>problem</a:t>
              </a:r>
              <a:r>
                <a:rPr lang="ko-KR" altLang="en-US" sz="1400" dirty="0" smtClean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 smtClean="0">
                  <a:latin typeface="Bahnschrift Light" panose="020B0502040204020203" pitchFamily="34" charset="0"/>
                </a:rPr>
                <a:t>is</a:t>
              </a:r>
              <a:r>
                <a:rPr lang="ko-KR" altLang="en-US" sz="1400" dirty="0" smtClean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 smtClean="0">
                  <a:latin typeface="Bahnschrift Light" panose="020B0502040204020203" pitchFamily="34" charset="0"/>
                </a:rPr>
                <a:t>dealt</a:t>
              </a:r>
              <a:r>
                <a:rPr lang="ko-KR" altLang="en-US" sz="1400" dirty="0" smtClean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 smtClean="0">
                  <a:latin typeface="Bahnschrift Light" panose="020B0502040204020203" pitchFamily="34" charset="0"/>
                </a:rPr>
                <a:t>with</a:t>
              </a:r>
              <a:r>
                <a:rPr lang="ko-KR" altLang="en-US" sz="1400" dirty="0" smtClean="0">
                  <a:latin typeface="Bahnschrift Light" panose="020B0502040204020203" pitchFamily="34" charset="0"/>
                </a:rPr>
                <a:t>,</a:t>
              </a:r>
              <a:endParaRPr lang="en-US" altLang="ko-KR" sz="1400" dirty="0" smtClean="0">
                <a:latin typeface="Bahnschrift Light" panose="020B0502040204020203" pitchFamily="34" charset="0"/>
              </a:endParaRPr>
            </a:p>
            <a:p>
              <a:r>
                <a:rPr lang="ko-KR" altLang="en-US" sz="1400" dirty="0" err="1" smtClean="0">
                  <a:latin typeface="Bahnschrift Light" panose="020B0502040204020203" pitchFamily="34" charset="0"/>
                </a:rPr>
                <a:t>at</a:t>
              </a:r>
              <a:r>
                <a:rPr lang="ko-KR" altLang="en-US" sz="1400" dirty="0" smtClean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 smtClean="0">
                  <a:latin typeface="Bahnschrift Light" panose="020B0502040204020203" pitchFamily="34" charset="0"/>
                </a:rPr>
                <a:t>least</a:t>
              </a:r>
              <a:r>
                <a:rPr lang="ko-KR" altLang="en-US" sz="1400" dirty="0" smtClean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 smtClean="0">
                  <a:latin typeface="Bahnschrift Light" panose="020B0502040204020203" pitchFamily="34" charset="0"/>
                </a:rPr>
                <a:t>one</a:t>
              </a:r>
              <a:r>
                <a:rPr lang="ko-KR" altLang="en-US" sz="1400" dirty="0" smtClean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 smtClean="0">
                  <a:latin typeface="Bahnschrift Light" panose="020B0502040204020203" pitchFamily="34" charset="0"/>
                </a:rPr>
                <a:t>result</a:t>
              </a:r>
              <a:r>
                <a:rPr lang="ko-KR" altLang="en-US" sz="1400" dirty="0" smtClean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 smtClean="0">
                  <a:latin typeface="Bahnschrift Light" panose="020B0502040204020203" pitchFamily="34" charset="0"/>
                </a:rPr>
                <a:t>must</a:t>
              </a:r>
              <a:r>
                <a:rPr lang="ko-KR" altLang="en-US" sz="1400" dirty="0" smtClean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 smtClean="0">
                  <a:latin typeface="Bahnschrift Light" panose="020B0502040204020203" pitchFamily="34" charset="0"/>
                </a:rPr>
                <a:t>be</a:t>
              </a:r>
              <a:r>
                <a:rPr lang="ko-KR" altLang="en-US" sz="1400" dirty="0" smtClean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 smtClean="0">
                  <a:latin typeface="Bahnschrift Light" panose="020B0502040204020203" pitchFamily="34" charset="0"/>
                </a:rPr>
                <a:t>obtained</a:t>
              </a:r>
              <a:r>
                <a:rPr lang="ko-KR" altLang="en-US" sz="1400" dirty="0" smtClean="0">
                  <a:latin typeface="Bahnschrift Light" panose="020B0502040204020203" pitchFamily="34" charset="0"/>
                </a:rPr>
                <a:t>.</a:t>
              </a:r>
              <a:endParaRPr lang="ko-KR" altLang="en-US" sz="1400" dirty="0">
                <a:latin typeface="Bahnschrift Light" panose="020B0502040204020203" pitchFamily="34" charset="0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/>
            <a:srcRect l="21311" r="60060"/>
            <a:stretch/>
          </p:blipFill>
          <p:spPr>
            <a:xfrm>
              <a:off x="2649947" y="3097952"/>
              <a:ext cx="891778" cy="910596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3347864" y="3103451"/>
              <a:ext cx="88327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rgbClr val="FF0000"/>
                  </a:solidFill>
                  <a:latin typeface="Bahnschrift Light" panose="020B0502040204020203" pitchFamily="34" charset="0"/>
                </a:rPr>
                <a:t>Print</a:t>
              </a:r>
              <a:endParaRPr lang="ko-KR" altLang="en-US" sz="1400" b="1" dirty="0">
                <a:solidFill>
                  <a:srgbClr val="FF0000"/>
                </a:solidFill>
                <a:latin typeface="Bahnschrift Light" panose="020B0502040204020203" pitchFamily="34" charset="0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70461" y="4963763"/>
              <a:ext cx="48062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 err="1">
                  <a:latin typeface="Bahnschrift Light" panose="020B0502040204020203" pitchFamily="34" charset="0"/>
                </a:rPr>
                <a:t>Each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phase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 of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the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algorithm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 smtClean="0">
                  <a:latin typeface="Bahnschrift Light" panose="020B0502040204020203" pitchFamily="34" charset="0"/>
                </a:rPr>
                <a:t>should</a:t>
              </a:r>
              <a:r>
                <a:rPr lang="en-US" altLang="ko-KR" sz="1400" dirty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 smtClean="0">
                  <a:latin typeface="Bahnschrift Light" panose="020B0502040204020203" pitchFamily="34" charset="0"/>
                </a:rPr>
                <a:t>be</a:t>
              </a:r>
              <a:endParaRPr lang="en-US" altLang="ko-KR" sz="1400" dirty="0">
                <a:latin typeface="Bahnschrift Light" panose="020B0502040204020203" pitchFamily="34" charset="0"/>
              </a:endParaRPr>
            </a:p>
            <a:p>
              <a:r>
                <a:rPr lang="ko-KR" altLang="en-US" sz="1400" dirty="0" err="1" smtClean="0">
                  <a:latin typeface="Bahnschrift Light" panose="020B0502040204020203" pitchFamily="34" charset="0"/>
                </a:rPr>
                <a:t>clearly</a:t>
              </a:r>
              <a:r>
                <a:rPr lang="ko-KR" altLang="en-US" sz="1400" dirty="0" smtClean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defined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as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what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it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is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intended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to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do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.</a:t>
              </a: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/>
            <a:srcRect l="41398" r="41008"/>
            <a:stretch/>
          </p:blipFill>
          <p:spPr>
            <a:xfrm>
              <a:off x="2661460" y="4653136"/>
              <a:ext cx="868752" cy="939266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3482651" y="4624156"/>
              <a:ext cx="88327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F9BF1B"/>
                  </a:solidFill>
                  <a:latin typeface="Bahnschrift Light" panose="020B0502040204020203" pitchFamily="34" charset="0"/>
                </a:rPr>
                <a:t>C</a:t>
              </a:r>
              <a:r>
                <a:rPr lang="en-US" altLang="ko-KR" sz="1400" b="1" dirty="0" smtClean="0">
                  <a:solidFill>
                    <a:srgbClr val="F9BF1B"/>
                  </a:solidFill>
                  <a:latin typeface="Bahnschrift Light" panose="020B0502040204020203" pitchFamily="34" charset="0"/>
                </a:rPr>
                <a:t>larity</a:t>
              </a:r>
              <a:endParaRPr lang="ko-KR" altLang="en-US" sz="1400" b="1" dirty="0">
                <a:solidFill>
                  <a:srgbClr val="F9BF1B"/>
                </a:solidFill>
                <a:latin typeface="Bahnschrift Light" panose="020B0502040204020203" pitchFamily="34" charset="0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fld id="{CF612540-9602-46A0-9E57-34F7D20680C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8336"/>
            <a:ext cx="1195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7550" y="564971"/>
            <a:ext cx="1355453" cy="330637"/>
            <a:chOff x="358881" y="564971"/>
            <a:chExt cx="1355453" cy="330637"/>
          </a:xfrm>
        </p:grpSpPr>
        <p:sp>
          <p:nvSpPr>
            <p:cNvPr id="4" name="TextBox 3"/>
            <p:cNvSpPr txBox="1"/>
            <p:nvPr/>
          </p:nvSpPr>
          <p:spPr>
            <a:xfrm>
              <a:off x="358881" y="564971"/>
              <a:ext cx="1355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Characteristic</a:t>
              </a:r>
              <a:endParaRPr lang="ko-KR" altLang="en-US" sz="1400" b="1" dirty="0">
                <a:solidFill>
                  <a:schemeClr val="bg1"/>
                </a:solidFill>
                <a:latin typeface="Bahnschrift Light" panose="020B0502040204020203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33" name="직사각형 2"/>
            <p:cNvSpPr/>
            <p:nvPr/>
          </p:nvSpPr>
          <p:spPr>
            <a:xfrm>
              <a:off x="504310" y="849889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1674" r="21768"/>
          <a:stretch/>
        </p:blipFill>
        <p:spPr>
          <a:xfrm>
            <a:off x="1907704" y="2003632"/>
            <a:ext cx="792088" cy="90990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20611" y="1931624"/>
            <a:ext cx="1131309" cy="371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  <a:latin typeface="Bahnschrift Light" panose="020B0502040204020203" pitchFamily="34" charset="0"/>
              </a:rPr>
              <a:t>Finiteness</a:t>
            </a:r>
            <a:endParaRPr lang="ko-KR" altLang="en-US" sz="1400" b="1" dirty="0">
              <a:solidFill>
                <a:srgbClr val="C00000"/>
              </a:solidFill>
              <a:latin typeface="Bahnschrift Light" panose="020B0502040204020203" pitchFamily="34" charset="0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68837" y="230332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err="1">
                <a:latin typeface="Bahnschrift Light" panose="020B0502040204020203" pitchFamily="34" charset="0"/>
              </a:rPr>
              <a:t>When</a:t>
            </a:r>
            <a:r>
              <a:rPr lang="ko-KR" altLang="en-US" sz="1400" dirty="0">
                <a:latin typeface="Bahnschrift Light" panose="020B0502040204020203" pitchFamily="34" charset="0"/>
              </a:rPr>
              <a:t> </a:t>
            </a:r>
            <a:r>
              <a:rPr lang="ko-KR" altLang="en-US" sz="1400" dirty="0" err="1">
                <a:latin typeface="Bahnschrift Light" panose="020B0502040204020203" pitchFamily="34" charset="0"/>
              </a:rPr>
              <a:t>performed</a:t>
            </a:r>
            <a:r>
              <a:rPr lang="ko-KR" altLang="en-US" sz="1400" dirty="0">
                <a:latin typeface="Bahnschrift Light" panose="020B0502040204020203" pitchFamily="34" charset="0"/>
              </a:rPr>
              <a:t> </a:t>
            </a:r>
            <a:r>
              <a:rPr lang="ko-KR" altLang="en-US" sz="1400" dirty="0" err="1">
                <a:latin typeface="Bahnschrift Light" panose="020B0502040204020203" pitchFamily="34" charset="0"/>
              </a:rPr>
              <a:t>according</a:t>
            </a:r>
            <a:r>
              <a:rPr lang="ko-KR" altLang="en-US" sz="1400" dirty="0">
                <a:latin typeface="Bahnschrift Light" panose="020B0502040204020203" pitchFamily="34" charset="0"/>
              </a:rPr>
              <a:t> </a:t>
            </a:r>
            <a:r>
              <a:rPr lang="ko-KR" altLang="en-US" sz="1400" dirty="0" err="1">
                <a:latin typeface="Bahnschrift Light" panose="020B0502040204020203" pitchFamily="34" charset="0"/>
              </a:rPr>
              <a:t>to</a:t>
            </a:r>
            <a:r>
              <a:rPr lang="ko-KR" altLang="en-US" sz="1400" dirty="0">
                <a:latin typeface="Bahnschrift Light" panose="020B0502040204020203" pitchFamily="34" charset="0"/>
              </a:rPr>
              <a:t> </a:t>
            </a:r>
            <a:r>
              <a:rPr lang="ko-KR" altLang="en-US" sz="1400" dirty="0" err="1">
                <a:latin typeface="Bahnschrift Light" panose="020B0502040204020203" pitchFamily="34" charset="0"/>
              </a:rPr>
              <a:t>the</a:t>
            </a:r>
            <a:r>
              <a:rPr lang="ko-KR" altLang="en-US" sz="1400" dirty="0">
                <a:latin typeface="Bahnschrift Light" panose="020B0502040204020203" pitchFamily="34" charset="0"/>
              </a:rPr>
              <a:t> </a:t>
            </a:r>
            <a:r>
              <a:rPr lang="ko-KR" altLang="en-US" sz="1400" dirty="0" err="1">
                <a:latin typeface="Bahnschrift Light" panose="020B0502040204020203" pitchFamily="34" charset="0"/>
              </a:rPr>
              <a:t>algorithm's</a:t>
            </a:r>
            <a:r>
              <a:rPr lang="ko-KR" altLang="en-US" sz="1400" dirty="0">
                <a:latin typeface="Bahnschrift Light" panose="020B0502040204020203" pitchFamily="34" charset="0"/>
              </a:rPr>
              <a:t> </a:t>
            </a:r>
            <a:r>
              <a:rPr lang="ko-KR" altLang="en-US" sz="1400" dirty="0" err="1">
                <a:latin typeface="Bahnschrift Light" panose="020B0502040204020203" pitchFamily="34" charset="0"/>
              </a:rPr>
              <a:t>command</a:t>
            </a:r>
            <a:r>
              <a:rPr lang="ko-KR" altLang="en-US" sz="1400" dirty="0">
                <a:latin typeface="Bahnschrift Light" panose="020B0502040204020203" pitchFamily="34" charset="0"/>
              </a:rPr>
              <a:t>, </a:t>
            </a:r>
            <a:r>
              <a:rPr lang="ko-KR" altLang="en-US" sz="1400" dirty="0" err="1">
                <a:latin typeface="Bahnschrift Light" panose="020B0502040204020203" pitchFamily="34" charset="0"/>
              </a:rPr>
              <a:t>the</a:t>
            </a:r>
            <a:r>
              <a:rPr lang="ko-KR" altLang="en-US" sz="1400" dirty="0">
                <a:latin typeface="Bahnschrift Light" panose="020B0502040204020203" pitchFamily="34" charset="0"/>
              </a:rPr>
              <a:t> </a:t>
            </a:r>
            <a:r>
              <a:rPr lang="ko-KR" altLang="en-US" sz="1400" dirty="0" err="1">
                <a:latin typeface="Bahnschrift Light" panose="020B0502040204020203" pitchFamily="34" charset="0"/>
              </a:rPr>
              <a:t>given</a:t>
            </a:r>
            <a:r>
              <a:rPr lang="ko-KR" altLang="en-US" sz="1400" dirty="0">
                <a:latin typeface="Bahnschrift Light" panose="020B0502040204020203" pitchFamily="34" charset="0"/>
              </a:rPr>
              <a:t> </a:t>
            </a:r>
            <a:r>
              <a:rPr lang="ko-KR" altLang="en-US" sz="1400" dirty="0" err="1">
                <a:latin typeface="Bahnschrift Light" panose="020B0502040204020203" pitchFamily="34" charset="0"/>
              </a:rPr>
              <a:t>value</a:t>
            </a:r>
            <a:r>
              <a:rPr lang="ko-KR" altLang="en-US" sz="1400" dirty="0">
                <a:latin typeface="Bahnschrift Light" panose="020B0502040204020203" pitchFamily="34" charset="0"/>
              </a:rPr>
              <a:t> </a:t>
            </a:r>
            <a:r>
              <a:rPr lang="ko-KR" altLang="en-US" sz="1400" dirty="0" err="1">
                <a:latin typeface="Bahnschrift Light" panose="020B0502040204020203" pitchFamily="34" charset="0"/>
              </a:rPr>
              <a:t>should</a:t>
            </a:r>
            <a:r>
              <a:rPr lang="ko-KR" altLang="en-US" sz="1400" dirty="0">
                <a:latin typeface="Bahnschrift Light" panose="020B0502040204020203" pitchFamily="34" charset="0"/>
              </a:rPr>
              <a:t> </a:t>
            </a:r>
            <a:r>
              <a:rPr lang="ko-KR" altLang="en-US" sz="1400" dirty="0" err="1">
                <a:latin typeface="Bahnschrift Light" panose="020B0502040204020203" pitchFamily="34" charset="0"/>
              </a:rPr>
              <a:t>be</a:t>
            </a:r>
            <a:r>
              <a:rPr lang="ko-KR" altLang="en-US" sz="1400" dirty="0">
                <a:latin typeface="Bahnschrift Light" panose="020B0502040204020203" pitchFamily="34" charset="0"/>
              </a:rPr>
              <a:t> </a:t>
            </a:r>
            <a:r>
              <a:rPr lang="ko-KR" altLang="en-US" sz="1400" dirty="0" err="1">
                <a:latin typeface="Bahnschrift Light" panose="020B0502040204020203" pitchFamily="34" charset="0"/>
              </a:rPr>
              <a:t>processed</a:t>
            </a:r>
            <a:r>
              <a:rPr lang="ko-KR" altLang="en-US" sz="1400" dirty="0">
                <a:latin typeface="Bahnschrift Light" panose="020B0502040204020203" pitchFamily="34" charset="0"/>
              </a:rPr>
              <a:t> and </a:t>
            </a:r>
            <a:r>
              <a:rPr lang="ko-KR" altLang="en-US" sz="1400" dirty="0" err="1">
                <a:latin typeface="Bahnschrift Light" panose="020B0502040204020203" pitchFamily="34" charset="0"/>
              </a:rPr>
              <a:t>then</a:t>
            </a:r>
            <a:r>
              <a:rPr lang="ko-KR" altLang="en-US" sz="1400" dirty="0">
                <a:latin typeface="Bahnschrift Light" panose="020B0502040204020203" pitchFamily="34" charset="0"/>
              </a:rPr>
              <a:t> </a:t>
            </a:r>
            <a:r>
              <a:rPr lang="ko-KR" altLang="en-US" sz="1400" dirty="0" err="1">
                <a:latin typeface="Bahnschrift Light" panose="020B0502040204020203" pitchFamily="34" charset="0"/>
              </a:rPr>
              <a:t>terminated</a:t>
            </a:r>
            <a:r>
              <a:rPr lang="ko-KR" altLang="en-US" sz="1400" dirty="0">
                <a:latin typeface="Bahnschrift Light" panose="020B0502040204020203" pitchFamily="34" charset="0"/>
              </a:rPr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907704" y="3774248"/>
            <a:ext cx="6123643" cy="878888"/>
            <a:chOff x="2627784" y="3051804"/>
            <a:chExt cx="6123643" cy="878888"/>
          </a:xfrm>
        </p:grpSpPr>
        <p:sp>
          <p:nvSpPr>
            <p:cNvPr id="14" name="직사각형 13"/>
            <p:cNvSpPr/>
            <p:nvPr/>
          </p:nvSpPr>
          <p:spPr>
            <a:xfrm>
              <a:off x="3491880" y="3057295"/>
              <a:ext cx="1340969" cy="371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srgbClr val="29D9C2"/>
                  </a:solidFill>
                  <a:latin typeface="Bahnschrift Light" panose="020B0502040204020203" pitchFamily="34" charset="0"/>
                </a:rPr>
                <a:t>Effectiveness</a:t>
              </a:r>
              <a:endParaRPr lang="ko-KR" altLang="en-US" sz="1400" b="1" dirty="0">
                <a:solidFill>
                  <a:srgbClr val="29D9C2"/>
                </a:solidFill>
                <a:latin typeface="Bahnschrift Light" panose="020B0502040204020203" pitchFamily="34" charset="0"/>
                <a:ea typeface="맑은 고딕" pitchFamily="50" charset="-127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/>
            <a:srcRect l="81338" r="1067"/>
            <a:stretch/>
          </p:blipFill>
          <p:spPr>
            <a:xfrm>
              <a:off x="2627784" y="3051804"/>
              <a:ext cx="812907" cy="878888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3563888" y="3407472"/>
              <a:ext cx="518753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Bahnschrift Light" panose="020B0502040204020203" pitchFamily="34" charset="0"/>
                </a:rPr>
                <a:t>The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more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efficient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the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algorithm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is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,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the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higher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the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value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is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.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Must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have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time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 and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spatial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 </a:t>
              </a:r>
              <a:r>
                <a:rPr lang="ko-KR" altLang="en-US" sz="1400" dirty="0" err="1">
                  <a:latin typeface="Bahnschrift Light" panose="020B0502040204020203" pitchFamily="34" charset="0"/>
                </a:rPr>
                <a:t>efficiency</a:t>
              </a:r>
              <a:r>
                <a:rPr lang="ko-KR" altLang="en-US" sz="1400" dirty="0">
                  <a:latin typeface="Bahnschrift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7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278463" y="2708920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062358" y="3132257"/>
            <a:ext cx="30192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Thank You !</a:t>
            </a:r>
            <a:endParaRPr lang="ko-KR" altLang="en-US" sz="3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3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475656" y="2564904"/>
            <a:ext cx="6294328" cy="1224136"/>
            <a:chOff x="1451868" y="2204864"/>
            <a:chExt cx="6294328" cy="1224136"/>
          </a:xfrm>
        </p:grpSpPr>
        <p:grpSp>
          <p:nvGrpSpPr>
            <p:cNvPr id="10" name="그룹 9"/>
            <p:cNvGrpSpPr/>
            <p:nvPr/>
          </p:nvGrpSpPr>
          <p:grpSpPr>
            <a:xfrm>
              <a:off x="3851920" y="2690336"/>
              <a:ext cx="3894276" cy="738664"/>
              <a:chOff x="4334768" y="2924944"/>
              <a:chExt cx="3894276" cy="738664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4334768" y="2924944"/>
                <a:ext cx="3515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206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01</a:t>
                </a:r>
                <a:r>
                  <a:rPr lang="en-US" altLang="ko-KR" b="1" dirty="0" smtClean="0">
                    <a:solidFill>
                      <a:srgbClr val="00206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	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Bahnschrift Light" panose="020B0502040204020203" pitchFamily="34" charset="0"/>
                  </a:rPr>
                  <a:t>What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Bahnschrift Light" panose="020B0502040204020203" pitchFamily="34" charset="0"/>
                  </a:rPr>
                  <a:t>is the 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Bahnschrift Light" panose="020B0502040204020203" pitchFamily="34" charset="0"/>
                  </a:rPr>
                  <a:t>algorithm?</a:t>
                </a:r>
                <a:endPara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412620" y="3294276"/>
                <a:ext cx="3816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206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02/	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Bahnschrift Light" panose="020B0502040204020203" pitchFamily="34" charset="0"/>
                  </a:rPr>
                  <a:t>Algorithm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Bahnschrift Light" panose="020B0502040204020203" pitchFamily="34" charset="0"/>
                  </a:rPr>
                  <a:t>C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Bahnschrift Light" panose="020B0502040204020203" pitchFamily="34" charset="0"/>
                  </a:rPr>
                  <a:t>haracteristic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Bahnschrift Light" panose="020B0502040204020203" pitchFamily="34" charset="0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112268" y="2204864"/>
              <a:ext cx="1562100" cy="122413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1868" y="2361413"/>
              <a:ext cx="2832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Contents</a:t>
              </a:r>
              <a:endPara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5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55776" y="2636912"/>
            <a:ext cx="4176464" cy="14401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5776" y="3183303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Bahnschrift Light" panose="020B0502040204020203" pitchFamily="34" charset="0"/>
                <a:ea typeface="맑은 고딕" pitchFamily="50" charset="-127"/>
              </a:rPr>
              <a:t>What is the </a:t>
            </a:r>
            <a:r>
              <a:rPr lang="en-US" altLang="ko-KR" sz="24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A</a:t>
            </a:r>
            <a:r>
              <a:rPr lang="en-US" altLang="ko-KR" sz="2400" b="1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lgorithm?</a:t>
            </a:r>
            <a:endParaRPr lang="ko-KR" altLang="en-US" sz="3200" b="1" dirty="0">
              <a:solidFill>
                <a:schemeClr val="bg1"/>
              </a:solidFill>
              <a:latin typeface="Bahnschrift Light" panose="020B0502040204020203" pitchFamily="34" charset="0"/>
              <a:ea typeface="맑은 고딕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01473" y="2813971"/>
            <a:ext cx="485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01.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2"/>
          <p:cNvSpPr/>
          <p:nvPr/>
        </p:nvSpPr>
        <p:spPr>
          <a:xfrm>
            <a:off x="2907349" y="3644968"/>
            <a:ext cx="345638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3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fld id="{CF612540-9602-46A0-9E57-34F7D20680C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8336"/>
            <a:ext cx="1195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3514" y="510540"/>
            <a:ext cx="1195467" cy="385068"/>
            <a:chOff x="454845" y="510540"/>
            <a:chExt cx="1195467" cy="385068"/>
          </a:xfrm>
        </p:grpSpPr>
        <p:sp>
          <p:nvSpPr>
            <p:cNvPr id="4" name="TextBox 3"/>
            <p:cNvSpPr txBox="1"/>
            <p:nvPr/>
          </p:nvSpPr>
          <p:spPr>
            <a:xfrm>
              <a:off x="454845" y="510540"/>
              <a:ext cx="11954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Algorithm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?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</a:endParaRPr>
            </a:p>
          </p:txBody>
        </p:sp>
        <p:sp>
          <p:nvSpPr>
            <p:cNvPr id="33" name="직사각형 2"/>
            <p:cNvSpPr/>
            <p:nvPr/>
          </p:nvSpPr>
          <p:spPr>
            <a:xfrm>
              <a:off x="504310" y="849889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Rectangle 9"/>
          <p:cNvSpPr/>
          <p:nvPr/>
        </p:nvSpPr>
        <p:spPr>
          <a:xfrm>
            <a:off x="483514" y="3234462"/>
            <a:ext cx="3601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Bahnschrift Light" panose="020B0502040204020203" pitchFamily="34" charset="0"/>
              </a:rPr>
              <a:t>Do you know </a:t>
            </a:r>
            <a:r>
              <a:rPr lang="en-US" altLang="ko-KR" sz="1600" b="1" dirty="0" smtClean="0">
                <a:latin typeface="Bahnschrift Light" panose="020B0502040204020203" pitchFamily="34" charset="0"/>
              </a:rPr>
              <a:t>algorithm?</a:t>
            </a:r>
            <a:endParaRPr lang="ko-KR" altLang="en-US" sz="1600" b="1" dirty="0">
              <a:latin typeface="Bahnschrift Light" panose="020B0502040204020203" pitchFamily="34" charset="0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283968" y="1318521"/>
            <a:ext cx="4032448" cy="4392488"/>
            <a:chOff x="4788024" y="1484784"/>
            <a:chExt cx="4032448" cy="4392488"/>
          </a:xfrm>
        </p:grpSpPr>
        <p:grpSp>
          <p:nvGrpSpPr>
            <p:cNvPr id="11" name="그룹 10"/>
            <p:cNvGrpSpPr/>
            <p:nvPr/>
          </p:nvGrpSpPr>
          <p:grpSpPr>
            <a:xfrm>
              <a:off x="4788024" y="1484784"/>
              <a:ext cx="4032448" cy="4392488"/>
              <a:chOff x="1194520" y="1396127"/>
              <a:chExt cx="4032448" cy="4392488"/>
            </a:xfrm>
          </p:grpSpPr>
          <p:grpSp>
            <p:nvGrpSpPr>
              <p:cNvPr id="60" name="그룹 59"/>
              <p:cNvGrpSpPr/>
              <p:nvPr/>
            </p:nvGrpSpPr>
            <p:grpSpPr>
              <a:xfrm>
                <a:off x="1835696" y="1772816"/>
                <a:ext cx="1548172" cy="3613720"/>
                <a:chOff x="3815916" y="1340768"/>
                <a:chExt cx="1512168" cy="4549824"/>
              </a:xfrm>
            </p:grpSpPr>
            <p:sp>
              <p:nvSpPr>
                <p:cNvPr id="15" name="타원 14"/>
                <p:cNvSpPr/>
                <p:nvPr/>
              </p:nvSpPr>
              <p:spPr>
                <a:xfrm>
                  <a:off x="3892498" y="1340768"/>
                  <a:ext cx="1359004" cy="56674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 smtClean="0">
                      <a:solidFill>
                        <a:sysClr val="windowText" lastClr="000000"/>
                      </a:solidFill>
                      <a:latin typeface="Bahnschrift Light" panose="020B0502040204020203" pitchFamily="34" charset="0"/>
                    </a:rPr>
                    <a:t>Start</a:t>
                  </a:r>
                  <a:endParaRPr lang="ko-KR" altLang="en-US" sz="1100" b="1" dirty="0">
                    <a:solidFill>
                      <a:sysClr val="windowText" lastClr="000000"/>
                    </a:solidFill>
                    <a:latin typeface="Bahnschrift Light" panose="020B0502040204020203" pitchFamily="34" charset="0"/>
                  </a:endParaRPr>
                </a:p>
              </p:txBody>
            </p:sp>
            <p:sp>
              <p:nvSpPr>
                <p:cNvPr id="16" name="다이아몬드 15"/>
                <p:cNvSpPr/>
                <p:nvPr/>
              </p:nvSpPr>
              <p:spPr>
                <a:xfrm>
                  <a:off x="3815916" y="2326196"/>
                  <a:ext cx="1512168" cy="648072"/>
                </a:xfrm>
                <a:prstGeom prst="diamond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 smtClean="0">
                      <a:solidFill>
                        <a:schemeClr val="tx1"/>
                      </a:solidFill>
                      <a:latin typeface="Bahnschrift Light" panose="020B0502040204020203" pitchFamily="34" charset="0"/>
                    </a:rPr>
                    <a:t>Condition</a:t>
                  </a:r>
                  <a:endParaRPr lang="ko-KR" altLang="en-US" sz="1100" b="1" dirty="0">
                    <a:solidFill>
                      <a:schemeClr val="tx1"/>
                    </a:solidFill>
                    <a:latin typeface="Bahnschrift Light" panose="020B0502040204020203" pitchFamily="34" charset="0"/>
                  </a:endParaRPr>
                </a:p>
              </p:txBody>
            </p:sp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3941929" y="3808891"/>
                  <a:ext cx="1260140" cy="504056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 smtClean="0">
                      <a:solidFill>
                        <a:schemeClr val="tx1"/>
                      </a:solidFill>
                      <a:latin typeface="Bahnschrift Light" panose="020B0502040204020203" pitchFamily="34" charset="0"/>
                    </a:rPr>
                    <a:t>Command 1</a:t>
                  </a:r>
                  <a:endParaRPr lang="ko-KR" altLang="en-US" sz="1100" b="1" dirty="0">
                    <a:solidFill>
                      <a:schemeClr val="tx1"/>
                    </a:solidFill>
                    <a:latin typeface="Bahnschrift Light" panose="020B0502040204020203" pitchFamily="34" charset="0"/>
                  </a:endParaRPr>
                </a:p>
              </p:txBody>
            </p:sp>
            <p:sp>
              <p:nvSpPr>
                <p:cNvPr id="37" name="타원 36"/>
                <p:cNvSpPr/>
                <p:nvPr/>
              </p:nvSpPr>
              <p:spPr>
                <a:xfrm>
                  <a:off x="3892498" y="5323852"/>
                  <a:ext cx="1359004" cy="56674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 smtClean="0">
                      <a:solidFill>
                        <a:schemeClr val="tx1"/>
                      </a:solidFill>
                      <a:latin typeface="Bahnschrift Light" panose="020B0502040204020203" pitchFamily="34" charset="0"/>
                    </a:rPr>
                    <a:t>END</a:t>
                  </a:r>
                  <a:endParaRPr lang="ko-KR" altLang="en-US" sz="1100" dirty="0"/>
                </a:p>
              </p:txBody>
            </p:sp>
            <p:cxnSp>
              <p:nvCxnSpPr>
                <p:cNvPr id="19" name="직선 화살표 연결선 18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572000" y="1907508"/>
                  <a:ext cx="0" cy="418688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화살표 연결선 23"/>
                <p:cNvCxnSpPr>
                  <a:stCxn id="16" idx="2"/>
                  <a:endCxn id="17" idx="0"/>
                </p:cNvCxnSpPr>
                <p:nvPr/>
              </p:nvCxnSpPr>
              <p:spPr>
                <a:xfrm flipH="1">
                  <a:off x="4571999" y="2974268"/>
                  <a:ext cx="1" cy="834624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화살표 연결선 26"/>
                <p:cNvCxnSpPr>
                  <a:stCxn id="17" idx="2"/>
                  <a:endCxn id="37" idx="0"/>
                </p:cNvCxnSpPr>
                <p:nvPr/>
              </p:nvCxnSpPr>
              <p:spPr>
                <a:xfrm>
                  <a:off x="4571999" y="4312947"/>
                  <a:ext cx="1" cy="1010905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꺾인 연결선 38"/>
                <p:cNvCxnSpPr>
                  <a:stCxn id="16" idx="3"/>
                </p:cNvCxnSpPr>
                <p:nvPr/>
              </p:nvCxnSpPr>
              <p:spPr>
                <a:xfrm flipH="1">
                  <a:off x="4572000" y="2650232"/>
                  <a:ext cx="756084" cy="2024034"/>
                </a:xfrm>
                <a:prstGeom prst="bentConnector4">
                  <a:avLst>
                    <a:gd name="adj1" fmla="val -109267"/>
                    <a:gd name="adj2" fmla="val 100191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1" name="직사각형 1030"/>
              <p:cNvSpPr/>
              <p:nvPr/>
            </p:nvSpPr>
            <p:spPr>
              <a:xfrm>
                <a:off x="3563887" y="2555497"/>
                <a:ext cx="50405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rgbClr val="FF0000"/>
                    </a:solidFill>
                    <a:latin typeface="Bahnschrift Light" panose="020B0502040204020203" pitchFamily="34" charset="0"/>
                  </a:rPr>
                  <a:t>false</a:t>
                </a:r>
                <a:endParaRPr lang="en-US" altLang="ko-KR" sz="1100" b="1" dirty="0">
                  <a:solidFill>
                    <a:srgbClr val="FF0000"/>
                  </a:solidFill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2177734" y="3068960"/>
                <a:ext cx="50405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rgbClr val="FF0000"/>
                    </a:solidFill>
                    <a:latin typeface="Bahnschrift Light" panose="020B0502040204020203" pitchFamily="34" charset="0"/>
                  </a:rPr>
                  <a:t>true</a:t>
                </a:r>
                <a:endParaRPr lang="en-US" altLang="ko-KR" sz="1100" b="1" dirty="0">
                  <a:solidFill>
                    <a:srgbClr val="FF0000"/>
                  </a:solidFill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10" name="액자 9"/>
              <p:cNvSpPr/>
              <p:nvPr/>
            </p:nvSpPr>
            <p:spPr>
              <a:xfrm>
                <a:off x="1194520" y="1396127"/>
                <a:ext cx="4032448" cy="4392488"/>
              </a:xfrm>
              <a:prstGeom prst="frame">
                <a:avLst>
                  <a:gd name="adj1" fmla="val 789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모서리가 둥근 직사각형 34"/>
            <p:cNvSpPr/>
            <p:nvPr/>
          </p:nvSpPr>
          <p:spPr>
            <a:xfrm>
              <a:off x="7163840" y="3304971"/>
              <a:ext cx="1290143" cy="40034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Bahnschrift Light" panose="020B0502040204020203" pitchFamily="34" charset="0"/>
                </a:rPr>
                <a:t>Command 2</a:t>
              </a:r>
              <a:endParaRPr lang="ko-KR" altLang="en-US" sz="1100" b="1" dirty="0">
                <a:solidFill>
                  <a:schemeClr val="tx1"/>
                </a:solidFill>
                <a:latin typeface="Bahnschrift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387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fld id="{CF612540-9602-46A0-9E57-34F7D20680C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8336"/>
            <a:ext cx="1195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3514" y="510540"/>
            <a:ext cx="1195467" cy="385068"/>
            <a:chOff x="454845" y="510540"/>
            <a:chExt cx="1195467" cy="385068"/>
          </a:xfrm>
        </p:grpSpPr>
        <p:sp>
          <p:nvSpPr>
            <p:cNvPr id="4" name="TextBox 3"/>
            <p:cNvSpPr txBox="1"/>
            <p:nvPr/>
          </p:nvSpPr>
          <p:spPr>
            <a:xfrm>
              <a:off x="454845" y="510540"/>
              <a:ext cx="11954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Algorithm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?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</a:endParaRPr>
            </a:p>
          </p:txBody>
        </p:sp>
        <p:sp>
          <p:nvSpPr>
            <p:cNvPr id="33" name="직사각형 2"/>
            <p:cNvSpPr/>
            <p:nvPr/>
          </p:nvSpPr>
          <p:spPr>
            <a:xfrm>
              <a:off x="504310" y="849889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32979" y="3140968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latin typeface="Bahnschrift Light" panose="020B0502040204020203" pitchFamily="34" charset="0"/>
              </a:rPr>
              <a:t>What do you do when you don't eat anything?</a:t>
            </a:r>
            <a:endParaRPr lang="ko-KR" altLang="en-US" sz="1600" b="1" dirty="0">
              <a:solidFill>
                <a:srgbClr val="333333"/>
              </a:solidFill>
              <a:latin typeface="Bahnschrift Light" panose="020B0502040204020203" pitchFamily="34" charset="0"/>
              <a:ea typeface="맑은 고딕" pitchFamily="50" charset="-127"/>
            </a:endParaRPr>
          </a:p>
        </p:txBody>
      </p:sp>
      <p:pic>
        <p:nvPicPr>
          <p:cNvPr id="12" name="그림 11" descr="No Student Goes Hungr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46802"/>
            <a:ext cx="3564396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fld id="{CF612540-9602-46A0-9E57-34F7D20680C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8336"/>
            <a:ext cx="1195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3514" y="510540"/>
            <a:ext cx="1195467" cy="385068"/>
            <a:chOff x="454845" y="510540"/>
            <a:chExt cx="1195467" cy="385068"/>
          </a:xfrm>
        </p:grpSpPr>
        <p:sp>
          <p:nvSpPr>
            <p:cNvPr id="4" name="TextBox 3"/>
            <p:cNvSpPr txBox="1"/>
            <p:nvPr/>
          </p:nvSpPr>
          <p:spPr>
            <a:xfrm>
              <a:off x="454845" y="510540"/>
              <a:ext cx="11954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Algorithm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?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</a:endParaRPr>
            </a:p>
          </p:txBody>
        </p:sp>
        <p:sp>
          <p:nvSpPr>
            <p:cNvPr id="33" name="직사각형 2"/>
            <p:cNvSpPr/>
            <p:nvPr/>
          </p:nvSpPr>
          <p:spPr>
            <a:xfrm>
              <a:off x="504310" y="849889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4925144" y="1695210"/>
            <a:ext cx="1548172" cy="3613720"/>
            <a:chOff x="3815916" y="1340768"/>
            <a:chExt cx="1512168" cy="4549824"/>
          </a:xfrm>
        </p:grpSpPr>
        <p:sp>
          <p:nvSpPr>
            <p:cNvPr id="96" name="타원 95"/>
            <p:cNvSpPr/>
            <p:nvPr/>
          </p:nvSpPr>
          <p:spPr>
            <a:xfrm>
              <a:off x="3892499" y="1340768"/>
              <a:ext cx="1359004" cy="566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Bahnschrift Light" panose="020B0502040204020203" pitchFamily="34" charset="0"/>
                </a:rPr>
                <a:t>Didn’t </a:t>
              </a:r>
              <a:r>
                <a:rPr lang="en-US" altLang="ko-KR" sz="1200" b="1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eat any food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Bahnschrift Light" panose="020B0502040204020203" pitchFamily="34" charset="0"/>
                </a:rPr>
                <a:t>.</a:t>
              </a:r>
              <a:endParaRPr lang="ko-KR" altLang="en-US" sz="900" b="1" dirty="0">
                <a:solidFill>
                  <a:schemeClr val="tx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97" name="다이아몬드 96"/>
            <p:cNvSpPr/>
            <p:nvPr/>
          </p:nvSpPr>
          <p:spPr>
            <a:xfrm>
              <a:off x="3815916" y="2326196"/>
              <a:ext cx="1512168" cy="648072"/>
            </a:xfrm>
            <a:prstGeom prst="diamond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Are you hungry?</a:t>
              </a:r>
              <a:endParaRPr lang="ko-KR" altLang="en-US" sz="1100" b="1" dirty="0">
                <a:solidFill>
                  <a:schemeClr val="tx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3941929" y="3808891"/>
              <a:ext cx="1260140" cy="50405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Eat rice.</a:t>
              </a:r>
              <a:endParaRPr lang="ko-KR" altLang="en-US" sz="1100" b="1" dirty="0">
                <a:solidFill>
                  <a:schemeClr val="tx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3892498" y="5323852"/>
              <a:ext cx="1359004" cy="566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Bahnschrift Light" panose="020B0502040204020203" pitchFamily="34" charset="0"/>
                </a:rPr>
                <a:t>END</a:t>
              </a:r>
              <a:endParaRPr lang="ko-KR" altLang="en-US" sz="1100" dirty="0"/>
            </a:p>
          </p:txBody>
        </p:sp>
        <p:cxnSp>
          <p:nvCxnSpPr>
            <p:cNvPr id="100" name="직선 화살표 연결선 99"/>
            <p:cNvCxnSpPr>
              <a:stCxn id="96" idx="4"/>
              <a:endCxn id="97" idx="0"/>
            </p:cNvCxnSpPr>
            <p:nvPr/>
          </p:nvCxnSpPr>
          <p:spPr>
            <a:xfrm>
              <a:off x="4572000" y="1907508"/>
              <a:ext cx="0" cy="41868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97" idx="2"/>
              <a:endCxn id="98" idx="0"/>
            </p:cNvCxnSpPr>
            <p:nvPr/>
          </p:nvCxnSpPr>
          <p:spPr>
            <a:xfrm flipH="1">
              <a:off x="4571999" y="2974268"/>
              <a:ext cx="1" cy="83462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98" idx="2"/>
              <a:endCxn id="99" idx="0"/>
            </p:cNvCxnSpPr>
            <p:nvPr/>
          </p:nvCxnSpPr>
          <p:spPr>
            <a:xfrm>
              <a:off x="4571999" y="4312947"/>
              <a:ext cx="1" cy="1010905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꺾인 연결선 102"/>
            <p:cNvCxnSpPr>
              <a:stCxn id="97" idx="3"/>
            </p:cNvCxnSpPr>
            <p:nvPr/>
          </p:nvCxnSpPr>
          <p:spPr>
            <a:xfrm flipH="1">
              <a:off x="4572000" y="2650232"/>
              <a:ext cx="756084" cy="2024034"/>
            </a:xfrm>
            <a:prstGeom prst="bentConnector4">
              <a:avLst>
                <a:gd name="adj1" fmla="val -109267"/>
                <a:gd name="adj2" fmla="val 100191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직사각형 92"/>
          <p:cNvSpPr/>
          <p:nvPr/>
        </p:nvSpPr>
        <p:spPr>
          <a:xfrm>
            <a:off x="6653335" y="2477891"/>
            <a:ext cx="5040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no</a:t>
            </a:r>
            <a:endParaRPr lang="en-US" altLang="ko-KR" sz="1100" b="1" dirty="0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267182" y="3173911"/>
            <a:ext cx="5040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yes</a:t>
            </a:r>
            <a:endParaRPr lang="en-US" altLang="ko-KR" sz="1100" b="1" dirty="0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5" name="액자 94"/>
          <p:cNvSpPr/>
          <p:nvPr/>
        </p:nvSpPr>
        <p:spPr>
          <a:xfrm>
            <a:off x="4572000" y="2276871"/>
            <a:ext cx="3672408" cy="2304257"/>
          </a:xfrm>
          <a:prstGeom prst="frame">
            <a:avLst>
              <a:gd name="adj1" fmla="val 14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6659784" y="3138708"/>
            <a:ext cx="1290143" cy="4003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Don't eat rice.</a:t>
            </a:r>
            <a:endParaRPr lang="ko-KR" altLang="en-US" sz="1100" b="1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  <p:grpSp>
        <p:nvGrpSpPr>
          <p:cNvPr id="1038" name="그룹 1037"/>
          <p:cNvGrpSpPr/>
          <p:nvPr/>
        </p:nvGrpSpPr>
        <p:grpSpPr>
          <a:xfrm>
            <a:off x="612078" y="2992625"/>
            <a:ext cx="3319263" cy="830997"/>
            <a:chOff x="244625" y="2862412"/>
            <a:chExt cx="3319263" cy="830997"/>
          </a:xfrm>
        </p:grpSpPr>
        <p:sp>
          <p:nvSpPr>
            <p:cNvPr id="105" name="직사각형 104"/>
            <p:cNvSpPr/>
            <p:nvPr/>
          </p:nvSpPr>
          <p:spPr>
            <a:xfrm>
              <a:off x="244625" y="2862412"/>
              <a:ext cx="331926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latin typeface="Bahnschrift Light" panose="020B0502040204020203" pitchFamily="34" charset="0"/>
                </a:rPr>
                <a:t>     Yes, hungry ! 	      eat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rgbClr val="333333"/>
                  </a:solidFill>
                  <a:latin typeface="Bahnschrift Light" panose="020B0502040204020203" pitchFamily="34" charset="0"/>
                  <a:ea typeface="맑은 고딕" pitchFamily="50" charset="-127"/>
                </a:rPr>
                <a:t>No, not hungry ! 	</a:t>
              </a:r>
              <a:r>
                <a:rPr lang="en-US" altLang="ko-KR" sz="1600" b="1" dirty="0">
                  <a:solidFill>
                    <a:srgbClr val="333333"/>
                  </a:solidFill>
                  <a:latin typeface="Bahnschrift Light" panose="020B0502040204020203" pitchFamily="34" charset="0"/>
                </a:rPr>
                <a:t>      </a:t>
              </a:r>
              <a:r>
                <a:rPr lang="en-US" altLang="ko-KR" sz="1600" b="1" dirty="0" err="1">
                  <a:solidFill>
                    <a:srgbClr val="333333"/>
                  </a:solidFill>
                  <a:latin typeface="Bahnschrift Light" panose="020B0502040204020203" pitchFamily="34" charset="0"/>
                </a:rPr>
                <a:t>doen't</a:t>
              </a:r>
              <a:r>
                <a:rPr lang="en-US" altLang="ko-KR" sz="1600" b="1" dirty="0">
                  <a:solidFill>
                    <a:srgbClr val="333333"/>
                  </a:solidFill>
                  <a:latin typeface="Bahnschrift Light" panose="020B0502040204020203" pitchFamily="34" charset="0"/>
                </a:rPr>
                <a:t> </a:t>
              </a:r>
              <a:r>
                <a:rPr lang="en-US" altLang="ko-KR" sz="1600" b="1" dirty="0" smtClean="0">
                  <a:solidFill>
                    <a:srgbClr val="333333"/>
                  </a:solidFill>
                  <a:latin typeface="Bahnschrift Light" panose="020B0502040204020203" pitchFamily="34" charset="0"/>
                  <a:ea typeface="맑은 고딕" pitchFamily="50" charset="-127"/>
                </a:rPr>
                <a:t>eat</a:t>
              </a:r>
              <a:endParaRPr lang="ko-KR" altLang="en-US" sz="1600" b="1" dirty="0">
                <a:solidFill>
                  <a:srgbClr val="333333"/>
                </a:solidFill>
                <a:latin typeface="Bahnschrift Light" panose="020B0502040204020203" pitchFamily="34" charset="0"/>
                <a:ea typeface="맑은 고딕" pitchFamily="50" charset="-127"/>
              </a:endParaRPr>
            </a:p>
          </p:txBody>
        </p:sp>
        <p:grpSp>
          <p:nvGrpSpPr>
            <p:cNvPr id="1037" name="그룹 1036"/>
            <p:cNvGrpSpPr/>
            <p:nvPr/>
          </p:nvGrpSpPr>
          <p:grpSpPr>
            <a:xfrm>
              <a:off x="1953423" y="3076682"/>
              <a:ext cx="425154" cy="479161"/>
              <a:chOff x="1953423" y="3076682"/>
              <a:chExt cx="425154" cy="479161"/>
            </a:xfrm>
          </p:grpSpPr>
          <p:sp>
            <p:nvSpPr>
              <p:cNvPr id="1036" name="오른쪽 화살표 1035"/>
              <p:cNvSpPr/>
              <p:nvPr/>
            </p:nvSpPr>
            <p:spPr>
              <a:xfrm>
                <a:off x="1953424" y="3076682"/>
                <a:ext cx="425153" cy="136294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오른쪽 화살표 106"/>
              <p:cNvSpPr/>
              <p:nvPr/>
            </p:nvSpPr>
            <p:spPr>
              <a:xfrm>
                <a:off x="1953423" y="3419549"/>
                <a:ext cx="425153" cy="136294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85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fld id="{CF612540-9602-46A0-9E57-34F7D20680C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8336"/>
            <a:ext cx="1195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3514" y="510540"/>
            <a:ext cx="1195467" cy="385068"/>
            <a:chOff x="454845" y="510540"/>
            <a:chExt cx="1195467" cy="385068"/>
          </a:xfrm>
        </p:grpSpPr>
        <p:sp>
          <p:nvSpPr>
            <p:cNvPr id="4" name="TextBox 3"/>
            <p:cNvSpPr txBox="1"/>
            <p:nvPr/>
          </p:nvSpPr>
          <p:spPr>
            <a:xfrm>
              <a:off x="454845" y="510540"/>
              <a:ext cx="11954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Algorithm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?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</a:endParaRPr>
            </a:p>
          </p:txBody>
        </p:sp>
        <p:sp>
          <p:nvSpPr>
            <p:cNvPr id="33" name="직사각형 2"/>
            <p:cNvSpPr/>
            <p:nvPr/>
          </p:nvSpPr>
          <p:spPr>
            <a:xfrm>
              <a:off x="504310" y="849889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827584" y="2196861"/>
            <a:ext cx="7488832" cy="41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latin typeface="Bahnschrift Light" panose="020B0502040204020203" pitchFamily="34" charset="0"/>
              </a:rPr>
              <a:t>In other words, the methods and procedures for solving the problem.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532979" y="3068960"/>
            <a:ext cx="7934333" cy="2139768"/>
            <a:chOff x="477249" y="3645068"/>
            <a:chExt cx="7934333" cy="2139768"/>
          </a:xfrm>
        </p:grpSpPr>
        <p:grpSp>
          <p:nvGrpSpPr>
            <p:cNvPr id="34" name="그룹 33"/>
            <p:cNvGrpSpPr/>
            <p:nvPr/>
          </p:nvGrpSpPr>
          <p:grpSpPr>
            <a:xfrm>
              <a:off x="2267744" y="3645068"/>
              <a:ext cx="6143838" cy="2139768"/>
              <a:chOff x="1460665" y="3596389"/>
              <a:chExt cx="6143838" cy="2139768"/>
            </a:xfrm>
          </p:grpSpPr>
          <p:pic>
            <p:nvPicPr>
              <p:cNvPr id="15" name="그림 14" descr="No Student Goes Hungry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665" y="3665927"/>
                <a:ext cx="2070230" cy="2070230"/>
              </a:xfrm>
              <a:prstGeom prst="rect">
                <a:avLst/>
              </a:prstGeom>
            </p:spPr>
          </p:pic>
          <p:pic>
            <p:nvPicPr>
              <p:cNvPr id="19" name="그림 18" descr="No Student Goes Hungry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3323" b="51278" l="16454" r="4504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35" t="20110" r="54783" b="45108"/>
              <a:stretch/>
            </p:blipFill>
            <p:spPr>
              <a:xfrm>
                <a:off x="4525379" y="3596389"/>
                <a:ext cx="938575" cy="938575"/>
              </a:xfrm>
              <a:prstGeom prst="rect">
                <a:avLst/>
              </a:prstGeom>
            </p:spPr>
          </p:pic>
          <p:pic>
            <p:nvPicPr>
              <p:cNvPr id="21" name="그림 20" descr="No Student Goes Hungry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3323" b="51278" l="16454" r="4504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35" t="20110" r="54783" b="45108"/>
              <a:stretch/>
            </p:blipFill>
            <p:spPr>
              <a:xfrm>
                <a:off x="4534974" y="4701042"/>
                <a:ext cx="938575" cy="938575"/>
              </a:xfrm>
              <a:prstGeom prst="rect">
                <a:avLst/>
              </a:prstGeom>
            </p:spPr>
          </p:pic>
          <p:sp>
            <p:nvSpPr>
              <p:cNvPr id="22" name="오른쪽 화살표 21"/>
              <p:cNvSpPr/>
              <p:nvPr/>
            </p:nvSpPr>
            <p:spPr>
              <a:xfrm>
                <a:off x="3522923" y="4065677"/>
                <a:ext cx="866476" cy="14950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>
                <a:off x="3522922" y="5130574"/>
                <a:ext cx="851217" cy="166861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403319" y="4895479"/>
                <a:ext cx="98608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333333"/>
                    </a:solidFill>
                    <a:latin typeface="Bahnschrift Light" panose="020B0502040204020203" pitchFamily="34" charset="0"/>
                  </a:rPr>
                  <a:t>not hungry </a:t>
                </a:r>
                <a:endParaRPr lang="ko-KR" altLang="en-US" sz="12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432630" y="3828764"/>
                <a:ext cx="98608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solidFill>
                      <a:srgbClr val="333333"/>
                    </a:solidFill>
                    <a:latin typeface="Bahnschrift Light" panose="020B0502040204020203" pitchFamily="34" charset="0"/>
                  </a:rPr>
                  <a:t>hungry </a:t>
                </a:r>
                <a:endParaRPr lang="ko-KR" altLang="en-US" sz="1200" dirty="0"/>
              </a:p>
            </p:txBody>
          </p:sp>
          <p:sp>
            <p:nvSpPr>
              <p:cNvPr id="11" name="곱셈 기호 10"/>
              <p:cNvSpPr/>
              <p:nvPr/>
            </p:nvSpPr>
            <p:spPr>
              <a:xfrm>
                <a:off x="4618530" y="4794765"/>
                <a:ext cx="792088" cy="751128"/>
              </a:xfrm>
              <a:prstGeom prst="mathMultiply">
                <a:avLst>
                  <a:gd name="adj1" fmla="val 12361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은근 많은 사람들이 불쾌감을 느낀다는 신체상태.jpg - 스퀘어 ...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0805" y="3861029"/>
                <a:ext cx="1003698" cy="1684864"/>
              </a:xfrm>
              <a:prstGeom prst="rect">
                <a:avLst/>
              </a:prstGeom>
            </p:spPr>
          </p:pic>
          <p:cxnSp>
            <p:nvCxnSpPr>
              <p:cNvPr id="29" name="꺾인 연결선 28"/>
              <p:cNvCxnSpPr/>
              <p:nvPr/>
            </p:nvCxnSpPr>
            <p:spPr>
              <a:xfrm>
                <a:off x="5516672" y="4100446"/>
                <a:ext cx="9595" cy="1104653"/>
              </a:xfrm>
              <a:prstGeom prst="bentConnector3">
                <a:avLst>
                  <a:gd name="adj1" fmla="val 3753153"/>
                </a:avLst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5886307" y="4652772"/>
                <a:ext cx="551005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35"/>
              <p:cNvSpPr/>
              <p:nvPr/>
            </p:nvSpPr>
            <p:spPr>
              <a:xfrm>
                <a:off x="4504494" y="4299454"/>
                <a:ext cx="98608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solidFill>
                      <a:srgbClr val="333333"/>
                    </a:solidFill>
                    <a:latin typeface="Bahnschrift Light" panose="020B0502040204020203" pitchFamily="34" charset="0"/>
                  </a:rPr>
                  <a:t>eat </a:t>
                </a:r>
                <a:endParaRPr lang="ko-KR" altLang="en-US" sz="1200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572810" y="5445596"/>
                <a:ext cx="98608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 err="1">
                    <a:solidFill>
                      <a:srgbClr val="333333"/>
                    </a:solidFill>
                    <a:latin typeface="Bahnschrift Light" panose="020B0502040204020203" pitchFamily="34" charset="0"/>
                  </a:rPr>
                  <a:t>doen't</a:t>
                </a:r>
                <a:r>
                  <a:rPr lang="en-US" altLang="ko-KR" sz="1200" b="1" dirty="0">
                    <a:solidFill>
                      <a:srgbClr val="333333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altLang="ko-KR" sz="1200" b="1" dirty="0" smtClean="0">
                    <a:solidFill>
                      <a:srgbClr val="333333"/>
                    </a:solidFill>
                    <a:latin typeface="Bahnschrift Light" panose="020B0502040204020203" pitchFamily="34" charset="0"/>
                  </a:rPr>
                  <a:t>eat </a:t>
                </a:r>
                <a:endParaRPr lang="ko-KR" altLang="en-US" sz="1200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477249" y="4562951"/>
              <a:ext cx="13743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latin typeface="Bahnschrift Light" panose="020B0502040204020203" pitchFamily="34" charset="0"/>
                </a:rPr>
                <a:t>Are you hungry?</a:t>
              </a:r>
              <a:endParaRPr lang="ko-KR" altLang="en-US" sz="1200" b="1" dirty="0">
                <a:latin typeface="Bahnschrift Light" panose="020B0502040204020203" pitchFamily="34" charset="0"/>
              </a:endParaRPr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>
              <a:off x="1835696" y="4701451"/>
              <a:ext cx="551005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24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55776" y="2636912"/>
            <a:ext cx="4176464" cy="14401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5776" y="3183303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Algorithm Characteristic</a:t>
            </a:r>
            <a:endParaRPr lang="ko-KR" altLang="en-US" sz="2400" b="1" dirty="0">
              <a:solidFill>
                <a:schemeClr val="bg1"/>
              </a:solidFill>
              <a:latin typeface="Bahnschrift Light" panose="020B0502040204020203" pitchFamily="34" charset="0"/>
              <a:ea typeface="나눔고딕" panose="020D0604000000000000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01473" y="2813971"/>
            <a:ext cx="485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02.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2"/>
          <p:cNvSpPr/>
          <p:nvPr/>
        </p:nvSpPr>
        <p:spPr>
          <a:xfrm>
            <a:off x="2907349" y="3644968"/>
            <a:ext cx="345638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6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fld id="{CF612540-9602-46A0-9E57-34F7D20680C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8336"/>
            <a:ext cx="1195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7550" y="564971"/>
            <a:ext cx="1355453" cy="330637"/>
            <a:chOff x="358881" y="564971"/>
            <a:chExt cx="1355453" cy="330637"/>
          </a:xfrm>
        </p:grpSpPr>
        <p:sp>
          <p:nvSpPr>
            <p:cNvPr id="4" name="TextBox 3"/>
            <p:cNvSpPr txBox="1"/>
            <p:nvPr/>
          </p:nvSpPr>
          <p:spPr>
            <a:xfrm>
              <a:off x="358881" y="564971"/>
              <a:ext cx="1355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Characteristic</a:t>
              </a:r>
              <a:endParaRPr lang="ko-KR" altLang="en-US" sz="1400" b="1" dirty="0">
                <a:solidFill>
                  <a:schemeClr val="bg1"/>
                </a:solidFill>
                <a:latin typeface="Bahnschrift Light" panose="020B0502040204020203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33" name="직사각형 2"/>
            <p:cNvSpPr/>
            <p:nvPr/>
          </p:nvSpPr>
          <p:spPr>
            <a:xfrm>
              <a:off x="504310" y="849889"/>
              <a:ext cx="108012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073039" y="2420888"/>
            <a:ext cx="6990631" cy="1717913"/>
            <a:chOff x="1093203" y="1916832"/>
            <a:chExt cx="6990631" cy="1717913"/>
          </a:xfrm>
        </p:grpSpPr>
        <p:sp>
          <p:nvSpPr>
            <p:cNvPr id="35" name="직사각형 34"/>
            <p:cNvSpPr/>
            <p:nvPr/>
          </p:nvSpPr>
          <p:spPr>
            <a:xfrm>
              <a:off x="1358823" y="3198167"/>
              <a:ext cx="88327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latin typeface="Bahnschrift Light" panose="020B0502040204020203" pitchFamily="34" charset="0"/>
                </a:rPr>
                <a:t>Input</a:t>
              </a:r>
              <a:endParaRPr lang="ko-KR" altLang="en-US" sz="1400" b="1" dirty="0">
                <a:solidFill>
                  <a:srgbClr val="333333"/>
                </a:solidFill>
                <a:latin typeface="Bahnschrift Light" panose="020B0502040204020203" pitchFamily="34" charset="0"/>
                <a:ea typeface="맑은 고딕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3203" y="1916832"/>
              <a:ext cx="6957593" cy="1323495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798983" y="3219247"/>
              <a:ext cx="88327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latin typeface="Bahnschrift Light" panose="020B0502040204020203" pitchFamily="34" charset="0"/>
                </a:rPr>
                <a:t>Print</a:t>
              </a:r>
              <a:endParaRPr lang="ko-KR" altLang="en-US" sz="1400" b="1" dirty="0">
                <a:solidFill>
                  <a:srgbClr val="333333"/>
                </a:solidFill>
                <a:latin typeface="Bahnschrift Light" panose="020B0502040204020203" pitchFamily="34" charset="0"/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170670" y="3209495"/>
              <a:ext cx="883275" cy="371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latin typeface="Bahnschrift Light" panose="020B0502040204020203" pitchFamily="34" charset="0"/>
                </a:rPr>
                <a:t>C</a:t>
              </a:r>
              <a:r>
                <a:rPr lang="en-US" altLang="ko-KR" sz="1400" b="1" dirty="0" smtClean="0">
                  <a:latin typeface="Bahnschrift Light" panose="020B0502040204020203" pitchFamily="34" charset="0"/>
                </a:rPr>
                <a:t>larity</a:t>
              </a:r>
              <a:endParaRPr lang="ko-KR" altLang="en-US" sz="1400" b="1" dirty="0">
                <a:solidFill>
                  <a:srgbClr val="333333"/>
                </a:solidFill>
                <a:latin typeface="Bahnschrift Light" panose="020B0502040204020203" pitchFamily="34" charset="0"/>
                <a:ea typeface="맑은 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440357" y="3209495"/>
              <a:ext cx="113130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latin typeface="Bahnschrift Light" panose="020B0502040204020203" pitchFamily="34" charset="0"/>
                </a:rPr>
                <a:t>Finiteness</a:t>
              </a:r>
              <a:endParaRPr lang="ko-KR" altLang="en-US" sz="1400" b="1" dirty="0">
                <a:solidFill>
                  <a:srgbClr val="333333"/>
                </a:solidFill>
                <a:latin typeface="Bahnschrift Light" panose="020B0502040204020203" pitchFamily="34" charset="0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742865" y="3209495"/>
              <a:ext cx="134096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latin typeface="Bahnschrift Light" panose="020B0502040204020203" pitchFamily="34" charset="0"/>
                </a:rPr>
                <a:t>Effectiveness</a:t>
              </a:r>
              <a:endParaRPr lang="ko-KR" altLang="en-US" sz="1400" b="1" dirty="0">
                <a:solidFill>
                  <a:srgbClr val="333333"/>
                </a:solidFill>
                <a:latin typeface="Bahnschrift Light" panose="020B0502040204020203" pitchFamily="34" charset="0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4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8765</TotalTime>
  <Words>236</Words>
  <Application>Microsoft Office PowerPoint</Application>
  <PresentationFormat>화면 슬라이드 쇼(4:3)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Bahnschrift Light</vt:lpstr>
      <vt:lpstr>맑은 고딕 Semilight</vt:lpstr>
      <vt:lpstr>나눔고딕</vt:lpstr>
      <vt:lpstr>Arial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ADMIN</cp:lastModifiedBy>
  <cp:revision>333</cp:revision>
  <dcterms:created xsi:type="dcterms:W3CDTF">2006-10-05T04:04:58Z</dcterms:created>
  <dcterms:modified xsi:type="dcterms:W3CDTF">2020-12-02T12:27:02Z</dcterms:modified>
</cp:coreProperties>
</file>