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72" r:id="rId6"/>
    <p:sldId id="279" r:id="rId7"/>
    <p:sldId id="298" r:id="rId8"/>
    <p:sldId id="299" r:id="rId9"/>
    <p:sldId id="273" r:id="rId10"/>
    <p:sldId id="274" r:id="rId11"/>
    <p:sldId id="277" r:id="rId12"/>
    <p:sldId id="275" r:id="rId13"/>
    <p:sldId id="276" r:id="rId14"/>
    <p:sldId id="278" r:id="rId15"/>
    <p:sldId id="280" r:id="rId16"/>
    <p:sldId id="281" r:id="rId17"/>
    <p:sldId id="283" r:id="rId18"/>
    <p:sldId id="294" r:id="rId19"/>
    <p:sldId id="282" r:id="rId20"/>
    <p:sldId id="296" r:id="rId21"/>
    <p:sldId id="284" r:id="rId22"/>
    <p:sldId id="297" r:id="rId23"/>
    <p:sldId id="285" r:id="rId24"/>
    <p:sldId id="293" r:id="rId25"/>
    <p:sldId id="295" r:id="rId26"/>
    <p:sldId id="286" r:id="rId27"/>
    <p:sldId id="287" r:id="rId28"/>
    <p:sldId id="288" r:id="rId29"/>
    <p:sldId id="289" r:id="rId30"/>
    <p:sldId id="292" r:id="rId31"/>
    <p:sldId id="291" r:id="rId32"/>
    <p:sldId id="261" r:id="rId33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D45A6D-7D19-4399-B283-7D1BDD6583BB}"/>
              </a:ext>
            </a:extLst>
          </p:cNvPr>
          <p:cNvSpPr/>
          <p:nvPr userDrawn="1"/>
        </p:nvSpPr>
        <p:spPr>
          <a:xfrm>
            <a:off x="114300" y="133350"/>
            <a:ext cx="11963400" cy="6588125"/>
          </a:xfrm>
          <a:prstGeom prst="roundRect">
            <a:avLst>
              <a:gd name="adj" fmla="val 5101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6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396B03-53F4-4532-A9B8-058C7D1A8F35}"/>
              </a:ext>
            </a:extLst>
          </p:cNvPr>
          <p:cNvSpPr/>
          <p:nvPr userDrawn="1"/>
        </p:nvSpPr>
        <p:spPr>
          <a:xfrm>
            <a:off x="114300" y="133350"/>
            <a:ext cx="11963400" cy="6588125"/>
          </a:xfrm>
          <a:prstGeom prst="roundRect">
            <a:avLst>
              <a:gd name="adj" fmla="val 5101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ì²í¥ëíêµì ëí ì´ë¯¸ì§ ê²ìê²°ê³¼">
            <a:extLst>
              <a:ext uri="{FF2B5EF4-FFF2-40B4-BE49-F238E27FC236}">
                <a16:creationId xmlns:a16="http://schemas.microsoft.com/office/drawing/2014/main" id="{CE83DA29-D981-4D45-BC24-D698B78BE9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35799" r="4584" b="35602"/>
          <a:stretch/>
        </p:blipFill>
        <p:spPr bwMode="auto">
          <a:xfrm>
            <a:off x="8984457" y="6356350"/>
            <a:ext cx="25598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1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8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217B75-8025-4493-8AD2-3D2E749118A6}"/>
              </a:ext>
            </a:extLst>
          </p:cNvPr>
          <p:cNvSpPr/>
          <p:nvPr userDrawn="1"/>
        </p:nvSpPr>
        <p:spPr>
          <a:xfrm>
            <a:off x="114300" y="133350"/>
            <a:ext cx="11963400" cy="6588125"/>
          </a:xfrm>
          <a:prstGeom prst="roundRect">
            <a:avLst>
              <a:gd name="adj" fmla="val 5101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0B9C9E1-33F5-4CA4-BBB3-8F2A29F6669D}"/>
              </a:ext>
            </a:extLst>
          </p:cNvPr>
          <p:cNvSpPr/>
          <p:nvPr userDrawn="1"/>
        </p:nvSpPr>
        <p:spPr>
          <a:xfrm>
            <a:off x="4038601" y="1391055"/>
            <a:ext cx="8772728" cy="549869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F28901A-8497-4F76-9C0A-24E18F8C8CB5}"/>
              </a:ext>
            </a:extLst>
          </p:cNvPr>
          <p:cNvSpPr/>
          <p:nvPr userDrawn="1"/>
        </p:nvSpPr>
        <p:spPr>
          <a:xfrm rot="10800000">
            <a:off x="-2450691" y="-478972"/>
            <a:ext cx="12064181" cy="756176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8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3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CED9-6676-41E8-8105-E58BDE4EF2E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DC7FD-9944-4D0E-8D49-10DD1C33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6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Computer Network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Solving practice questions of Chap3 &amp; Comparing TCP, GBN, SR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224" y="5588000"/>
            <a:ext cx="351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Professor in charge : Lee </a:t>
            </a:r>
            <a:r>
              <a:rPr lang="en-US" altLang="ko-KR" dirty="0" err="1"/>
              <a:t>SangJeong</a:t>
            </a:r>
            <a:endParaRPr lang="en-US" altLang="ko-KR" dirty="0"/>
          </a:p>
          <a:p>
            <a:pPr algn="r"/>
            <a:r>
              <a:rPr lang="en-US" altLang="ko-KR" dirty="0"/>
              <a:t>CSE 20174073 Oh </a:t>
            </a:r>
            <a:r>
              <a:rPr lang="en-US" altLang="ko-KR" dirty="0" err="1"/>
              <a:t>JinSeon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79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DC07B-BDA1-414D-B13D-2519CC8E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A3E7E9-02AD-4524-8D83-2503203B9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120msec </a:t>
                </a:r>
                <a:r>
                  <a:rPr lang="ko-KR" altLang="en-US" dirty="0"/>
                  <a:t>측정 직후 </a:t>
                </a:r>
                <a:r>
                  <a:rPr lang="en-US" altLang="ko-KR" dirty="0" err="1"/>
                  <a:t>TimeoutInterval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결정 및 갱신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𝑆𝑎𝑚𝑝𝑙𝑒𝑅𝑇𝑇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=0.875∗100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.75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+0.125∗120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103.15625</m:t>
                      </m:r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𝑆𝑎𝑚𝑝𝑙𝑒𝑅𝑇𝑇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𝐸𝑠𝑡𝑖𝑚𝑎𝑡𝑒𝑑𝑅𝑇𝑇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=0.75∗5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.0625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+0.25∗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−103.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625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8.0078125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𝑇𝑖𝑚𝑒𝑜𝑢𝑡𝐼𝑛𝑡𝑒𝑟𝑣𝑎𝑙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𝐸𝑠𝑡𝑖𝑚𝑎𝑡𝑒𝑑𝑅𝑇𝑇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+4∗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𝐷𝑒𝑣𝑅𝑇𝑇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=103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.15625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+4∗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8.0078125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135.1875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A3E7E9-02AD-4524-8D83-2503203B9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65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5C11F-F282-4140-94E2-21D463B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EBF573-4CB1-4FFF-8250-31C9C4DE0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140msec </a:t>
                </a:r>
                <a:r>
                  <a:rPr lang="ko-KR" altLang="en-US" dirty="0"/>
                  <a:t>측정 직후 </a:t>
                </a:r>
                <a:r>
                  <a:rPr lang="en-US" altLang="ko-KR" dirty="0" err="1"/>
                  <a:t>TimeoutInterval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결정 및 갱신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𝑆𝑎𝑚𝑝𝑙𝑒𝑅𝑇𝑇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=0.875∗10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+0.125∗1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7.76171875</m:t>
                      </m:r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𝑆𝑎𝑚𝑝𝑙𝑒𝑅𝑇𝑇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𝐸𝑠𝑡𝑖𝑚𝑎𝑡𝑒𝑑𝑅𝑇𝑇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=0.75∗8.0078125+0.25∗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0−107.76171875</m:t>
                          </m:r>
                          <m:r>
                            <m:rPr>
                              <m:nor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14.0654296875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𝑇𝑖𝑚𝑒𝑜𝑢𝑡𝐼𝑛𝑡𝑒𝑟𝑣𝑎𝑙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𝐸𝑠𝑡𝑖𝑚𝑎𝑡𝑒𝑑𝑅𝑇𝑇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+4∗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𝐷𝑒𝑣𝑅𝑇𝑇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7.76171875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+4∗14.0654296875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64.0234375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EBF573-4CB1-4FFF-8250-31C9C4DE0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38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A117E-C257-4C00-8974-5F1B13D7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9F546C-BBA6-46BA-B75B-8375005B3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90msec </a:t>
                </a:r>
                <a:r>
                  <a:rPr lang="ko-KR" altLang="en-US" dirty="0"/>
                  <a:t>측정 직후 </a:t>
                </a:r>
                <a:r>
                  <a:rPr lang="en-US" altLang="ko-KR" dirty="0" err="1"/>
                  <a:t>TimeoutInterval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결정 및 갱신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𝑆𝑎𝑚𝑝𝑙𝑒𝑅𝑇𝑇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=0.875∗1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07.76171875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+0.125∗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54150390625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‬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𝑆𝑎𝑚𝑝𝑙𝑒𝑅𝑇𝑇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𝐸𝑠𝑡𝑖𝑚𝑎𝑡𝑒𝑑𝑅𝑇𝑇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0654296875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54150390625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4344482421875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‬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𝑇𝑖𝑚𝑒𝑜𝑢𝑡𝐼𝑛𝑡𝑒𝑟𝑣𝑎𝑙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𝐸𝑠𝑡𝑖𝑚𝑎𝑡𝑒𝑑𝑅𝑇𝑇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𝐷𝑒𝑣𝑅𝑇𝑇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54150390625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4344482421875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163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279296875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9F546C-BBA6-46BA-B75B-8375005B3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44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7B54-BF47-4C1D-9CE0-9C1D4A9B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 </a:t>
            </a:r>
            <a:r>
              <a:rPr lang="ko-KR" altLang="en-US" b="1" dirty="0"/>
              <a:t>풀이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A3EC6C-35DF-437F-ABEE-D8DF11714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115msec </a:t>
                </a:r>
                <a:r>
                  <a:rPr lang="ko-KR" altLang="en-US" dirty="0"/>
                  <a:t>측정 직후 </a:t>
                </a:r>
                <a:r>
                  <a:rPr lang="en-US" altLang="ko-KR" dirty="0" err="1"/>
                  <a:t>TimeoutInterval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결정 및 갱신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𝑆𝑎𝑚𝑝𝑙𝑒𝑅𝑇𝑇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875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54150390625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115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106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7238159179688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‬‬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𝑆𝑎𝑚𝑝𝑙𝑒𝑅𝑇𝑇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𝐸𝑠𝑡𝑖𝑚𝑎𝑡𝑒𝑑𝑅𝑇𝑇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4344482421875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‬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115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106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7238159179688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‬‬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894882202148438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‬‬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𝑇𝑖𝑚𝑒𝑜𝑢𝑡𝐼𝑛𝑡𝑒𝑟𝑣𝑎𝑙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𝐸𝑠𝑡𝑖𝑚𝑎𝑡𝑒𝑑𝑅𝑇𝑇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𝐷𝑒𝑣𝑅𝑇𝑇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106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7238151979688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894882202148438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‬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158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3033447265625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A3EC6C-35DF-437F-ABEE-D8DF11714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70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CA8DD-F392-4B2C-89E9-07E7A27D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프로그램을 통한 검증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3DE77-9385-415E-9A49-80DE45A5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275"/>
            <a:ext cx="4902714" cy="4927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96F280-0510-4825-A6CD-EA5C2041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29" y="220133"/>
            <a:ext cx="4688358" cy="64177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F7659F-5AAB-460D-9B2F-9AA457DB6CC2}"/>
              </a:ext>
            </a:extLst>
          </p:cNvPr>
          <p:cNvSpPr/>
          <p:nvPr/>
        </p:nvSpPr>
        <p:spPr>
          <a:xfrm>
            <a:off x="6504628" y="4336470"/>
            <a:ext cx="3897721" cy="9311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E435FE-4C5C-4560-BB7C-4E61E321679F}"/>
              </a:ext>
            </a:extLst>
          </p:cNvPr>
          <p:cNvSpPr/>
          <p:nvPr/>
        </p:nvSpPr>
        <p:spPr>
          <a:xfrm>
            <a:off x="6504628" y="5376392"/>
            <a:ext cx="3897721" cy="9311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7103BC-DC12-48D8-98DA-01850611ACBB}"/>
              </a:ext>
            </a:extLst>
          </p:cNvPr>
          <p:cNvSpPr/>
          <p:nvPr/>
        </p:nvSpPr>
        <p:spPr>
          <a:xfrm>
            <a:off x="6504628" y="3304299"/>
            <a:ext cx="3897721" cy="9311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BFA9B3-B03A-4E12-BF9B-5A575D449B09}"/>
              </a:ext>
            </a:extLst>
          </p:cNvPr>
          <p:cNvSpPr/>
          <p:nvPr/>
        </p:nvSpPr>
        <p:spPr>
          <a:xfrm>
            <a:off x="6504628" y="2281155"/>
            <a:ext cx="3897721" cy="9311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CC0F00-DA0C-493D-8EBD-0460958DAC79}"/>
              </a:ext>
            </a:extLst>
          </p:cNvPr>
          <p:cNvSpPr/>
          <p:nvPr/>
        </p:nvSpPr>
        <p:spPr>
          <a:xfrm>
            <a:off x="6504628" y="1240583"/>
            <a:ext cx="3897721" cy="9311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58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B3C6C5-B84A-4375-9063-94C85640EE9F}"/>
              </a:ext>
            </a:extLst>
          </p:cNvPr>
          <p:cNvSpPr/>
          <p:nvPr/>
        </p:nvSpPr>
        <p:spPr>
          <a:xfrm>
            <a:off x="1346200" y="2886254"/>
            <a:ext cx="962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/>
              <a:t>P27. TCP </a:t>
            </a:r>
            <a:r>
              <a:rPr lang="ko-KR" altLang="en-US" sz="3600" b="1" dirty="0"/>
              <a:t>프로토콜 이해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425453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13CE-EFE1-49EF-8F9C-5354EAA1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DF901-C9D1-4DDE-B285-9BB9DD04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P27. </a:t>
            </a:r>
            <a:r>
              <a:rPr lang="ko-KR" altLang="en-US" dirty="0"/>
              <a:t>호스트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b="1" dirty="0">
                <a:solidFill>
                  <a:schemeClr val="accent6"/>
                </a:solidFill>
              </a:rPr>
              <a:t>TCP </a:t>
            </a:r>
            <a:r>
              <a:rPr lang="ko-KR" altLang="en-US" b="1" dirty="0">
                <a:solidFill>
                  <a:schemeClr val="accent6"/>
                </a:solidFill>
              </a:rPr>
              <a:t>연결</a:t>
            </a:r>
            <a:r>
              <a:rPr lang="ko-KR" altLang="en-US" dirty="0"/>
              <a:t>로 통신하고 있고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en-US" altLang="ko-KR" dirty="0"/>
              <a:t>B</a:t>
            </a:r>
            <a:r>
              <a:rPr lang="ko-KR" altLang="en-US" dirty="0"/>
              <a:t>는 이미 </a:t>
            </a:r>
            <a:r>
              <a:rPr lang="en-US" altLang="ko-KR" dirty="0"/>
              <a:t>A</a:t>
            </a:r>
            <a:r>
              <a:rPr lang="ko-KR" altLang="en-US" dirty="0"/>
              <a:t>로부터 </a:t>
            </a:r>
            <a:r>
              <a:rPr lang="en-US" altLang="ko-KR" b="1" dirty="0"/>
              <a:t>126</a:t>
            </a:r>
            <a:r>
              <a:rPr lang="ko-KR" altLang="en-US" b="1" dirty="0"/>
              <a:t>바이트</a:t>
            </a:r>
            <a:r>
              <a:rPr lang="ko-KR" altLang="en-US" dirty="0"/>
              <a:t>까지 받았다</a:t>
            </a:r>
            <a:r>
              <a:rPr lang="en-US" altLang="ko-KR" dirty="0"/>
              <a:t>. </a:t>
            </a:r>
            <a:r>
              <a:rPr lang="ko-KR" altLang="en-US" dirty="0"/>
              <a:t>그리고 나서 호스트 </a:t>
            </a:r>
            <a:r>
              <a:rPr lang="en-US" altLang="ko-KR" dirty="0"/>
              <a:t>A</a:t>
            </a:r>
            <a:r>
              <a:rPr lang="ko-KR" altLang="en-US" dirty="0"/>
              <a:t>는 호스트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ko-KR" altLang="en-US" b="1" dirty="0"/>
              <a:t>연이어 </a:t>
            </a:r>
            <a:r>
              <a:rPr lang="en-US" altLang="ko-KR" b="1" dirty="0"/>
              <a:t>2</a:t>
            </a:r>
            <a:r>
              <a:rPr lang="ko-KR" altLang="en-US" b="1" dirty="0"/>
              <a:t>개의 세그먼트를 보낸다</a:t>
            </a:r>
            <a:r>
              <a:rPr lang="ko-KR" altLang="en-US" dirty="0"/>
              <a:t>고 가정하자</a:t>
            </a:r>
            <a:r>
              <a:rPr lang="en-US" altLang="ko-KR" dirty="0"/>
              <a:t>. </a:t>
            </a:r>
            <a:r>
              <a:rPr lang="ko-KR" altLang="en-US" dirty="0"/>
              <a:t>첫 번째와 두 번째 세그먼트는 </a:t>
            </a:r>
            <a:r>
              <a:rPr lang="en-US" altLang="ko-KR" b="1" dirty="0"/>
              <a:t>80</a:t>
            </a:r>
            <a:r>
              <a:rPr lang="ko-KR" altLang="en-US" b="1" dirty="0"/>
              <a:t>바이트</a:t>
            </a:r>
            <a:r>
              <a:rPr lang="ko-KR" altLang="en-US" dirty="0"/>
              <a:t>와 </a:t>
            </a:r>
            <a:r>
              <a:rPr lang="en-US" altLang="ko-KR" b="1" dirty="0"/>
              <a:t>40</a:t>
            </a:r>
            <a:r>
              <a:rPr lang="ko-KR" altLang="en-US" b="1" dirty="0"/>
              <a:t>바이트</a:t>
            </a:r>
            <a:r>
              <a:rPr lang="ko-KR" altLang="en-US" dirty="0"/>
              <a:t>의 데이터를 각각 가지고 있다</a:t>
            </a:r>
            <a:r>
              <a:rPr lang="en-US" altLang="ko-KR" dirty="0"/>
              <a:t>. </a:t>
            </a:r>
            <a:r>
              <a:rPr lang="ko-KR" altLang="en-US" dirty="0"/>
              <a:t>첫 번째 세그먼트에서 </a:t>
            </a:r>
            <a:r>
              <a:rPr lang="ko-KR" altLang="en-US" b="1" dirty="0"/>
              <a:t>순서번호는 </a:t>
            </a:r>
            <a:r>
              <a:rPr lang="en-US" altLang="ko-KR" b="1" dirty="0"/>
              <a:t>127</a:t>
            </a:r>
            <a:r>
              <a:rPr lang="ko-KR" altLang="en-US" dirty="0"/>
              <a:t>이고 출발지 포트 번호는 </a:t>
            </a:r>
            <a:r>
              <a:rPr lang="en-US" altLang="ko-KR" dirty="0"/>
              <a:t>302</a:t>
            </a:r>
            <a:r>
              <a:rPr lang="ko-KR" altLang="en-US" dirty="0"/>
              <a:t>이고 목적지 포트 번호는 </a:t>
            </a:r>
            <a:r>
              <a:rPr lang="en-US" altLang="ko-KR" dirty="0"/>
              <a:t>80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호스트 </a:t>
            </a:r>
            <a:r>
              <a:rPr lang="en-US" altLang="ko-KR" dirty="0"/>
              <a:t>B</a:t>
            </a:r>
            <a:r>
              <a:rPr lang="ko-KR" altLang="en-US" dirty="0"/>
              <a:t>는 호스트 </a:t>
            </a:r>
            <a:r>
              <a:rPr lang="en-US" altLang="ko-KR" dirty="0"/>
              <a:t>A</a:t>
            </a:r>
            <a:r>
              <a:rPr lang="ko-KR" altLang="en-US" dirty="0"/>
              <a:t>로부터 세그먼트를 수신하면 즉시 확인 응답을 보낸다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88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8073-6AA5-4878-9DF7-E7CE8C34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D0B5-99D8-43A1-AEBA-40D45F6E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호스트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로 보낸 </a:t>
            </a:r>
            <a:r>
              <a:rPr lang="ko-KR" altLang="en-US" b="1" dirty="0"/>
              <a:t>두 번째 세그먼트</a:t>
            </a:r>
            <a:r>
              <a:rPr lang="ko-KR" altLang="en-US" dirty="0"/>
              <a:t>에서 </a:t>
            </a:r>
            <a:r>
              <a:rPr lang="ko-KR" altLang="en-US" b="1" dirty="0"/>
              <a:t>순서번호</a:t>
            </a:r>
            <a:r>
              <a:rPr lang="en-US" altLang="ko-KR" dirty="0"/>
              <a:t>, </a:t>
            </a:r>
            <a:r>
              <a:rPr lang="ko-KR" altLang="en-US" b="1" dirty="0"/>
              <a:t>출발지 포트 번호</a:t>
            </a:r>
            <a:r>
              <a:rPr lang="en-US" altLang="ko-KR" dirty="0"/>
              <a:t>, </a:t>
            </a:r>
            <a:r>
              <a:rPr lang="ko-KR" altLang="en-US" b="1" dirty="0"/>
              <a:t>목적지 포트 번호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EDFE242-F083-48F4-9867-A7474C9E0C88}"/>
              </a:ext>
            </a:extLst>
          </p:cNvPr>
          <p:cNvGrpSpPr/>
          <p:nvPr/>
        </p:nvGrpSpPr>
        <p:grpSpPr>
          <a:xfrm>
            <a:off x="1420849" y="2820822"/>
            <a:ext cx="9598912" cy="3356141"/>
            <a:chOff x="1143529" y="2653042"/>
            <a:chExt cx="9350300" cy="32692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2DD829-34B4-4EE3-BE91-4ECB84777EAA}"/>
                </a:ext>
              </a:extLst>
            </p:cNvPr>
            <p:cNvSpPr txBox="1"/>
            <p:nvPr/>
          </p:nvSpPr>
          <p:spPr>
            <a:xfrm>
              <a:off x="5773073" y="3063936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ACK127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65D5F7-D4AD-4A2B-BFFD-15510FCB0112}"/>
                </a:ext>
              </a:extLst>
            </p:cNvPr>
            <p:cNvSpPr txBox="1"/>
            <p:nvPr/>
          </p:nvSpPr>
          <p:spPr>
            <a:xfrm>
              <a:off x="2514545" y="2653042"/>
              <a:ext cx="95410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Host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A</a:t>
              </a:r>
            </a:p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포트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302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C011DF-4D93-4185-8DE6-696422FCD0A7}"/>
                </a:ext>
              </a:extLst>
            </p:cNvPr>
            <p:cNvSpPr txBox="1"/>
            <p:nvPr/>
          </p:nvSpPr>
          <p:spPr>
            <a:xfrm>
              <a:off x="1143529" y="3338416"/>
              <a:ext cx="1850861" cy="899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…</a:t>
              </a:r>
            </a:p>
            <a:p>
              <a:r>
                <a:rPr lang="en-US" altLang="ko-KR" dirty="0" err="1"/>
                <a:t>sendBase</a:t>
              </a:r>
              <a:r>
                <a:rPr lang="ko-KR" altLang="en-US" dirty="0"/>
                <a:t> </a:t>
              </a:r>
              <a:r>
                <a:rPr lang="en-US" altLang="ko-KR" dirty="0"/>
                <a:t>127</a:t>
              </a:r>
            </a:p>
            <a:p>
              <a:r>
                <a:rPr lang="en-US" altLang="ko-KR" dirty="0" err="1"/>
                <a:t>nextSeqNum</a:t>
              </a:r>
              <a:r>
                <a:rPr lang="ko-KR" altLang="en-US" dirty="0"/>
                <a:t> </a:t>
              </a:r>
              <a:r>
                <a:rPr lang="en-US" altLang="ko-KR" dirty="0"/>
                <a:t>207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F86BEE-A2A0-46B2-BF77-3B57B9035AB0}"/>
                </a:ext>
              </a:extLst>
            </p:cNvPr>
            <p:cNvSpPr txBox="1"/>
            <p:nvPr/>
          </p:nvSpPr>
          <p:spPr>
            <a:xfrm>
              <a:off x="5773073" y="3739145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ACK207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56CD7E-D6F7-4C98-B35B-F5C6B4D47D0C}"/>
                </a:ext>
              </a:extLst>
            </p:cNvPr>
            <p:cNvSpPr txBox="1"/>
            <p:nvPr/>
          </p:nvSpPr>
          <p:spPr>
            <a:xfrm>
              <a:off x="1143530" y="4352064"/>
              <a:ext cx="1850860" cy="629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sendBase207</a:t>
              </a:r>
              <a:br>
                <a:rPr lang="en-US" altLang="ko-KR" dirty="0"/>
              </a:br>
              <a:r>
                <a:rPr lang="en-US" altLang="ko-KR" dirty="0" err="1"/>
                <a:t>nextSeqNum</a:t>
              </a:r>
              <a:r>
                <a:rPr lang="ko-KR" altLang="en-US" dirty="0"/>
                <a:t> </a:t>
              </a:r>
              <a:r>
                <a:rPr lang="en-US" altLang="ko-KR" dirty="0"/>
                <a:t>247</a:t>
              </a:r>
              <a:endParaRPr lang="ko-KR" altLang="en-US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A5A2238-5043-423F-8A4A-A5020D354705}"/>
                </a:ext>
              </a:extLst>
            </p:cNvPr>
            <p:cNvCxnSpPr/>
            <p:nvPr/>
          </p:nvCxnSpPr>
          <p:spPr>
            <a:xfrm>
              <a:off x="3106339" y="3564398"/>
              <a:ext cx="2192670" cy="54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2AB79D-9C9A-41E3-870D-1A57194F834B}"/>
                </a:ext>
              </a:extLst>
            </p:cNvPr>
            <p:cNvSpPr txBox="1"/>
            <p:nvPr/>
          </p:nvSpPr>
          <p:spPr>
            <a:xfrm rot="900000">
              <a:off x="3381849" y="3603832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Seq=127, 80bytes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35B5A9-95B0-428D-8664-A35B4EA53B63}"/>
                </a:ext>
              </a:extLst>
            </p:cNvPr>
            <p:cNvSpPr txBox="1"/>
            <p:nvPr/>
          </p:nvSpPr>
          <p:spPr>
            <a:xfrm>
              <a:off x="3932492" y="3079059"/>
              <a:ext cx="382377" cy="3059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C07F05B-110C-4407-9E15-0E96EA8162F6}"/>
                </a:ext>
              </a:extLst>
            </p:cNvPr>
            <p:cNvCxnSpPr/>
            <p:nvPr/>
          </p:nvCxnSpPr>
          <p:spPr>
            <a:xfrm flipH="1">
              <a:off x="3117835" y="4121522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F16648-75B9-41E9-844E-4DC270608BD9}"/>
                </a:ext>
              </a:extLst>
            </p:cNvPr>
            <p:cNvSpPr txBox="1"/>
            <p:nvPr/>
          </p:nvSpPr>
          <p:spPr>
            <a:xfrm rot="20700000">
              <a:off x="4135885" y="3937435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ACK207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A95B71-063E-41F6-8438-95CEB581784A}"/>
                </a:ext>
              </a:extLst>
            </p:cNvPr>
            <p:cNvSpPr txBox="1"/>
            <p:nvPr/>
          </p:nvSpPr>
          <p:spPr>
            <a:xfrm>
              <a:off x="4984857" y="2653042"/>
              <a:ext cx="84991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Host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B</a:t>
              </a:r>
            </a:p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포트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80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23AF3B4-0155-4A3A-A90B-A528C36FB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525" y="2958944"/>
              <a:ext cx="1" cy="29633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E1DF6C9-7283-46FE-B9A9-5EF7C8273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9815" y="2958944"/>
              <a:ext cx="1" cy="29633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E211BA5-348D-411F-9AF4-69669988E9FA}"/>
                </a:ext>
              </a:extLst>
            </p:cNvPr>
            <p:cNvCxnSpPr/>
            <p:nvPr/>
          </p:nvCxnSpPr>
          <p:spPr>
            <a:xfrm flipH="1">
              <a:off x="3117835" y="3428080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C41D47-D5D9-4E10-AA50-D04EFC956729}"/>
                </a:ext>
              </a:extLst>
            </p:cNvPr>
            <p:cNvSpPr txBox="1"/>
            <p:nvPr/>
          </p:nvSpPr>
          <p:spPr>
            <a:xfrm rot="20700000">
              <a:off x="4139591" y="3264121"/>
              <a:ext cx="95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ACK127</a:t>
              </a:r>
              <a:endParaRPr lang="ko-KR" altLang="en-US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2EA82FE-A32B-404D-8EFE-E530594D2DC0}"/>
                </a:ext>
              </a:extLst>
            </p:cNvPr>
            <p:cNvCxnSpPr/>
            <p:nvPr/>
          </p:nvCxnSpPr>
          <p:spPr>
            <a:xfrm>
              <a:off x="3106339" y="4289880"/>
              <a:ext cx="2192670" cy="54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699827-678C-40A9-BDC7-F81F4E922608}"/>
                </a:ext>
              </a:extLst>
            </p:cNvPr>
            <p:cNvSpPr txBox="1"/>
            <p:nvPr/>
          </p:nvSpPr>
          <p:spPr>
            <a:xfrm rot="900000">
              <a:off x="3381849" y="4329314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Seq=207, 40bytes</a:t>
              </a:r>
              <a:endParaRPr lang="ko-KR" altLang="en-US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F5D1B0A2-BABB-43A3-BDC3-43DA2B6E9D5D}"/>
                </a:ext>
              </a:extLst>
            </p:cNvPr>
            <p:cNvCxnSpPr/>
            <p:nvPr/>
          </p:nvCxnSpPr>
          <p:spPr>
            <a:xfrm flipH="1">
              <a:off x="3117835" y="4848170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13EB4B9-C244-4CBE-AF94-BE39F0AD03A8}"/>
                </a:ext>
              </a:extLst>
            </p:cNvPr>
            <p:cNvSpPr txBox="1"/>
            <p:nvPr/>
          </p:nvSpPr>
          <p:spPr>
            <a:xfrm rot="20700000">
              <a:off x="4135885" y="4664083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ACK247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7A592-E167-41EC-AACB-816D2947FE18}"/>
                </a:ext>
              </a:extLst>
            </p:cNvPr>
            <p:cNvSpPr txBox="1"/>
            <p:nvPr/>
          </p:nvSpPr>
          <p:spPr>
            <a:xfrm>
              <a:off x="1143531" y="4941638"/>
              <a:ext cx="151173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/>
                <a:t>sendBase </a:t>
              </a:r>
              <a:r>
                <a:rPr lang="en-US" altLang="ko-KR" dirty="0"/>
                <a:t>247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EBFE39-A21A-4E77-B63E-49C5C70A7A19}"/>
                </a:ext>
              </a:extLst>
            </p:cNvPr>
            <p:cNvSpPr txBox="1"/>
            <p:nvPr/>
          </p:nvSpPr>
          <p:spPr>
            <a:xfrm>
              <a:off x="5773073" y="4525004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ACK247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63032A-A468-4176-82EF-E2AF09431F9B}"/>
                </a:ext>
              </a:extLst>
            </p:cNvPr>
            <p:cNvSpPr txBox="1"/>
            <p:nvPr/>
          </p:nvSpPr>
          <p:spPr>
            <a:xfrm>
              <a:off x="7612536" y="3838553"/>
              <a:ext cx="2881293" cy="29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206byte</a:t>
              </a:r>
              <a:r>
                <a:rPr lang="ko-KR" altLang="en-US" dirty="0"/>
                <a:t> 모든 데이터까지는 수신 완료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9A6FB0F-262E-4B1C-99E3-C71423BE376E}"/>
                </a:ext>
              </a:extLst>
            </p:cNvPr>
            <p:cNvSpPr txBox="1"/>
            <p:nvPr/>
          </p:nvSpPr>
          <p:spPr>
            <a:xfrm>
              <a:off x="7612536" y="4648715"/>
              <a:ext cx="2881293" cy="29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246byte</a:t>
              </a:r>
              <a:r>
                <a:rPr lang="ko-KR" altLang="en-US" dirty="0"/>
                <a:t> 모든 데이터까지는 수신 완료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41E337-7A82-4063-B07B-2BFBABBA5DE5}"/>
                </a:ext>
              </a:extLst>
            </p:cNvPr>
            <p:cNvSpPr txBox="1"/>
            <p:nvPr/>
          </p:nvSpPr>
          <p:spPr>
            <a:xfrm>
              <a:off x="7612536" y="3114618"/>
              <a:ext cx="2881293" cy="4924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126byte</a:t>
              </a:r>
              <a:r>
                <a:rPr lang="ko-KR" altLang="en-US" dirty="0"/>
                <a:t> 모든 데이터까지는 수신 완료</a:t>
              </a:r>
              <a:endParaRPr lang="en-US" altLang="ko-KR" dirty="0"/>
            </a:p>
            <a:p>
              <a:r>
                <a:rPr lang="ko-KR" altLang="en-US" dirty="0"/>
                <a:t>누적 </a:t>
              </a:r>
              <a:r>
                <a:rPr lang="en-US" altLang="ko-KR" dirty="0"/>
                <a:t>ACK</a:t>
              </a:r>
              <a:r>
                <a:rPr lang="ko-KR" altLang="en-US" dirty="0"/>
                <a:t>는 </a:t>
              </a:r>
              <a:r>
                <a:rPr lang="en-US" altLang="ko-KR" dirty="0"/>
                <a:t>127</a:t>
              </a:r>
              <a:r>
                <a:rPr lang="ko-KR" altLang="en-US" dirty="0"/>
                <a:t>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99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8073-6AA5-4878-9DF7-E7CE8C34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53B094-54D4-44AB-87F6-139141E1E023}"/>
              </a:ext>
            </a:extLst>
          </p:cNvPr>
          <p:cNvSpPr txBox="1"/>
          <p:nvPr/>
        </p:nvSpPr>
        <p:spPr>
          <a:xfrm>
            <a:off x="1375794" y="1792109"/>
            <a:ext cx="9440412" cy="3910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00">
                <a:solidFill>
                  <a:schemeClr val="bg1"/>
                </a:solidFill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6"/>
                </a:solidFill>
              </a:rPr>
              <a:t>두번째 세그먼트에서의 순서번호</a:t>
            </a:r>
            <a:r>
              <a:rPr lang="ko-KR" altLang="en-US" sz="2400" dirty="0"/>
              <a:t>는 송신자의 주요 세가지 이벤트 중 상위 애플리케이션으로부터 수신된 데이터 이벤트에 대한 처리로 세그먼트를 </a:t>
            </a:r>
            <a:r>
              <a:rPr lang="en-US" altLang="ko-KR" sz="2400" dirty="0" err="1"/>
              <a:t>ip</a:t>
            </a:r>
            <a:r>
              <a:rPr lang="ko-KR" altLang="en-US" sz="2400" dirty="0"/>
              <a:t>에 전송하게 되는데 이때 </a:t>
            </a:r>
            <a:r>
              <a:rPr lang="en-US" altLang="ko-KR" sz="2400" dirty="0" err="1"/>
              <a:t>seqnum</a:t>
            </a:r>
            <a:r>
              <a:rPr lang="ko-KR" altLang="en-US" sz="2400" dirty="0"/>
              <a:t>은 데이터 바이트길이를 합쳐 결정하게 되므로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chemeClr val="accent6"/>
                </a:solidFill>
              </a:rPr>
              <a:t>207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데이터를 </a:t>
            </a:r>
            <a:r>
              <a:rPr lang="en-US" altLang="ko-KR" sz="2400" dirty="0"/>
              <a:t>A</a:t>
            </a:r>
            <a:r>
              <a:rPr lang="ko-KR" altLang="en-US" sz="2400" dirty="0"/>
              <a:t>에서 </a:t>
            </a:r>
            <a:r>
              <a:rPr lang="en-US" altLang="ko-KR" sz="2400" dirty="0"/>
              <a:t>B</a:t>
            </a:r>
            <a:r>
              <a:rPr lang="ko-KR" altLang="en-US" sz="2400" dirty="0"/>
              <a:t>로 오직 한 방향으로만 보내는 상황으로 설정 되어있으니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chemeClr val="accent6"/>
                </a:solidFill>
              </a:rPr>
              <a:t>출발지</a:t>
            </a:r>
            <a:r>
              <a:rPr lang="ko-KR" altLang="en-US" sz="2400" dirty="0"/>
              <a:t>와 </a:t>
            </a:r>
            <a:r>
              <a:rPr lang="ko-KR" altLang="en-US" sz="2400" b="1" dirty="0">
                <a:solidFill>
                  <a:schemeClr val="accent6"/>
                </a:solidFill>
              </a:rPr>
              <a:t>목적지</a:t>
            </a:r>
            <a:r>
              <a:rPr lang="ko-KR" altLang="en-US" sz="2400" dirty="0"/>
              <a:t> 포트 번호는 첫 번째 세그먼트와 동일하게</a:t>
            </a:r>
            <a:r>
              <a:rPr lang="en-US" altLang="ko-KR" sz="2400" dirty="0"/>
              <a:t> </a:t>
            </a:r>
            <a:r>
              <a:rPr lang="ko-KR" altLang="en-US" sz="2400" dirty="0"/>
              <a:t>각각 </a:t>
            </a:r>
            <a:r>
              <a:rPr lang="en-US" altLang="ko-KR" sz="2400" b="1" dirty="0">
                <a:solidFill>
                  <a:schemeClr val="accent6"/>
                </a:solidFill>
              </a:rPr>
              <a:t>302, 80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269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8073-6AA5-4878-9DF7-E7CE8C34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D0B5-99D8-43A1-AEBA-40D45F6E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altLang="ko-KR" dirty="0"/>
              <a:t>b. </a:t>
            </a:r>
            <a:r>
              <a:rPr lang="ko-KR" altLang="en-US" b="1" dirty="0"/>
              <a:t>두 번째 세그먼트가 도착하기 전</a:t>
            </a:r>
            <a:r>
              <a:rPr lang="ko-KR" altLang="en-US" dirty="0"/>
              <a:t>에 </a:t>
            </a:r>
            <a:r>
              <a:rPr lang="ko-KR" altLang="en-US" b="1" dirty="0"/>
              <a:t>첫 번째 세그먼트가 도착</a:t>
            </a:r>
            <a:r>
              <a:rPr lang="ko-KR" altLang="en-US" dirty="0"/>
              <a:t>했으면</a:t>
            </a:r>
            <a:r>
              <a:rPr lang="en-US" altLang="ko-KR" dirty="0"/>
              <a:t>, </a:t>
            </a:r>
            <a:r>
              <a:rPr lang="ko-KR" altLang="en-US" dirty="0"/>
              <a:t>처음 도착한 세그먼트의 </a:t>
            </a:r>
            <a:r>
              <a:rPr lang="en-US" altLang="ko-KR" dirty="0"/>
              <a:t>ACK</a:t>
            </a:r>
            <a:r>
              <a:rPr lang="ko-KR" altLang="en-US" dirty="0"/>
              <a:t>에서 </a:t>
            </a:r>
            <a:r>
              <a:rPr lang="en-US" altLang="ko-KR" b="1" dirty="0"/>
              <a:t>ACK </a:t>
            </a:r>
            <a:r>
              <a:rPr lang="ko-KR" altLang="en-US" b="1" dirty="0"/>
              <a:t>번호</a:t>
            </a:r>
            <a:r>
              <a:rPr lang="en-US" altLang="ko-KR" dirty="0"/>
              <a:t>, </a:t>
            </a:r>
            <a:r>
              <a:rPr lang="ko-KR" altLang="en-US" b="1" dirty="0"/>
              <a:t>출발지 포트번호</a:t>
            </a:r>
            <a:r>
              <a:rPr lang="en-US" altLang="ko-KR" dirty="0"/>
              <a:t>, </a:t>
            </a:r>
            <a:r>
              <a:rPr lang="ko-KR" altLang="en-US" b="1" dirty="0"/>
              <a:t>목적지 포트 번호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26BA5DE-5C32-44F8-A1D9-5442A60FABE8}"/>
              </a:ext>
            </a:extLst>
          </p:cNvPr>
          <p:cNvGrpSpPr/>
          <p:nvPr/>
        </p:nvGrpSpPr>
        <p:grpSpPr>
          <a:xfrm>
            <a:off x="1143530" y="2653042"/>
            <a:ext cx="10078779" cy="3523921"/>
            <a:chOff x="1143530" y="2653042"/>
            <a:chExt cx="9350299" cy="326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BC12E4-8B61-4EC3-BC23-C8871312E865}"/>
                </a:ext>
              </a:extLst>
            </p:cNvPr>
            <p:cNvSpPr txBox="1"/>
            <p:nvPr/>
          </p:nvSpPr>
          <p:spPr>
            <a:xfrm>
              <a:off x="2514545" y="2653042"/>
              <a:ext cx="95410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Host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A</a:t>
              </a:r>
            </a:p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포트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302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B731BD7-037A-4775-A17C-C52A64A33767}"/>
                </a:ext>
              </a:extLst>
            </p:cNvPr>
            <p:cNvCxnSpPr/>
            <p:nvPr/>
          </p:nvCxnSpPr>
          <p:spPr>
            <a:xfrm>
              <a:off x="3106339" y="3564398"/>
              <a:ext cx="2192670" cy="54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3A3836-69F5-423D-A9EC-928CE757C388}"/>
                </a:ext>
              </a:extLst>
            </p:cNvPr>
            <p:cNvSpPr txBox="1"/>
            <p:nvPr/>
          </p:nvSpPr>
          <p:spPr>
            <a:xfrm rot="900000">
              <a:off x="3381849" y="3603832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Seq=127, 80bytes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4CBDA-4426-434E-8D76-0CC9E4E41547}"/>
                </a:ext>
              </a:extLst>
            </p:cNvPr>
            <p:cNvSpPr txBox="1"/>
            <p:nvPr/>
          </p:nvSpPr>
          <p:spPr>
            <a:xfrm>
              <a:off x="3932492" y="3079059"/>
              <a:ext cx="382377" cy="3059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8C95215-4220-4AC6-8BBE-25748484F4D1}"/>
                </a:ext>
              </a:extLst>
            </p:cNvPr>
            <p:cNvCxnSpPr/>
            <p:nvPr/>
          </p:nvCxnSpPr>
          <p:spPr>
            <a:xfrm flipH="1">
              <a:off x="3117835" y="4121522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5A22F8-BF36-4F7C-9446-F566919D4291}"/>
                </a:ext>
              </a:extLst>
            </p:cNvPr>
            <p:cNvSpPr txBox="1"/>
            <p:nvPr/>
          </p:nvSpPr>
          <p:spPr>
            <a:xfrm rot="20700000">
              <a:off x="4135885" y="3937435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ACK207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C8ADE2-91B2-495F-88A6-5E6D8C664A87}"/>
                </a:ext>
              </a:extLst>
            </p:cNvPr>
            <p:cNvSpPr txBox="1"/>
            <p:nvPr/>
          </p:nvSpPr>
          <p:spPr>
            <a:xfrm>
              <a:off x="4984857" y="2653042"/>
              <a:ext cx="84991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Host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B</a:t>
              </a:r>
            </a:p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포트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80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A958E5D-913C-43C0-82D7-0267CBAC1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525" y="2958944"/>
              <a:ext cx="1" cy="29633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A55B92A-5455-4146-BDF9-758CF0013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9815" y="2958944"/>
              <a:ext cx="1" cy="29633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401AF83-5A9F-4875-830E-83589F603E4C}"/>
                </a:ext>
              </a:extLst>
            </p:cNvPr>
            <p:cNvCxnSpPr/>
            <p:nvPr/>
          </p:nvCxnSpPr>
          <p:spPr>
            <a:xfrm flipH="1">
              <a:off x="3117835" y="3428080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703D80-DBA8-4C29-B4CB-EFD9CE01FAC2}"/>
                </a:ext>
              </a:extLst>
            </p:cNvPr>
            <p:cNvSpPr txBox="1"/>
            <p:nvPr/>
          </p:nvSpPr>
          <p:spPr>
            <a:xfrm rot="20700000">
              <a:off x="4139591" y="3264121"/>
              <a:ext cx="95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ACK127</a:t>
              </a:r>
              <a:endParaRPr lang="ko-KR" altLang="en-US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50C888A-4ACD-44A2-87D7-B1A4F4290A33}"/>
                </a:ext>
              </a:extLst>
            </p:cNvPr>
            <p:cNvCxnSpPr/>
            <p:nvPr/>
          </p:nvCxnSpPr>
          <p:spPr>
            <a:xfrm>
              <a:off x="3106339" y="4289880"/>
              <a:ext cx="2192670" cy="54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62D29C-778E-4717-8AE4-07D7DCE10BA5}"/>
                </a:ext>
              </a:extLst>
            </p:cNvPr>
            <p:cNvSpPr txBox="1"/>
            <p:nvPr/>
          </p:nvSpPr>
          <p:spPr>
            <a:xfrm rot="900000">
              <a:off x="3381849" y="4329314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Seq=207, 40bytes</a:t>
              </a:r>
              <a:endParaRPr lang="ko-KR" altLang="en-US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7C11E41-7046-49B1-8F75-C35E286617AB}"/>
                </a:ext>
              </a:extLst>
            </p:cNvPr>
            <p:cNvCxnSpPr/>
            <p:nvPr/>
          </p:nvCxnSpPr>
          <p:spPr>
            <a:xfrm flipH="1">
              <a:off x="3117835" y="4848170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EF068C-F73A-42B4-B2F8-0CF6BA084899}"/>
                </a:ext>
              </a:extLst>
            </p:cNvPr>
            <p:cNvSpPr txBox="1"/>
            <p:nvPr/>
          </p:nvSpPr>
          <p:spPr>
            <a:xfrm rot="20700000">
              <a:off x="4135885" y="4664083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ACK247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9597C0-CAE9-484D-B387-BD745E550B76}"/>
                </a:ext>
              </a:extLst>
            </p:cNvPr>
            <p:cNvSpPr txBox="1"/>
            <p:nvPr/>
          </p:nvSpPr>
          <p:spPr>
            <a:xfrm>
              <a:off x="7612536" y="3838553"/>
              <a:ext cx="2881293" cy="29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206byte</a:t>
              </a:r>
              <a:r>
                <a:rPr lang="ko-KR" altLang="en-US" dirty="0"/>
                <a:t> 모든 데이터까지는 수신 완료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0E216F-B8AE-4FA8-8138-6488F80B8AA1}"/>
                </a:ext>
              </a:extLst>
            </p:cNvPr>
            <p:cNvSpPr txBox="1"/>
            <p:nvPr/>
          </p:nvSpPr>
          <p:spPr>
            <a:xfrm>
              <a:off x="7612536" y="4648715"/>
              <a:ext cx="2881293" cy="29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246byte</a:t>
              </a:r>
              <a:r>
                <a:rPr lang="ko-KR" altLang="en-US" dirty="0"/>
                <a:t> 모든 데이터까지는 수신 완료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2FA87D-A8A3-4C2D-9598-D945269911CE}"/>
                </a:ext>
              </a:extLst>
            </p:cNvPr>
            <p:cNvSpPr txBox="1"/>
            <p:nvPr/>
          </p:nvSpPr>
          <p:spPr>
            <a:xfrm>
              <a:off x="7612536" y="3114618"/>
              <a:ext cx="2881293" cy="4924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126byte</a:t>
              </a:r>
              <a:r>
                <a:rPr lang="ko-KR" altLang="en-US" dirty="0"/>
                <a:t> 모든 데이터까지는 수신 완료</a:t>
              </a:r>
              <a:endParaRPr lang="en-US" altLang="ko-KR" dirty="0"/>
            </a:p>
            <a:p>
              <a:r>
                <a:rPr lang="ko-KR" altLang="en-US" dirty="0"/>
                <a:t>누적 </a:t>
              </a:r>
              <a:r>
                <a:rPr lang="en-US" altLang="ko-KR" dirty="0"/>
                <a:t>ACK</a:t>
              </a:r>
              <a:r>
                <a:rPr lang="ko-KR" altLang="en-US" dirty="0"/>
                <a:t>는 </a:t>
              </a:r>
              <a:r>
                <a:rPr lang="en-US" altLang="ko-KR" dirty="0"/>
                <a:t>127</a:t>
              </a:r>
              <a:r>
                <a:rPr lang="ko-KR" altLang="en-US" dirty="0"/>
                <a:t>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1C7874-4203-49DA-A5E6-0FED25229B0D}"/>
                </a:ext>
              </a:extLst>
            </p:cNvPr>
            <p:cNvSpPr txBox="1"/>
            <p:nvPr/>
          </p:nvSpPr>
          <p:spPr>
            <a:xfrm>
              <a:off x="5773073" y="3063936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ACK127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C560A7-7E00-42CD-A13F-E2647D3062B2}"/>
                </a:ext>
              </a:extLst>
            </p:cNvPr>
            <p:cNvSpPr txBox="1"/>
            <p:nvPr/>
          </p:nvSpPr>
          <p:spPr>
            <a:xfrm>
              <a:off x="1143530" y="3283895"/>
              <a:ext cx="151173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…</a:t>
              </a:r>
            </a:p>
            <a:p>
              <a:r>
                <a:rPr lang="en-US" altLang="ko-KR" dirty="0" err="1"/>
                <a:t>sendBase</a:t>
              </a:r>
              <a:r>
                <a:rPr lang="ko-KR" altLang="en-US" dirty="0"/>
                <a:t> </a:t>
              </a:r>
              <a:r>
                <a:rPr lang="en-US" altLang="ko-KR" dirty="0"/>
                <a:t>127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76446-26F9-4070-9B3C-9D66437294CC}"/>
                </a:ext>
              </a:extLst>
            </p:cNvPr>
            <p:cNvSpPr txBox="1"/>
            <p:nvPr/>
          </p:nvSpPr>
          <p:spPr>
            <a:xfrm>
              <a:off x="5773073" y="3739145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ACK207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775176-4AE2-4940-AD3F-4573BC7B4376}"/>
                </a:ext>
              </a:extLst>
            </p:cNvPr>
            <p:cNvSpPr txBox="1"/>
            <p:nvPr/>
          </p:nvSpPr>
          <p:spPr>
            <a:xfrm>
              <a:off x="1143530" y="4354966"/>
              <a:ext cx="15117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sendBase207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2F254D-4D25-4C08-AB9C-0D0ACC76AF96}"/>
                </a:ext>
              </a:extLst>
            </p:cNvPr>
            <p:cNvSpPr txBox="1"/>
            <p:nvPr/>
          </p:nvSpPr>
          <p:spPr>
            <a:xfrm>
              <a:off x="1143531" y="4941638"/>
              <a:ext cx="151173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 err="1"/>
                <a:t>sendBase</a:t>
              </a:r>
              <a:r>
                <a:rPr lang="en-US" altLang="ko-KR" dirty="0"/>
                <a:t> 247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2C0528-474C-4E69-9D8D-A5D6FD5CBC66}"/>
                </a:ext>
              </a:extLst>
            </p:cNvPr>
            <p:cNvSpPr txBox="1"/>
            <p:nvPr/>
          </p:nvSpPr>
          <p:spPr>
            <a:xfrm>
              <a:off x="5773073" y="4525004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ACK247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31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529671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P31. RTT</a:t>
            </a:r>
            <a:r>
              <a:rPr lang="ko-KR" altLang="en-US" b="1" dirty="0">
                <a:solidFill>
                  <a:schemeClr val="accent6"/>
                </a:solidFill>
              </a:rPr>
              <a:t> 예측과 타임아웃</a:t>
            </a:r>
            <a:endParaRPr lang="en-US" altLang="ko-KR" b="1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/>
              <a:t>문제 분석</a:t>
            </a:r>
            <a:endParaRPr lang="en-US" altLang="ko-KR" dirty="0"/>
          </a:p>
          <a:p>
            <a:pPr lvl="1"/>
            <a:r>
              <a:rPr lang="en-US" altLang="ko-KR" dirty="0"/>
              <a:t>RTT </a:t>
            </a:r>
            <a:r>
              <a:rPr lang="ko-KR" altLang="en-US" dirty="0"/>
              <a:t>예측과 타임아웃</a:t>
            </a:r>
            <a:endParaRPr lang="en-US" altLang="ko-KR" dirty="0"/>
          </a:p>
          <a:p>
            <a:pPr lvl="1"/>
            <a:r>
              <a:rPr lang="ko-KR" altLang="en-US" dirty="0"/>
              <a:t>문제 풀이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/>
                </a:solidFill>
              </a:rPr>
              <a:t>P27. TCP </a:t>
            </a:r>
            <a:r>
              <a:rPr lang="ko-KR" altLang="en-US" b="1" dirty="0">
                <a:solidFill>
                  <a:schemeClr val="accent6"/>
                </a:solidFill>
              </a:rPr>
              <a:t>프로토콜 이해</a:t>
            </a:r>
            <a:endParaRPr lang="en-US" altLang="ko-KR" b="1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/>
              <a:t>문제 분석</a:t>
            </a:r>
            <a:endParaRPr lang="en-US" altLang="ko-KR" dirty="0"/>
          </a:p>
          <a:p>
            <a:pPr lvl="1"/>
            <a:r>
              <a:rPr lang="ko-KR" altLang="en-US" dirty="0"/>
              <a:t>문제 풀이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/>
                </a:solidFill>
              </a:rPr>
              <a:t>Comparing TCP, GBN, SR</a:t>
            </a:r>
          </a:p>
          <a:p>
            <a:pPr lvl="1"/>
            <a:r>
              <a:rPr lang="en-US" altLang="ko-KR" dirty="0"/>
              <a:t>Pipelined Protocol</a:t>
            </a:r>
          </a:p>
          <a:p>
            <a:pPr lvl="1"/>
            <a:r>
              <a:rPr lang="en-US" altLang="ko-KR" dirty="0"/>
              <a:t>TCP,GBN,SR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(TCP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GBN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인가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SR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인가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61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8073-6AA5-4878-9DF7-E7CE8C34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53B094-54D4-44AB-87F6-139141E1E023}"/>
              </a:ext>
            </a:extLst>
          </p:cNvPr>
          <p:cNvSpPr txBox="1"/>
          <p:nvPr/>
        </p:nvSpPr>
        <p:spPr>
          <a:xfrm>
            <a:off x="1375794" y="2027975"/>
            <a:ext cx="9440412" cy="28020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00">
                <a:solidFill>
                  <a:schemeClr val="bg1"/>
                </a:solidFill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호스트 </a:t>
            </a:r>
            <a:r>
              <a:rPr lang="en-US" altLang="ko-KR" sz="2400" dirty="0"/>
              <a:t>B</a:t>
            </a:r>
            <a:r>
              <a:rPr lang="ko-KR" altLang="en-US" sz="2400" dirty="0"/>
              <a:t>는 호스트 </a:t>
            </a:r>
            <a:r>
              <a:rPr lang="en-US" altLang="ko-KR" sz="2400" dirty="0"/>
              <a:t>A</a:t>
            </a:r>
            <a:r>
              <a:rPr lang="ko-KR" altLang="en-US" sz="2400" dirty="0"/>
              <a:t>로부터 세그먼트를 수신하면 즉시 확인 응답을 보내기 때문에 </a:t>
            </a:r>
            <a:r>
              <a:rPr lang="ko-KR" altLang="en-US" sz="2400" b="1" dirty="0">
                <a:solidFill>
                  <a:schemeClr val="accent6"/>
                </a:solidFill>
              </a:rPr>
              <a:t>처음 도착한 세그먼트의 </a:t>
            </a:r>
            <a:r>
              <a:rPr lang="en-US" altLang="ko-KR" sz="2400" b="1" dirty="0">
                <a:solidFill>
                  <a:schemeClr val="accent6"/>
                </a:solidFill>
              </a:rPr>
              <a:t>ACK </a:t>
            </a:r>
            <a:r>
              <a:rPr lang="ko-KR" altLang="en-US" sz="2400" b="1" dirty="0">
                <a:solidFill>
                  <a:schemeClr val="accent6"/>
                </a:solidFill>
              </a:rPr>
              <a:t>번호</a:t>
            </a:r>
            <a:r>
              <a:rPr lang="ko-KR" altLang="en-US" sz="2400" dirty="0"/>
              <a:t>는 먼저 도착한 세그먼트에 대한 응답 </a:t>
            </a:r>
            <a:r>
              <a:rPr lang="en-US" altLang="ko-KR" sz="2400" dirty="0"/>
              <a:t>ACK</a:t>
            </a:r>
            <a:r>
              <a:rPr lang="ko-KR" altLang="en-US" sz="2400" dirty="0"/>
              <a:t>임을 알 수 있고</a:t>
            </a:r>
            <a:r>
              <a:rPr lang="en-US" altLang="ko-KR" sz="2400" dirty="0"/>
              <a:t>,</a:t>
            </a:r>
            <a:r>
              <a:rPr lang="ko-KR" altLang="en-US" sz="2400" dirty="0"/>
              <a:t> 정상적으로 수신되었다는 가정하에 </a:t>
            </a:r>
            <a:r>
              <a:rPr lang="en-US" altLang="ko-KR" sz="2400" b="1" dirty="0">
                <a:solidFill>
                  <a:schemeClr val="accent6"/>
                </a:solidFill>
              </a:rPr>
              <a:t>207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ACK</a:t>
            </a:r>
            <a:r>
              <a:rPr lang="ko-KR" altLang="en-US" sz="2400" dirty="0"/>
              <a:t>에 대한 </a:t>
            </a:r>
            <a:r>
              <a:rPr lang="ko-KR" altLang="en-US" sz="2400" b="1" dirty="0">
                <a:solidFill>
                  <a:schemeClr val="accent6"/>
                </a:solidFill>
              </a:rPr>
              <a:t>출발지</a:t>
            </a:r>
            <a:r>
              <a:rPr lang="ko-KR" altLang="en-US" sz="2400" dirty="0"/>
              <a:t>와 </a:t>
            </a:r>
            <a:r>
              <a:rPr lang="ko-KR" altLang="en-US" sz="2400" b="1" dirty="0">
                <a:solidFill>
                  <a:schemeClr val="accent6"/>
                </a:solidFill>
              </a:rPr>
              <a:t>목적지</a:t>
            </a:r>
            <a:r>
              <a:rPr lang="ko-KR" altLang="en-US" sz="2400" dirty="0"/>
              <a:t> 포트 번호는 각각 </a:t>
            </a:r>
            <a:r>
              <a:rPr lang="en-US" altLang="ko-KR" sz="2400" b="1" dirty="0">
                <a:solidFill>
                  <a:schemeClr val="accent6"/>
                </a:solidFill>
              </a:rPr>
              <a:t>80, 302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04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8073-6AA5-4878-9DF7-E7CE8C34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D0B5-99D8-43A1-AEBA-40D45F6E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247"/>
            <a:ext cx="10515600" cy="4441716"/>
          </a:xfrm>
        </p:spPr>
        <p:txBody>
          <a:bodyPr/>
          <a:lstStyle/>
          <a:p>
            <a:r>
              <a:rPr lang="en-US" altLang="ko-KR" dirty="0"/>
              <a:t>c. </a:t>
            </a:r>
            <a:r>
              <a:rPr lang="ko-KR" altLang="en-US" b="1" dirty="0"/>
              <a:t>첫 번째 세그먼트가 도착하기 전</a:t>
            </a:r>
            <a:r>
              <a:rPr lang="ko-KR" altLang="en-US" dirty="0"/>
              <a:t>에 </a:t>
            </a:r>
            <a:r>
              <a:rPr lang="ko-KR" altLang="en-US" b="1" dirty="0"/>
              <a:t>두 번째 세그먼트가 도착</a:t>
            </a:r>
            <a:r>
              <a:rPr lang="ko-KR" altLang="en-US" dirty="0"/>
              <a:t>했으면</a:t>
            </a:r>
            <a:r>
              <a:rPr lang="en-US" altLang="ko-KR" dirty="0"/>
              <a:t>, </a:t>
            </a:r>
            <a:r>
              <a:rPr lang="ko-KR" altLang="en-US" dirty="0"/>
              <a:t>처음 도착한 세그먼트의 </a:t>
            </a:r>
            <a:r>
              <a:rPr lang="en-US" altLang="ko-KR" dirty="0"/>
              <a:t>ACK</a:t>
            </a:r>
            <a:r>
              <a:rPr lang="ko-KR" altLang="en-US" dirty="0"/>
              <a:t>에서 </a:t>
            </a:r>
            <a:r>
              <a:rPr lang="en-US" altLang="ko-KR" b="1" dirty="0"/>
              <a:t>ACK</a:t>
            </a:r>
            <a:r>
              <a:rPr lang="ko-KR" altLang="en-US" b="1" dirty="0"/>
              <a:t>의 번호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9597C0-CAE9-484D-B387-BD745E550B76}"/>
              </a:ext>
            </a:extLst>
          </p:cNvPr>
          <p:cNvSpPr txBox="1"/>
          <p:nvPr/>
        </p:nvSpPr>
        <p:spPr>
          <a:xfrm>
            <a:off x="7612536" y="3663229"/>
            <a:ext cx="4245241" cy="20928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TCP</a:t>
            </a:r>
            <a:r>
              <a:rPr lang="ko-KR" altLang="en-US" dirty="0"/>
              <a:t>의 경우 정상 수신은 되었지만 순서가 뒤바뀐 경우 </a:t>
            </a:r>
            <a:r>
              <a:rPr lang="ko-KR" altLang="en-US" dirty="0">
                <a:solidFill>
                  <a:schemeClr val="accent6"/>
                </a:solidFill>
              </a:rPr>
              <a:t>버퍼링은 </a:t>
            </a:r>
            <a:r>
              <a:rPr lang="ko-KR" altLang="en-US" dirty="0" err="1">
                <a:solidFill>
                  <a:schemeClr val="accent6"/>
                </a:solidFill>
              </a:rPr>
              <a:t>해두고</a:t>
            </a:r>
            <a:r>
              <a:rPr lang="en-US" altLang="ko-KR" dirty="0">
                <a:solidFill>
                  <a:schemeClr val="accent6"/>
                </a:solidFill>
              </a:rPr>
              <a:t>, </a:t>
            </a:r>
            <a:r>
              <a:rPr lang="ko-KR" altLang="en-US" dirty="0">
                <a:solidFill>
                  <a:schemeClr val="accent6"/>
                </a:solidFill>
              </a:rPr>
              <a:t>누적 </a:t>
            </a:r>
            <a:r>
              <a:rPr lang="en-US" altLang="ko-KR" dirty="0">
                <a:solidFill>
                  <a:schemeClr val="accent6"/>
                </a:solidFill>
              </a:rPr>
              <a:t>ACK</a:t>
            </a:r>
            <a:r>
              <a:rPr lang="ko-KR" altLang="en-US" dirty="0">
                <a:solidFill>
                  <a:schemeClr val="accent6"/>
                </a:solidFill>
              </a:rPr>
              <a:t>번호인 </a:t>
            </a:r>
            <a:r>
              <a:rPr lang="en-US" altLang="ko-KR" b="1" dirty="0">
                <a:solidFill>
                  <a:schemeClr val="accent6"/>
                </a:solidFill>
              </a:rPr>
              <a:t>127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손실의 경우일 수도 있다고 착각할 수도 있는데</a:t>
            </a:r>
            <a:r>
              <a:rPr lang="en-US" altLang="ko-KR" dirty="0"/>
              <a:t>, </a:t>
            </a:r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두번째 세그먼트가 도착할 때까지 첫 번째 세그먼트가 도착하지 않은 이유가 정말로 손실이 되어서 그런 것이라면</a:t>
            </a:r>
            <a:r>
              <a:rPr lang="en-US" altLang="ko-KR" dirty="0"/>
              <a:t> </a:t>
            </a:r>
            <a:r>
              <a:rPr lang="ko-KR" altLang="en-US" dirty="0"/>
              <a:t>다음 세그먼트들을 받을 때마다 </a:t>
            </a:r>
            <a:r>
              <a:rPr lang="en-US" altLang="ko-KR" dirty="0"/>
              <a:t>127ACK</a:t>
            </a:r>
            <a:r>
              <a:rPr lang="ko-KR" altLang="en-US" dirty="0"/>
              <a:t>를 보낼 것이고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127ACK</a:t>
            </a:r>
            <a:r>
              <a:rPr lang="ko-KR" altLang="en-US" dirty="0"/>
              <a:t>를 세번 이상 보내게 된다면 송신자의 타이머 만료 전 빠른 재전송을 하게 된다</a:t>
            </a:r>
            <a:r>
              <a:rPr lang="en-US" altLang="ko-KR" dirty="0"/>
              <a:t>. </a:t>
            </a:r>
            <a:r>
              <a:rPr lang="ko-KR" altLang="en-US" dirty="0"/>
              <a:t>하지만 이 문제에서는 손실이라고 적혀 있지 않으니 단순히 순서가 뒤바뀐 것으로 가정하여 문제 풀이를 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0E216F-B8AE-4FA8-8138-6488F80B8AA1}"/>
              </a:ext>
            </a:extLst>
          </p:cNvPr>
          <p:cNvSpPr txBox="1"/>
          <p:nvPr/>
        </p:nvSpPr>
        <p:spPr>
          <a:xfrm>
            <a:off x="7612536" y="5812278"/>
            <a:ext cx="4245240" cy="6924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수신측 버퍼에 </a:t>
            </a:r>
            <a:r>
              <a:rPr lang="ko-KR" altLang="en-US" dirty="0" err="1"/>
              <a:t>저장해뒀던</a:t>
            </a:r>
            <a:r>
              <a:rPr lang="ko-KR" altLang="en-US" dirty="0"/>
              <a:t> </a:t>
            </a:r>
            <a:r>
              <a:rPr lang="en-US" altLang="ko-KR" dirty="0"/>
              <a:t>207 </a:t>
            </a:r>
            <a:r>
              <a:rPr lang="ko-KR" altLang="en-US" dirty="0"/>
              <a:t>순서번호의 </a:t>
            </a:r>
            <a:r>
              <a:rPr lang="en-US" altLang="ko-KR" dirty="0"/>
              <a:t>40</a:t>
            </a:r>
            <a:r>
              <a:rPr lang="ko-KR" altLang="en-US" dirty="0" err="1"/>
              <a:t>바이트짜리</a:t>
            </a:r>
            <a:r>
              <a:rPr lang="ko-KR" altLang="en-US" dirty="0"/>
              <a:t> 데이터를 확인하여 </a:t>
            </a:r>
            <a:r>
              <a:rPr lang="en-US" altLang="ko-KR" dirty="0"/>
              <a:t>246byte</a:t>
            </a:r>
            <a:r>
              <a:rPr lang="ko-KR" altLang="en-US" dirty="0"/>
              <a:t> 모든 데이터까지는 수신 완료했다는 갱신된 누적 </a:t>
            </a:r>
            <a:r>
              <a:rPr lang="en-US" altLang="ko-KR" dirty="0"/>
              <a:t>ACK247</a:t>
            </a:r>
            <a:r>
              <a:rPr lang="ko-KR" altLang="en-US" dirty="0"/>
              <a:t>을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2FA87D-A8A3-4C2D-9598-D945269911CE}"/>
              </a:ext>
            </a:extLst>
          </p:cNvPr>
          <p:cNvSpPr txBox="1"/>
          <p:nvPr/>
        </p:nvSpPr>
        <p:spPr>
          <a:xfrm>
            <a:off x="7612536" y="3114618"/>
            <a:ext cx="2881293" cy="4924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126byte</a:t>
            </a:r>
            <a:r>
              <a:rPr lang="ko-KR" altLang="en-US" dirty="0"/>
              <a:t> 모든 데이터까지는 수신 완료</a:t>
            </a:r>
            <a:endParaRPr lang="en-US" altLang="ko-KR" dirty="0"/>
          </a:p>
          <a:p>
            <a:r>
              <a:rPr lang="ko-KR" altLang="en-US" dirty="0"/>
              <a:t>누적 </a:t>
            </a:r>
            <a:r>
              <a:rPr lang="en-US" altLang="ko-KR" dirty="0"/>
              <a:t>ACK</a:t>
            </a:r>
            <a:r>
              <a:rPr lang="ko-KR" altLang="en-US" dirty="0"/>
              <a:t>는 </a:t>
            </a:r>
            <a:r>
              <a:rPr lang="en-US" altLang="ko-KR" dirty="0"/>
              <a:t>127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4805BE-3AF1-4DEB-A270-EEA25AFE8049}"/>
              </a:ext>
            </a:extLst>
          </p:cNvPr>
          <p:cNvGrpSpPr/>
          <p:nvPr/>
        </p:nvGrpSpPr>
        <p:grpSpPr>
          <a:xfrm>
            <a:off x="718969" y="2653041"/>
            <a:ext cx="6466607" cy="3705813"/>
            <a:chOff x="1143530" y="2653042"/>
            <a:chExt cx="6042046" cy="34625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BC12E4-8B61-4EC3-BC23-C8871312E865}"/>
                </a:ext>
              </a:extLst>
            </p:cNvPr>
            <p:cNvSpPr txBox="1"/>
            <p:nvPr/>
          </p:nvSpPr>
          <p:spPr>
            <a:xfrm>
              <a:off x="2514545" y="2653042"/>
              <a:ext cx="95410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Host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A</a:t>
              </a:r>
            </a:p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포트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302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B731BD7-037A-4775-A17C-C52A64A33767}"/>
                </a:ext>
              </a:extLst>
            </p:cNvPr>
            <p:cNvCxnSpPr>
              <a:cxnSpLocks/>
            </p:cNvCxnSpPr>
            <p:nvPr/>
          </p:nvCxnSpPr>
          <p:spPr>
            <a:xfrm>
              <a:off x="3106339" y="3564398"/>
              <a:ext cx="2303476" cy="1694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3A3836-69F5-423D-A9EC-928CE757C388}"/>
                </a:ext>
              </a:extLst>
            </p:cNvPr>
            <p:cNvSpPr txBox="1"/>
            <p:nvPr/>
          </p:nvSpPr>
          <p:spPr>
            <a:xfrm rot="2165295">
              <a:off x="3381850" y="4069657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Seq=127, 80bytes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4CBDA-4426-434E-8D76-0CC9E4E41547}"/>
                </a:ext>
              </a:extLst>
            </p:cNvPr>
            <p:cNvSpPr txBox="1"/>
            <p:nvPr/>
          </p:nvSpPr>
          <p:spPr>
            <a:xfrm>
              <a:off x="3932492" y="3079059"/>
              <a:ext cx="382377" cy="3059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8C95215-4220-4AC6-8BBE-25748484F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7836" y="5266686"/>
              <a:ext cx="2261014" cy="425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5A22F8-BF36-4F7C-9446-F566919D4291}"/>
                </a:ext>
              </a:extLst>
            </p:cNvPr>
            <p:cNvSpPr txBox="1"/>
            <p:nvPr/>
          </p:nvSpPr>
          <p:spPr>
            <a:xfrm rot="20700000">
              <a:off x="4135885" y="5097624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ACK247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C8ADE2-91B2-495F-88A6-5E6D8C664A87}"/>
                </a:ext>
              </a:extLst>
            </p:cNvPr>
            <p:cNvSpPr txBox="1"/>
            <p:nvPr/>
          </p:nvSpPr>
          <p:spPr>
            <a:xfrm>
              <a:off x="4984857" y="2653042"/>
              <a:ext cx="84991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Host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B</a:t>
              </a:r>
            </a:p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포트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80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A958E5D-913C-43C0-82D7-0267CBAC1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525" y="2958944"/>
              <a:ext cx="1" cy="29633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A55B92A-5455-4146-BDF9-758CF0013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9815" y="2958944"/>
              <a:ext cx="1" cy="29633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401AF83-5A9F-4875-830E-83589F603E4C}"/>
                </a:ext>
              </a:extLst>
            </p:cNvPr>
            <p:cNvCxnSpPr/>
            <p:nvPr/>
          </p:nvCxnSpPr>
          <p:spPr>
            <a:xfrm flipH="1">
              <a:off x="3117835" y="3428080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703D80-DBA8-4C29-B4CB-EFD9CE01FAC2}"/>
                </a:ext>
              </a:extLst>
            </p:cNvPr>
            <p:cNvSpPr txBox="1"/>
            <p:nvPr/>
          </p:nvSpPr>
          <p:spPr>
            <a:xfrm rot="20700000">
              <a:off x="4139591" y="3264121"/>
              <a:ext cx="95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ACK127</a:t>
              </a:r>
              <a:endParaRPr lang="ko-KR" altLang="en-US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50C888A-4ACD-44A2-87D7-B1A4F4290A33}"/>
                </a:ext>
              </a:extLst>
            </p:cNvPr>
            <p:cNvCxnSpPr/>
            <p:nvPr/>
          </p:nvCxnSpPr>
          <p:spPr>
            <a:xfrm>
              <a:off x="3106339" y="4289880"/>
              <a:ext cx="2192670" cy="54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62D29C-778E-4717-8AE4-07D7DCE10BA5}"/>
                </a:ext>
              </a:extLst>
            </p:cNvPr>
            <p:cNvSpPr txBox="1"/>
            <p:nvPr/>
          </p:nvSpPr>
          <p:spPr>
            <a:xfrm rot="900000">
              <a:off x="3381849" y="4329314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Seq=207, 40bytes</a:t>
              </a:r>
              <a:endParaRPr lang="ko-KR" altLang="en-US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7C11E41-7046-49B1-8F75-C35E286617AB}"/>
                </a:ext>
              </a:extLst>
            </p:cNvPr>
            <p:cNvCxnSpPr/>
            <p:nvPr/>
          </p:nvCxnSpPr>
          <p:spPr>
            <a:xfrm flipH="1">
              <a:off x="3117835" y="4848170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EF068C-F73A-42B4-B2F8-0CF6BA084899}"/>
                </a:ext>
              </a:extLst>
            </p:cNvPr>
            <p:cNvSpPr txBox="1"/>
            <p:nvPr/>
          </p:nvSpPr>
          <p:spPr>
            <a:xfrm rot="20700000">
              <a:off x="4135885" y="4664083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ACK127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0813A5A-C14C-44B1-9F4A-0782F315E413}"/>
                </a:ext>
              </a:extLst>
            </p:cNvPr>
            <p:cNvSpPr txBox="1"/>
            <p:nvPr/>
          </p:nvSpPr>
          <p:spPr>
            <a:xfrm>
              <a:off x="5773073" y="3237729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ACK127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917546-900D-4676-95B1-7C06FA9429DA}"/>
                </a:ext>
              </a:extLst>
            </p:cNvPr>
            <p:cNvSpPr txBox="1"/>
            <p:nvPr/>
          </p:nvSpPr>
          <p:spPr>
            <a:xfrm>
              <a:off x="1143530" y="3299184"/>
              <a:ext cx="151173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…</a:t>
              </a:r>
            </a:p>
            <a:p>
              <a:r>
                <a:rPr lang="en-US" altLang="ko-KR" dirty="0" err="1"/>
                <a:t>sendBase</a:t>
              </a:r>
              <a:r>
                <a:rPr lang="ko-KR" altLang="en-US" dirty="0"/>
                <a:t> </a:t>
              </a:r>
              <a:r>
                <a:rPr lang="en-US" altLang="ko-KR" dirty="0"/>
                <a:t>127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02E5E5E-511E-4069-BFAD-4C161EC54893}"/>
                </a:ext>
              </a:extLst>
            </p:cNvPr>
            <p:cNvSpPr txBox="1"/>
            <p:nvPr/>
          </p:nvSpPr>
          <p:spPr>
            <a:xfrm>
              <a:off x="5773073" y="5082020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ACK247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CC962D-8F1D-4C7D-B31A-09E97CE7FED1}"/>
                </a:ext>
              </a:extLst>
            </p:cNvPr>
            <p:cNvSpPr txBox="1"/>
            <p:nvPr/>
          </p:nvSpPr>
          <p:spPr>
            <a:xfrm>
              <a:off x="1143530" y="5073977"/>
              <a:ext cx="15117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sendBase127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0C1AA7-8E87-4758-98DE-21C252755A31}"/>
                </a:ext>
              </a:extLst>
            </p:cNvPr>
            <p:cNvSpPr txBox="1"/>
            <p:nvPr/>
          </p:nvSpPr>
          <p:spPr>
            <a:xfrm>
              <a:off x="1143531" y="5469221"/>
              <a:ext cx="151173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 err="1"/>
                <a:t>sendBase</a:t>
              </a:r>
              <a:r>
                <a:rPr lang="en-US" altLang="ko-KR" dirty="0"/>
                <a:t> 247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451894-D665-4AA5-99C4-4317729B923B}"/>
                </a:ext>
              </a:extLst>
            </p:cNvPr>
            <p:cNvSpPr txBox="1"/>
            <p:nvPr/>
          </p:nvSpPr>
          <p:spPr>
            <a:xfrm>
              <a:off x="5773073" y="4525004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ACK127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10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8073-6AA5-4878-9DF7-E7CE8C34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53B094-54D4-44AB-87F6-139141E1E023}"/>
              </a:ext>
            </a:extLst>
          </p:cNvPr>
          <p:cNvSpPr txBox="1"/>
          <p:nvPr/>
        </p:nvSpPr>
        <p:spPr>
          <a:xfrm>
            <a:off x="1375794" y="2304974"/>
            <a:ext cx="9440412" cy="2248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00">
                <a:solidFill>
                  <a:schemeClr val="bg1"/>
                </a:solidFill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호스트 </a:t>
            </a:r>
            <a:r>
              <a:rPr lang="en-US" altLang="ko-KR" sz="2400" dirty="0"/>
              <a:t>B</a:t>
            </a:r>
            <a:r>
              <a:rPr lang="ko-KR" altLang="en-US" sz="2400" dirty="0"/>
              <a:t>는 호스트 </a:t>
            </a:r>
            <a:r>
              <a:rPr lang="en-US" altLang="ko-KR" sz="2400" dirty="0"/>
              <a:t>A</a:t>
            </a:r>
            <a:r>
              <a:rPr lang="ko-KR" altLang="en-US" sz="2400" dirty="0"/>
              <a:t>로부터 세그먼트를 수신하면 즉시 확인 응답을 보내기 때문에 </a:t>
            </a:r>
            <a:r>
              <a:rPr lang="ko-KR" altLang="en-US" sz="2400" b="1" dirty="0">
                <a:solidFill>
                  <a:schemeClr val="accent6"/>
                </a:solidFill>
              </a:rPr>
              <a:t>처음 도착한 세그먼트의 </a:t>
            </a:r>
            <a:r>
              <a:rPr lang="en-US" altLang="ko-KR" sz="2400" b="1" dirty="0">
                <a:solidFill>
                  <a:schemeClr val="accent6"/>
                </a:solidFill>
              </a:rPr>
              <a:t>ACK </a:t>
            </a:r>
            <a:r>
              <a:rPr lang="ko-KR" altLang="en-US" sz="2400" b="1" dirty="0">
                <a:solidFill>
                  <a:schemeClr val="accent6"/>
                </a:solidFill>
              </a:rPr>
              <a:t>번호</a:t>
            </a:r>
            <a:r>
              <a:rPr lang="ko-KR" altLang="en-US" sz="2400" dirty="0"/>
              <a:t>는 먼저 도착한 세그먼트에 대한 응답 </a:t>
            </a:r>
            <a:r>
              <a:rPr lang="en-US" altLang="ko-KR" sz="2400" dirty="0"/>
              <a:t>ACK</a:t>
            </a:r>
            <a:r>
              <a:rPr lang="ko-KR" altLang="en-US" sz="2400" dirty="0"/>
              <a:t>임을 알 수 있고</a:t>
            </a:r>
            <a:r>
              <a:rPr lang="en-US" altLang="ko-KR" sz="2400" dirty="0"/>
              <a:t>,</a:t>
            </a:r>
            <a:r>
              <a:rPr lang="ko-KR" altLang="en-US" sz="2400" dirty="0"/>
              <a:t> 순서가 뒤바뀐 상태이며 </a:t>
            </a:r>
            <a:r>
              <a:rPr lang="en-US" altLang="ko-KR" sz="2400" dirty="0"/>
              <a:t>TCP</a:t>
            </a:r>
            <a:r>
              <a:rPr lang="ko-KR" altLang="en-US" sz="2400" dirty="0"/>
              <a:t>는 누적 </a:t>
            </a:r>
            <a:r>
              <a:rPr lang="en-US" altLang="ko-KR" sz="2400" dirty="0"/>
              <a:t>ACK</a:t>
            </a:r>
            <a:r>
              <a:rPr lang="ko-KR" altLang="en-US" sz="2400" dirty="0"/>
              <a:t>번호를 채용하므로 </a:t>
            </a:r>
            <a:r>
              <a:rPr lang="en-US" altLang="ko-KR" sz="2400" b="1" dirty="0">
                <a:solidFill>
                  <a:schemeClr val="accent6"/>
                </a:solidFill>
              </a:rPr>
              <a:t>127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588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8073-6AA5-4878-9DF7-E7CE8C34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D0B5-99D8-43A1-AEBA-40D45F6E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1690688"/>
            <a:ext cx="10681982" cy="4208432"/>
          </a:xfrm>
        </p:spPr>
        <p:txBody>
          <a:bodyPr>
            <a:normAutofit/>
          </a:bodyPr>
          <a:lstStyle/>
          <a:p>
            <a:r>
              <a:rPr lang="en-US" altLang="ko-KR" dirty="0"/>
              <a:t>d. </a:t>
            </a:r>
            <a:r>
              <a:rPr lang="ko-KR" altLang="en-US" dirty="0"/>
              <a:t>호스트 </a:t>
            </a:r>
            <a:r>
              <a:rPr lang="en-US" altLang="ko-KR" dirty="0"/>
              <a:t>A</a:t>
            </a:r>
            <a:r>
              <a:rPr lang="ko-KR" altLang="en-US" dirty="0"/>
              <a:t>에서 보낸 두 세그먼트가 호스트 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ko-KR" altLang="en-US" b="1" dirty="0"/>
              <a:t>순서대로 도착</a:t>
            </a:r>
            <a:r>
              <a:rPr lang="ko-KR" altLang="en-US" dirty="0"/>
              <a:t>했다고 가정하자</a:t>
            </a:r>
            <a:r>
              <a:rPr lang="en-US" altLang="ko-KR" dirty="0"/>
              <a:t>. </a:t>
            </a:r>
            <a:r>
              <a:rPr lang="ko-KR" altLang="en-US" b="1" dirty="0"/>
              <a:t>첫 번째 </a:t>
            </a:r>
            <a:r>
              <a:rPr lang="en-US" altLang="ko-KR" b="1" dirty="0"/>
              <a:t>ACK</a:t>
            </a:r>
            <a:r>
              <a:rPr lang="ko-KR" altLang="en-US" b="1" dirty="0"/>
              <a:t>를 손실</a:t>
            </a:r>
            <a:r>
              <a:rPr lang="ko-KR" altLang="en-US" dirty="0"/>
              <a:t>하고 </a:t>
            </a:r>
            <a:r>
              <a:rPr lang="ko-KR" altLang="en-US" b="1" dirty="0"/>
              <a:t>두 번째 </a:t>
            </a:r>
            <a:r>
              <a:rPr lang="en-US" altLang="ko-KR" b="1" dirty="0"/>
              <a:t>ACK</a:t>
            </a:r>
            <a:r>
              <a:rPr lang="ko-KR" altLang="en-US" b="1" dirty="0"/>
              <a:t>가 첫 타임아웃 후에 도착</a:t>
            </a:r>
            <a:r>
              <a:rPr lang="ko-KR" altLang="en-US" dirty="0"/>
              <a:t>했다</a:t>
            </a:r>
            <a:r>
              <a:rPr lang="en-US" altLang="ko-KR" dirty="0"/>
              <a:t>. </a:t>
            </a:r>
            <a:r>
              <a:rPr lang="ko-KR" altLang="en-US" dirty="0"/>
              <a:t>이 세그먼트들과 모든 다른 세그먼트 그리고 </a:t>
            </a:r>
            <a:r>
              <a:rPr lang="en-US" altLang="ko-KR" dirty="0"/>
              <a:t>ACK</a:t>
            </a:r>
            <a:r>
              <a:rPr lang="ko-KR" altLang="en-US" dirty="0"/>
              <a:t>를 보여주는 </a:t>
            </a:r>
            <a:r>
              <a:rPr lang="ko-KR" altLang="en-US" b="1" dirty="0"/>
              <a:t>타이밍 다이어그램</a:t>
            </a:r>
            <a:r>
              <a:rPr lang="ko-KR" altLang="en-US" dirty="0"/>
              <a:t>을 그려라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추가 패킷 손실은 없다고 가정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. </a:t>
            </a:r>
            <a:r>
              <a:rPr lang="ko-KR" altLang="en-US" dirty="0"/>
              <a:t>여러분의 그림에 있는 세그먼트에 순서 번호와 데이터 바이트 수를</a:t>
            </a:r>
            <a:r>
              <a:rPr lang="en-US" altLang="ko-KR" dirty="0"/>
              <a:t>, </a:t>
            </a:r>
            <a:r>
              <a:rPr lang="ko-KR" altLang="en-US" dirty="0"/>
              <a:t>여러분이 추가한 </a:t>
            </a:r>
            <a:r>
              <a:rPr lang="en-US" altLang="ko-KR" dirty="0"/>
              <a:t>ACK</a:t>
            </a:r>
            <a:r>
              <a:rPr lang="ko-KR" altLang="en-US" dirty="0"/>
              <a:t>에 대해 </a:t>
            </a:r>
            <a:r>
              <a:rPr lang="en-US" altLang="ko-KR" dirty="0"/>
              <a:t>ACK  </a:t>
            </a:r>
            <a:r>
              <a:rPr lang="ko-KR" altLang="en-US" dirty="0"/>
              <a:t>번호를 표시하라</a:t>
            </a:r>
            <a:r>
              <a:rPr lang="en-US" altLang="ko-KR" dirty="0"/>
              <a:t>.</a:t>
            </a:r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8C507D88-DC03-4190-B253-AFAEBEC2894A}"/>
              </a:ext>
            </a:extLst>
          </p:cNvPr>
          <p:cNvSpPr/>
          <p:nvPr/>
        </p:nvSpPr>
        <p:spPr>
          <a:xfrm>
            <a:off x="3763055" y="4391025"/>
            <a:ext cx="4248431" cy="1899620"/>
          </a:xfrm>
          <a:prstGeom prst="borderCallout2">
            <a:avLst>
              <a:gd name="adj1" fmla="val 18750"/>
              <a:gd name="adj2" fmla="val 102048"/>
              <a:gd name="adj3" fmla="val 18750"/>
              <a:gd name="adj4" fmla="val 113460"/>
              <a:gd name="adj5" fmla="val -103454"/>
              <a:gd name="adj6" fmla="val 143293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첫 타임 아웃이라는 게 두 번째 </a:t>
            </a:r>
            <a:r>
              <a:rPr lang="en-US" altLang="ko-KR" sz="1600" dirty="0"/>
              <a:t>ACK</a:t>
            </a:r>
            <a:r>
              <a:rPr lang="ko-KR" altLang="en-US" sz="1600" dirty="0"/>
              <a:t>만의 첫 타임 아웃을 말한 것인지 아니면 첫 번째 세그먼트에 대한 </a:t>
            </a:r>
            <a:r>
              <a:rPr lang="en-US" altLang="ko-KR" sz="1600" dirty="0"/>
              <a:t>ACK</a:t>
            </a:r>
            <a:r>
              <a:rPr lang="ko-KR" altLang="en-US" sz="1600" dirty="0"/>
              <a:t>의 손실로 인한 타임 아웃을 말하는 건지 모호해서 </a:t>
            </a:r>
            <a:r>
              <a:rPr lang="ko-KR" altLang="en-US" sz="1600" b="1" dirty="0"/>
              <a:t>전자</a:t>
            </a:r>
            <a:r>
              <a:rPr lang="ko-KR" altLang="en-US" sz="1600" dirty="0"/>
              <a:t>로 풀었습니다</a:t>
            </a:r>
          </a:p>
        </p:txBody>
      </p:sp>
    </p:spTree>
    <p:extLst>
      <p:ext uri="{BB962C8B-B14F-4D97-AF65-F5344CB8AC3E}">
        <p14:creationId xmlns:p14="http://schemas.microsoft.com/office/powerpoint/2010/main" val="3675544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8073-6AA5-4878-9DF7-E7CE8C34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2AF542E-8532-4277-855E-C1A93C459E7B}"/>
              </a:ext>
            </a:extLst>
          </p:cNvPr>
          <p:cNvGrpSpPr/>
          <p:nvPr/>
        </p:nvGrpSpPr>
        <p:grpSpPr>
          <a:xfrm>
            <a:off x="1000748" y="1589605"/>
            <a:ext cx="10190504" cy="4265283"/>
            <a:chOff x="338644" y="2907746"/>
            <a:chExt cx="9563033" cy="4002652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698BBE1-DC80-41C5-A510-3853DA0EF82F}"/>
                </a:ext>
              </a:extLst>
            </p:cNvPr>
            <p:cNvGrpSpPr/>
            <p:nvPr/>
          </p:nvGrpSpPr>
          <p:grpSpPr>
            <a:xfrm>
              <a:off x="511444" y="5099169"/>
              <a:ext cx="2492157" cy="1058312"/>
              <a:chOff x="511444" y="3318640"/>
              <a:chExt cx="2492157" cy="177497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5B391C9-2C36-4CD7-A44A-7838300C4519}"/>
                  </a:ext>
                </a:extLst>
              </p:cNvPr>
              <p:cNvSpPr/>
              <p:nvPr/>
            </p:nvSpPr>
            <p:spPr>
              <a:xfrm>
                <a:off x="511444" y="3318640"/>
                <a:ext cx="2492157" cy="1774977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91CE3743-20E3-491C-A076-62FF679E30BF}"/>
                  </a:ext>
                </a:extLst>
              </p:cNvPr>
              <p:cNvCxnSpPr/>
              <p:nvPr/>
            </p:nvCxnSpPr>
            <p:spPr>
              <a:xfrm>
                <a:off x="511444" y="3318640"/>
                <a:ext cx="2492157" cy="0"/>
              </a:xfrm>
              <a:prstGeom prst="line">
                <a:avLst/>
              </a:prstGeom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4E94DA6A-2CF5-430C-A650-038A98668FA7}"/>
                  </a:ext>
                </a:extLst>
              </p:cNvPr>
              <p:cNvCxnSpPr/>
              <p:nvPr/>
            </p:nvCxnSpPr>
            <p:spPr>
              <a:xfrm>
                <a:off x="511444" y="5093617"/>
                <a:ext cx="2492157" cy="0"/>
              </a:xfrm>
              <a:prstGeom prst="line">
                <a:avLst/>
              </a:prstGeom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4CE6AD1-692B-4565-8FBF-ED8873D491FC}"/>
                </a:ext>
              </a:extLst>
            </p:cNvPr>
            <p:cNvGrpSpPr/>
            <p:nvPr/>
          </p:nvGrpSpPr>
          <p:grpSpPr>
            <a:xfrm>
              <a:off x="511444" y="3768054"/>
              <a:ext cx="2492157" cy="1325563"/>
              <a:chOff x="511444" y="3318640"/>
              <a:chExt cx="2492157" cy="177497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1D519C5-4B9C-49E1-9BB2-E488F390A3B3}"/>
                  </a:ext>
                </a:extLst>
              </p:cNvPr>
              <p:cNvSpPr/>
              <p:nvPr/>
            </p:nvSpPr>
            <p:spPr>
              <a:xfrm>
                <a:off x="511444" y="3318640"/>
                <a:ext cx="2492157" cy="1774977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C409ED4-54FF-48CD-873E-AD2DC4378C5F}"/>
                  </a:ext>
                </a:extLst>
              </p:cNvPr>
              <p:cNvCxnSpPr/>
              <p:nvPr/>
            </p:nvCxnSpPr>
            <p:spPr>
              <a:xfrm>
                <a:off x="511444" y="3318640"/>
                <a:ext cx="249215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17AC867-69DA-4733-87E9-4C2B5C295ABE}"/>
                  </a:ext>
                </a:extLst>
              </p:cNvPr>
              <p:cNvCxnSpPr/>
              <p:nvPr/>
            </p:nvCxnSpPr>
            <p:spPr>
              <a:xfrm>
                <a:off x="511444" y="5093617"/>
                <a:ext cx="249215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2DD829-34B4-4EE3-BE91-4ECB84777EAA}"/>
                </a:ext>
              </a:extLst>
            </p:cNvPr>
            <p:cNvSpPr txBox="1"/>
            <p:nvPr/>
          </p:nvSpPr>
          <p:spPr>
            <a:xfrm>
              <a:off x="5519871" y="3425370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ACK127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65D5F7-D4AD-4A2B-BFFD-15510FCB0112}"/>
                </a:ext>
              </a:extLst>
            </p:cNvPr>
            <p:cNvSpPr txBox="1"/>
            <p:nvPr/>
          </p:nvSpPr>
          <p:spPr>
            <a:xfrm>
              <a:off x="2514545" y="2907746"/>
              <a:ext cx="95410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Host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A</a:t>
              </a:r>
            </a:p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포트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302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C011DF-4D93-4185-8DE6-696422FCD0A7}"/>
                </a:ext>
              </a:extLst>
            </p:cNvPr>
            <p:cNvSpPr txBox="1"/>
            <p:nvPr/>
          </p:nvSpPr>
          <p:spPr>
            <a:xfrm>
              <a:off x="1451408" y="3603675"/>
              <a:ext cx="151173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…</a:t>
              </a:r>
            </a:p>
            <a:p>
              <a:r>
                <a:rPr lang="en-US" altLang="ko-KR" dirty="0" err="1"/>
                <a:t>sendBase</a:t>
              </a:r>
              <a:r>
                <a:rPr lang="ko-KR" altLang="en-US" dirty="0"/>
                <a:t> </a:t>
              </a:r>
              <a:r>
                <a:rPr lang="en-US" altLang="ko-KR" dirty="0"/>
                <a:t>127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F86BEE-A2A0-46B2-BF77-3B57B9035AB0}"/>
                </a:ext>
              </a:extLst>
            </p:cNvPr>
            <p:cNvSpPr txBox="1"/>
            <p:nvPr/>
          </p:nvSpPr>
          <p:spPr>
            <a:xfrm>
              <a:off x="5519871" y="4148659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ACK207</a:t>
              </a:r>
              <a:endParaRPr lang="ko-KR" altLang="en-US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A5A2238-5043-423F-8A4A-A5020D354705}"/>
                </a:ext>
              </a:extLst>
            </p:cNvPr>
            <p:cNvCxnSpPr/>
            <p:nvPr/>
          </p:nvCxnSpPr>
          <p:spPr>
            <a:xfrm>
              <a:off x="3106339" y="3819102"/>
              <a:ext cx="2192670" cy="54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2AB79D-9C9A-41E3-870D-1A57194F834B}"/>
                </a:ext>
              </a:extLst>
            </p:cNvPr>
            <p:cNvSpPr txBox="1"/>
            <p:nvPr/>
          </p:nvSpPr>
          <p:spPr>
            <a:xfrm rot="900000">
              <a:off x="3381849" y="3858536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Seq=127, 80bytes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35B5A9-95B0-428D-8664-A35B4EA53B63}"/>
                </a:ext>
              </a:extLst>
            </p:cNvPr>
            <p:cNvSpPr txBox="1"/>
            <p:nvPr/>
          </p:nvSpPr>
          <p:spPr>
            <a:xfrm>
              <a:off x="3932492" y="3333763"/>
              <a:ext cx="382377" cy="3059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C07F05B-110C-4407-9E15-0E96EA8162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869" y="4376226"/>
              <a:ext cx="984142" cy="185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F16648-75B9-41E9-844E-4DC270608BD9}"/>
                </a:ext>
              </a:extLst>
            </p:cNvPr>
            <p:cNvSpPr txBox="1"/>
            <p:nvPr/>
          </p:nvSpPr>
          <p:spPr>
            <a:xfrm rot="20700000">
              <a:off x="4135885" y="4192139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ACK207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A95B71-063E-41F6-8438-95CEB581784A}"/>
                </a:ext>
              </a:extLst>
            </p:cNvPr>
            <p:cNvSpPr txBox="1"/>
            <p:nvPr/>
          </p:nvSpPr>
          <p:spPr>
            <a:xfrm>
              <a:off x="4984857" y="2907746"/>
              <a:ext cx="84991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Host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B</a:t>
              </a:r>
            </a:p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포트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80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23AF3B4-0155-4A3A-A90B-A528C36FB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526" y="3213648"/>
              <a:ext cx="1" cy="360956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E1DF6C9-7283-46FE-B9A9-5EF7C8273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9816" y="3213648"/>
              <a:ext cx="1" cy="360956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E211BA5-348D-411F-9AF4-69669988E9FA}"/>
                </a:ext>
              </a:extLst>
            </p:cNvPr>
            <p:cNvCxnSpPr/>
            <p:nvPr/>
          </p:nvCxnSpPr>
          <p:spPr>
            <a:xfrm flipH="1">
              <a:off x="3117835" y="3682784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C41D47-D5D9-4E10-AA50-D04EFC956729}"/>
                </a:ext>
              </a:extLst>
            </p:cNvPr>
            <p:cNvSpPr txBox="1"/>
            <p:nvPr/>
          </p:nvSpPr>
          <p:spPr>
            <a:xfrm rot="20700000">
              <a:off x="4139591" y="3518825"/>
              <a:ext cx="95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ACK127</a:t>
              </a:r>
              <a:endParaRPr lang="ko-KR" altLang="en-US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2EA82FE-A32B-404D-8EFE-E530594D2DC0}"/>
                </a:ext>
              </a:extLst>
            </p:cNvPr>
            <p:cNvCxnSpPr/>
            <p:nvPr/>
          </p:nvCxnSpPr>
          <p:spPr>
            <a:xfrm>
              <a:off x="3106339" y="4544584"/>
              <a:ext cx="2192670" cy="54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699827-678C-40A9-BDC7-F81F4E922608}"/>
                </a:ext>
              </a:extLst>
            </p:cNvPr>
            <p:cNvSpPr txBox="1"/>
            <p:nvPr/>
          </p:nvSpPr>
          <p:spPr>
            <a:xfrm rot="900000">
              <a:off x="3381849" y="4584018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Seq=207, 40bytes</a:t>
              </a:r>
              <a:endParaRPr lang="ko-KR" altLang="en-US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F5D1B0A2-BABB-43A3-BDC3-43DA2B6E9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2910" y="5102874"/>
              <a:ext cx="2196103" cy="90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13EB4B9-C244-4CBE-AF94-BE39F0AD03A8}"/>
                </a:ext>
              </a:extLst>
            </p:cNvPr>
            <p:cNvSpPr txBox="1"/>
            <p:nvPr/>
          </p:nvSpPr>
          <p:spPr>
            <a:xfrm rot="19952357">
              <a:off x="3424434" y="5335125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ACK247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EBFE39-A21A-4E77-B63E-49C5C70A7A19}"/>
                </a:ext>
              </a:extLst>
            </p:cNvPr>
            <p:cNvSpPr txBox="1"/>
            <p:nvPr/>
          </p:nvSpPr>
          <p:spPr>
            <a:xfrm>
              <a:off x="5519871" y="4779708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ACK247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63032A-A468-4176-82EF-E2AF09431F9B}"/>
                </a:ext>
              </a:extLst>
            </p:cNvPr>
            <p:cNvSpPr txBox="1"/>
            <p:nvPr/>
          </p:nvSpPr>
          <p:spPr>
            <a:xfrm>
              <a:off x="7020384" y="4108578"/>
              <a:ext cx="2881293" cy="4924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206byte</a:t>
              </a:r>
              <a:r>
                <a:rPr lang="ko-KR" altLang="en-US" dirty="0"/>
                <a:t> 모든 데이터까지는 수신 완료</a:t>
              </a:r>
              <a:endParaRPr lang="en-US" altLang="ko-KR" dirty="0"/>
            </a:p>
            <a:p>
              <a:r>
                <a:rPr lang="ko-KR" altLang="en-US" dirty="0"/>
                <a:t>누적  </a:t>
              </a:r>
              <a:r>
                <a:rPr lang="en-US" altLang="ko-KR" dirty="0"/>
                <a:t>ACK</a:t>
              </a:r>
              <a:r>
                <a:rPr lang="ko-KR" altLang="en-US" dirty="0"/>
                <a:t>는 </a:t>
              </a:r>
              <a:r>
                <a:rPr lang="en-US" altLang="ko-KR" dirty="0"/>
                <a:t>207</a:t>
              </a:r>
              <a:r>
                <a:rPr lang="ko-KR" altLang="en-US" dirty="0"/>
                <a:t>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9A6FB0F-262E-4B1C-99E3-C71423BE376E}"/>
                </a:ext>
              </a:extLst>
            </p:cNvPr>
            <p:cNvSpPr txBox="1"/>
            <p:nvPr/>
          </p:nvSpPr>
          <p:spPr>
            <a:xfrm>
              <a:off x="7020384" y="4763930"/>
              <a:ext cx="2881293" cy="4924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246byte</a:t>
              </a:r>
              <a:r>
                <a:rPr lang="ko-KR" altLang="en-US" dirty="0"/>
                <a:t> 모든 데이터까지는 수신 완료</a:t>
              </a:r>
              <a:endParaRPr lang="en-US" altLang="ko-KR" dirty="0"/>
            </a:p>
            <a:p>
              <a:r>
                <a:rPr lang="ko-KR" altLang="en-US" dirty="0"/>
                <a:t>누적 </a:t>
              </a:r>
              <a:r>
                <a:rPr lang="en-US" altLang="ko-KR" dirty="0"/>
                <a:t>ACK</a:t>
              </a:r>
              <a:r>
                <a:rPr lang="ko-KR" altLang="en-US" dirty="0"/>
                <a:t>는 </a:t>
              </a:r>
              <a:r>
                <a:rPr lang="en-US" altLang="ko-KR" dirty="0"/>
                <a:t>247</a:t>
              </a:r>
              <a:r>
                <a:rPr lang="ko-KR" altLang="en-US" dirty="0"/>
                <a:t>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41E337-7A82-4063-B07B-2BFBABBA5DE5}"/>
                </a:ext>
              </a:extLst>
            </p:cNvPr>
            <p:cNvSpPr txBox="1"/>
            <p:nvPr/>
          </p:nvSpPr>
          <p:spPr>
            <a:xfrm>
              <a:off x="7020384" y="3367009"/>
              <a:ext cx="2881293" cy="4924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126byte</a:t>
              </a:r>
              <a:r>
                <a:rPr lang="ko-KR" altLang="en-US" dirty="0"/>
                <a:t> 모든 데이터까지는 수신 완료</a:t>
              </a:r>
              <a:endParaRPr lang="en-US" altLang="ko-KR" dirty="0"/>
            </a:p>
            <a:p>
              <a:r>
                <a:rPr lang="ko-KR" altLang="en-US" dirty="0"/>
                <a:t>누적 </a:t>
              </a:r>
              <a:r>
                <a:rPr lang="en-US" altLang="ko-KR" dirty="0"/>
                <a:t>ACK</a:t>
              </a:r>
              <a:r>
                <a:rPr lang="ko-KR" altLang="en-US" dirty="0"/>
                <a:t>는 </a:t>
              </a:r>
              <a:r>
                <a:rPr lang="en-US" altLang="ko-KR" dirty="0"/>
                <a:t>127</a:t>
              </a:r>
              <a:r>
                <a:rPr lang="ko-KR" altLang="en-US" dirty="0"/>
                <a:t>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32" name="곱셈 기호 28">
              <a:extLst>
                <a:ext uri="{FF2B5EF4-FFF2-40B4-BE49-F238E27FC236}">
                  <a16:creationId xmlns:a16="http://schemas.microsoft.com/office/drawing/2014/main" id="{0F6F083F-CA32-44FA-9784-EBA0CF255D62}"/>
                </a:ext>
              </a:extLst>
            </p:cNvPr>
            <p:cNvSpPr/>
            <p:nvPr/>
          </p:nvSpPr>
          <p:spPr>
            <a:xfrm>
              <a:off x="4091006" y="4467694"/>
              <a:ext cx="254000" cy="254000"/>
            </a:xfrm>
            <a:prstGeom prst="mathMultiply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20CD8-BB06-45A4-83E5-859536A26A48}"/>
                </a:ext>
              </a:extLst>
            </p:cNvPr>
            <p:cNvSpPr txBox="1"/>
            <p:nvPr/>
          </p:nvSpPr>
          <p:spPr>
            <a:xfrm>
              <a:off x="338644" y="4742960"/>
              <a:ext cx="1231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Time Out</a:t>
              </a:r>
            </a:p>
            <a:p>
              <a:r>
                <a:rPr lang="en-US" altLang="ko-KR" b="1" dirty="0">
                  <a:solidFill>
                    <a:schemeClr val="accent6"/>
                  </a:solidFill>
                </a:rPr>
                <a:t>Resend127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08BDAC2-5DE9-497E-8DF2-7E6D3C6A4557}"/>
                </a:ext>
              </a:extLst>
            </p:cNvPr>
            <p:cNvGrpSpPr/>
            <p:nvPr/>
          </p:nvGrpSpPr>
          <p:grpSpPr>
            <a:xfrm>
              <a:off x="511444" y="4519542"/>
              <a:ext cx="2492157" cy="1325563"/>
              <a:chOff x="511444" y="3318640"/>
              <a:chExt cx="2492157" cy="1774977"/>
            </a:xfrm>
            <a:solidFill>
              <a:schemeClr val="bg1">
                <a:lumMod val="50000"/>
                <a:alpha val="30000"/>
              </a:schemeClr>
            </a:solidFill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B8AC629-9EB2-4D7A-93B0-C15D71CEF350}"/>
                  </a:ext>
                </a:extLst>
              </p:cNvPr>
              <p:cNvSpPr/>
              <p:nvPr/>
            </p:nvSpPr>
            <p:spPr>
              <a:xfrm>
                <a:off x="511444" y="3318640"/>
                <a:ext cx="2492157" cy="17749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9DAF56C0-ADA4-421A-A252-64BCCAB283D5}"/>
                  </a:ext>
                </a:extLst>
              </p:cNvPr>
              <p:cNvCxnSpPr/>
              <p:nvPr/>
            </p:nvCxnSpPr>
            <p:spPr>
              <a:xfrm>
                <a:off x="511444" y="3318640"/>
                <a:ext cx="2492157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00CE8F-6545-4B51-90A6-69852A01811A}"/>
                  </a:ext>
                </a:extLst>
              </p:cNvPr>
              <p:cNvCxnSpPr/>
              <p:nvPr/>
            </p:nvCxnSpPr>
            <p:spPr>
              <a:xfrm>
                <a:off x="511444" y="5093617"/>
                <a:ext cx="2492157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C684E8-B11B-4848-B401-82F1530BF5D0}"/>
                </a:ext>
              </a:extLst>
            </p:cNvPr>
            <p:cNvSpPr txBox="1"/>
            <p:nvPr/>
          </p:nvSpPr>
          <p:spPr>
            <a:xfrm>
              <a:off x="338644" y="5494448"/>
              <a:ext cx="128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Time Out</a:t>
              </a:r>
            </a:p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Resend207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D823920-F652-4133-8A2F-CFD7C8AE0F16}"/>
                </a:ext>
              </a:extLst>
            </p:cNvPr>
            <p:cNvCxnSpPr/>
            <p:nvPr/>
          </p:nvCxnSpPr>
          <p:spPr>
            <a:xfrm>
              <a:off x="3106339" y="5126468"/>
              <a:ext cx="2192670" cy="54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AB5E9D-C470-42F5-BDBC-5582D31F4EFA}"/>
                </a:ext>
              </a:extLst>
            </p:cNvPr>
            <p:cNvSpPr txBox="1"/>
            <p:nvPr/>
          </p:nvSpPr>
          <p:spPr>
            <a:xfrm rot="900000">
              <a:off x="3381849" y="5165902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Seq=127, 80bytes</a:t>
              </a:r>
              <a:endParaRPr lang="ko-KR" altLang="en-US" dirty="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B9D8C08-FB14-4743-AAE6-6DFA76F89283}"/>
                </a:ext>
              </a:extLst>
            </p:cNvPr>
            <p:cNvCxnSpPr/>
            <p:nvPr/>
          </p:nvCxnSpPr>
          <p:spPr>
            <a:xfrm>
              <a:off x="3106339" y="5851018"/>
              <a:ext cx="2192670" cy="54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B3277A-5734-4EE5-97CD-51599FF2FB3C}"/>
                </a:ext>
              </a:extLst>
            </p:cNvPr>
            <p:cNvSpPr txBox="1"/>
            <p:nvPr/>
          </p:nvSpPr>
          <p:spPr>
            <a:xfrm rot="900000">
              <a:off x="3381849" y="5890452"/>
              <a:ext cx="19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Seq=207, 40bytes</a:t>
              </a:r>
              <a:endParaRPr lang="ko-KR" altLang="en-US" dirty="0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BB8599-9E3C-432E-8854-087FE9ECAA4F}"/>
                </a:ext>
              </a:extLst>
            </p:cNvPr>
            <p:cNvCxnSpPr/>
            <p:nvPr/>
          </p:nvCxnSpPr>
          <p:spPr>
            <a:xfrm flipH="1">
              <a:off x="3117835" y="5672928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A40E92A-DE76-49AB-8B7A-97A763F00E25}"/>
                </a:ext>
              </a:extLst>
            </p:cNvPr>
            <p:cNvSpPr txBox="1"/>
            <p:nvPr/>
          </p:nvSpPr>
          <p:spPr>
            <a:xfrm rot="20700000">
              <a:off x="4135885" y="5488841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ACK247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873EBC-40FE-4222-A5E3-66A4475D9574}"/>
                </a:ext>
              </a:extLst>
            </p:cNvPr>
            <p:cNvSpPr txBox="1"/>
            <p:nvPr/>
          </p:nvSpPr>
          <p:spPr>
            <a:xfrm>
              <a:off x="5519871" y="5510226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ACK247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92D9D3-14DB-4F0E-99FF-D1447D0519AD}"/>
                </a:ext>
              </a:extLst>
            </p:cNvPr>
            <p:cNvSpPr txBox="1"/>
            <p:nvPr/>
          </p:nvSpPr>
          <p:spPr>
            <a:xfrm>
              <a:off x="7020384" y="5494448"/>
              <a:ext cx="2881293" cy="4924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246byte</a:t>
              </a:r>
              <a:r>
                <a:rPr lang="ko-KR" altLang="en-US" dirty="0"/>
                <a:t> 모든 데이터까지는 수신 완료</a:t>
              </a:r>
              <a:endParaRPr lang="en-US" altLang="ko-KR" dirty="0"/>
            </a:p>
            <a:p>
              <a:r>
                <a:rPr lang="ko-KR" altLang="en-US" dirty="0"/>
                <a:t>누적 </a:t>
              </a:r>
              <a:r>
                <a:rPr lang="en-US" altLang="ko-KR" dirty="0"/>
                <a:t>ACK</a:t>
              </a:r>
              <a:r>
                <a:rPr lang="ko-KR" altLang="en-US" dirty="0"/>
                <a:t>는 </a:t>
              </a:r>
              <a:r>
                <a:rPr lang="en-US" altLang="ko-KR" dirty="0"/>
                <a:t>247</a:t>
              </a:r>
              <a:r>
                <a:rPr lang="ko-KR" altLang="en-US" dirty="0"/>
                <a:t>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E963BFA-50C3-4953-9C34-5C892435BB5E}"/>
                </a:ext>
              </a:extLst>
            </p:cNvPr>
            <p:cNvCxnSpPr/>
            <p:nvPr/>
          </p:nvCxnSpPr>
          <p:spPr>
            <a:xfrm flipH="1">
              <a:off x="3117835" y="6412743"/>
              <a:ext cx="2181175" cy="41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967DED5-6E55-45FE-9C3A-E997AA4478C8}"/>
                </a:ext>
              </a:extLst>
            </p:cNvPr>
            <p:cNvSpPr txBox="1"/>
            <p:nvPr/>
          </p:nvSpPr>
          <p:spPr>
            <a:xfrm rot="20700000">
              <a:off x="4135885" y="6228656"/>
              <a:ext cx="104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ACK247</a:t>
              </a:r>
              <a:endParaRPr lang="ko-KR" altLang="en-US" dirty="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AA63171-6682-461F-848D-737E9003936E}"/>
                </a:ext>
              </a:extLst>
            </p:cNvPr>
            <p:cNvGrpSpPr/>
            <p:nvPr/>
          </p:nvGrpSpPr>
          <p:grpSpPr>
            <a:xfrm>
              <a:off x="511444" y="5836746"/>
              <a:ext cx="2492157" cy="1021253"/>
              <a:chOff x="511444" y="3318640"/>
              <a:chExt cx="2492157" cy="1774977"/>
            </a:xfrm>
            <a:solidFill>
              <a:schemeClr val="bg1">
                <a:lumMod val="50000"/>
                <a:alpha val="30000"/>
              </a:schemeClr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AF824F0-07BC-4774-8085-4F8EA0932A35}"/>
                  </a:ext>
                </a:extLst>
              </p:cNvPr>
              <p:cNvSpPr/>
              <p:nvPr/>
            </p:nvSpPr>
            <p:spPr>
              <a:xfrm>
                <a:off x="511444" y="3318640"/>
                <a:ext cx="2492157" cy="17749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C646014B-EEA6-4E2B-9B4C-15340C568DBA}"/>
                  </a:ext>
                </a:extLst>
              </p:cNvPr>
              <p:cNvCxnSpPr/>
              <p:nvPr/>
            </p:nvCxnSpPr>
            <p:spPr>
              <a:xfrm>
                <a:off x="511444" y="3318640"/>
                <a:ext cx="2492157" cy="0"/>
              </a:xfrm>
              <a:prstGeom prst="line">
                <a:avLst/>
              </a:prstGeom>
              <a:grpFill/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318C86C-425B-4EC9-9CBA-0DC94E5A1099}"/>
                  </a:ext>
                </a:extLst>
              </p:cNvPr>
              <p:cNvCxnSpPr/>
              <p:nvPr/>
            </p:nvCxnSpPr>
            <p:spPr>
              <a:xfrm>
                <a:off x="511444" y="5093617"/>
                <a:ext cx="2492157" cy="0"/>
              </a:xfrm>
              <a:prstGeom prst="line">
                <a:avLst/>
              </a:prstGeom>
              <a:grpFill/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9499D7C-BCDF-4746-8220-0624BE32A4DC}"/>
                </a:ext>
              </a:extLst>
            </p:cNvPr>
            <p:cNvSpPr txBox="1"/>
            <p:nvPr/>
          </p:nvSpPr>
          <p:spPr>
            <a:xfrm>
              <a:off x="5519871" y="6228077"/>
              <a:ext cx="141250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 ACK247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FD97FA2-AB32-4478-A3B1-44AF521EDF00}"/>
                </a:ext>
              </a:extLst>
            </p:cNvPr>
            <p:cNvSpPr txBox="1"/>
            <p:nvPr/>
          </p:nvSpPr>
          <p:spPr>
            <a:xfrm>
              <a:off x="7020384" y="6212299"/>
              <a:ext cx="2881293" cy="4924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246byte</a:t>
              </a:r>
              <a:r>
                <a:rPr lang="ko-KR" altLang="en-US" dirty="0"/>
                <a:t> 모든 데이터까지는 수신 완료</a:t>
              </a:r>
              <a:endParaRPr lang="en-US" altLang="ko-KR" dirty="0"/>
            </a:p>
            <a:p>
              <a:r>
                <a:rPr lang="ko-KR" altLang="en-US" dirty="0"/>
                <a:t>누적 </a:t>
              </a:r>
              <a:r>
                <a:rPr lang="en-US" altLang="ko-KR" dirty="0"/>
                <a:t>ACK</a:t>
              </a:r>
              <a:r>
                <a:rPr lang="ko-KR" altLang="en-US" dirty="0"/>
                <a:t>는 </a:t>
              </a:r>
              <a:r>
                <a:rPr lang="en-US" altLang="ko-KR" dirty="0"/>
                <a:t>247</a:t>
              </a:r>
              <a:r>
                <a:rPr lang="ko-KR" altLang="en-US" dirty="0"/>
                <a:t>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7A592-E167-41EC-AACB-816D2947FE18}"/>
                </a:ext>
              </a:extLst>
            </p:cNvPr>
            <p:cNvSpPr txBox="1"/>
            <p:nvPr/>
          </p:nvSpPr>
          <p:spPr>
            <a:xfrm>
              <a:off x="1439586" y="6264067"/>
              <a:ext cx="151173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 err="1"/>
                <a:t>sendBase</a:t>
              </a:r>
              <a:r>
                <a:rPr lang="en-US" altLang="ko-KR" dirty="0"/>
                <a:t> 247</a:t>
              </a:r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1C402C-D6E6-4FBC-A89C-21FF250E9341}"/>
                </a:ext>
              </a:extLst>
            </p:cNvPr>
            <p:cNvSpPr txBox="1"/>
            <p:nvPr/>
          </p:nvSpPr>
          <p:spPr>
            <a:xfrm>
              <a:off x="1455352" y="5884016"/>
              <a:ext cx="15117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sendBase247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1482E1-31A1-4CAF-A9A6-DA51882E3886}"/>
                </a:ext>
              </a:extLst>
            </p:cNvPr>
            <p:cNvSpPr txBox="1"/>
            <p:nvPr/>
          </p:nvSpPr>
          <p:spPr>
            <a:xfrm>
              <a:off x="1439586" y="5740613"/>
              <a:ext cx="15117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</a:lstStyle>
            <a:p>
              <a:r>
                <a:rPr lang="en-US" altLang="ko-KR" dirty="0"/>
                <a:t>sendBase247</a:t>
              </a:r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230650-A9EA-4823-A7DF-7D5D209F52C9}"/>
              </a:ext>
            </a:extLst>
          </p:cNvPr>
          <p:cNvSpPr txBox="1"/>
          <p:nvPr/>
        </p:nvSpPr>
        <p:spPr>
          <a:xfrm>
            <a:off x="706857" y="5838134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247</a:t>
            </a:r>
            <a:r>
              <a:rPr lang="ko-KR" altLang="en-US" b="1" dirty="0">
                <a:solidFill>
                  <a:srgbClr val="C00000"/>
                </a:solidFill>
              </a:rPr>
              <a:t>의 빠른 재전송이 일어난다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9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E6E1B-1DA9-442B-8A49-9DC1019E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FACC-01B4-450F-A071-DFD9C4D194DE}"/>
              </a:ext>
            </a:extLst>
          </p:cNvPr>
          <p:cNvSpPr txBox="1"/>
          <p:nvPr/>
        </p:nvSpPr>
        <p:spPr>
          <a:xfrm>
            <a:off x="260036" y="1690688"/>
            <a:ext cx="11671928" cy="44640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127 </a:t>
            </a:r>
            <a:r>
              <a:rPr lang="ko-KR" altLang="en-US" sz="2400" dirty="0"/>
              <a:t>세그먼트에 대한 첫 </a:t>
            </a:r>
            <a:r>
              <a:rPr lang="en-US" altLang="ko-KR" sz="2400" dirty="0"/>
              <a:t>ACK</a:t>
            </a:r>
            <a:r>
              <a:rPr lang="ko-KR" altLang="en-US" sz="2400" dirty="0"/>
              <a:t>는 손실되어 </a:t>
            </a:r>
            <a:r>
              <a:rPr lang="en-US" altLang="ko-KR" sz="2400" dirty="0"/>
              <a:t>Time Out</a:t>
            </a:r>
            <a:r>
              <a:rPr lang="ko-KR" altLang="en-US" sz="2400" dirty="0"/>
              <a:t>이 발생하며 이후 재전송된다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207 </a:t>
            </a:r>
            <a:r>
              <a:rPr lang="ko-KR" altLang="en-US" sz="2400" dirty="0"/>
              <a:t>세그먼트 역시 첫 </a:t>
            </a:r>
            <a:r>
              <a:rPr lang="en-US" altLang="ko-KR" sz="2400" dirty="0"/>
              <a:t>ACK</a:t>
            </a:r>
            <a:r>
              <a:rPr lang="ko-KR" altLang="en-US" sz="2400" dirty="0"/>
              <a:t>가 지연되어 한 번의 </a:t>
            </a:r>
            <a:r>
              <a:rPr lang="en-US" altLang="ko-KR" sz="2400" dirty="0"/>
              <a:t>Time Out</a:t>
            </a:r>
            <a:r>
              <a:rPr lang="ko-KR" altLang="en-US" sz="2400" dirty="0"/>
              <a:t>을 겪은 후 재전송된다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그러면 </a:t>
            </a:r>
            <a:r>
              <a:rPr lang="en-US" altLang="ko-KR" sz="2400" dirty="0"/>
              <a:t>207</a:t>
            </a:r>
            <a:r>
              <a:rPr lang="ko-KR" altLang="en-US" sz="2400" dirty="0"/>
              <a:t>에 대해 중복된 </a:t>
            </a:r>
            <a:r>
              <a:rPr lang="en-US" altLang="ko-KR" sz="2400" dirty="0"/>
              <a:t>ACK </a:t>
            </a:r>
            <a:r>
              <a:rPr lang="ko-KR" altLang="en-US" sz="2400" dirty="0"/>
              <a:t>응답을 </a:t>
            </a:r>
            <a:r>
              <a:rPr lang="en-US" altLang="ko-KR" sz="2400" dirty="0"/>
              <a:t>2</a:t>
            </a:r>
            <a:r>
              <a:rPr lang="ko-KR" altLang="en-US" sz="2400" dirty="0"/>
              <a:t>개</a:t>
            </a:r>
            <a:r>
              <a:rPr lang="en-US" altLang="ko-KR" sz="2400" dirty="0"/>
              <a:t>, 127</a:t>
            </a:r>
            <a:r>
              <a:rPr lang="ko-KR" altLang="en-US" sz="2400" dirty="0"/>
              <a:t>에 대해 </a:t>
            </a:r>
            <a:r>
              <a:rPr lang="en-US" altLang="ko-KR" sz="2400" dirty="0"/>
              <a:t>ACK </a:t>
            </a:r>
            <a:r>
              <a:rPr lang="ko-KR" altLang="en-US" sz="2400" dirty="0"/>
              <a:t>응답을 받지만 누적 </a:t>
            </a:r>
            <a:r>
              <a:rPr lang="en-US" altLang="ko-KR" sz="2400" dirty="0"/>
              <a:t>ACK</a:t>
            </a:r>
            <a:r>
              <a:rPr lang="ko-KR" altLang="en-US" sz="2400" dirty="0"/>
              <a:t>이므로 또 </a:t>
            </a:r>
            <a:r>
              <a:rPr lang="en-US" altLang="ko-KR" sz="2400" dirty="0"/>
              <a:t>247</a:t>
            </a:r>
            <a:r>
              <a:rPr lang="ko-KR" altLang="en-US" sz="2400" dirty="0"/>
              <a:t>을 받게 되므로 총 세 번의 같은 </a:t>
            </a:r>
            <a:r>
              <a:rPr lang="en-US" altLang="ko-KR" sz="2400" dirty="0"/>
              <a:t>ACK</a:t>
            </a:r>
            <a:r>
              <a:rPr lang="ko-KR" altLang="en-US" sz="2400" dirty="0"/>
              <a:t>를 수신하게 되어 </a:t>
            </a:r>
            <a:r>
              <a:rPr lang="en-US" altLang="ko-KR" sz="2400" dirty="0"/>
              <a:t>247</a:t>
            </a:r>
            <a:r>
              <a:rPr lang="ko-KR" altLang="en-US" sz="2400" dirty="0"/>
              <a:t>세그먼트에 대한 </a:t>
            </a:r>
            <a:r>
              <a:rPr lang="ko-KR" altLang="en-US" sz="2400" b="1" dirty="0">
                <a:solidFill>
                  <a:schemeClr val="accent6"/>
                </a:solidFill>
              </a:rPr>
              <a:t>빠른 재전송</a:t>
            </a:r>
            <a:r>
              <a:rPr lang="ko-KR" altLang="en-US" sz="2400" dirty="0"/>
              <a:t>이 일어나게 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이 타이밍 다이어그램에 기반하여 다음에 발송될 세그먼트는 </a:t>
            </a:r>
            <a:r>
              <a:rPr lang="en-US" altLang="ko-KR" sz="2400" dirty="0"/>
              <a:t>seq=247, x bytes</a:t>
            </a:r>
            <a:r>
              <a:rPr lang="ko-KR" altLang="en-US" sz="2400" dirty="0"/>
              <a:t>임을 알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8280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A3B238-8050-44F3-99C1-F8AFC94142BF}"/>
              </a:ext>
            </a:extLst>
          </p:cNvPr>
          <p:cNvSpPr/>
          <p:nvPr/>
        </p:nvSpPr>
        <p:spPr>
          <a:xfrm>
            <a:off x="1346200" y="2886254"/>
            <a:ext cx="962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/>
              <a:t>Comparing TCP, GBN, SR</a:t>
            </a:r>
          </a:p>
        </p:txBody>
      </p:sp>
    </p:spTree>
    <p:extLst>
      <p:ext uri="{BB962C8B-B14F-4D97-AF65-F5344CB8AC3E}">
        <p14:creationId xmlns:p14="http://schemas.microsoft.com/office/powerpoint/2010/main" val="361868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96057-654B-49F7-90B8-BDDB0F13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Pipelined Protocol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14C8F-E2BF-4F9E-B0B9-6989CCCB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이전 과제에서 다룬 </a:t>
            </a:r>
            <a:r>
              <a:rPr lang="en-US" altLang="ko-KR" dirty="0"/>
              <a:t>rdt3.0</a:t>
            </a:r>
            <a:r>
              <a:rPr lang="ko-KR" altLang="en-US" dirty="0"/>
              <a:t>모델은 기능적으로 정확한 프로토콜이지만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stop-and-wait</a:t>
            </a:r>
            <a:r>
              <a:rPr lang="ko-KR" altLang="en-US" dirty="0"/>
              <a:t>이라는 핵심적 성능 문제를 지님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이에 대한 간단한 해결책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chemeClr val="accent6"/>
                </a:solidFill>
              </a:rPr>
              <a:t>파이프라이닝</a:t>
            </a:r>
            <a:r>
              <a:rPr lang="en-US" altLang="ko-KR" b="1" dirty="0">
                <a:solidFill>
                  <a:schemeClr val="accent6"/>
                </a:solidFill>
              </a:rPr>
              <a:t>(Pipelining)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확인응답을 기다리지 않고 </a:t>
            </a:r>
            <a:r>
              <a:rPr lang="ko-KR" altLang="en-US" b="1" dirty="0"/>
              <a:t>여러 패킷을 전송</a:t>
            </a:r>
            <a:r>
              <a:rPr lang="ko-KR" altLang="en-US" dirty="0"/>
              <a:t>하도록 허용하는 것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고려사안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순서번호의 범위가 커져야 한다</a:t>
            </a:r>
            <a:r>
              <a:rPr lang="en-US" altLang="ko-KR" dirty="0"/>
              <a:t>. </a:t>
            </a:r>
            <a:r>
              <a:rPr lang="ko-KR" altLang="en-US" dirty="0"/>
              <a:t>각 패킷은 </a:t>
            </a:r>
            <a:r>
              <a:rPr lang="ko-KR" altLang="en-US" b="1" dirty="0"/>
              <a:t>유일한 순서번호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프로토콜의 </a:t>
            </a:r>
            <a:r>
              <a:rPr lang="ko-KR" altLang="en-US" b="1" dirty="0"/>
              <a:t>송</a:t>
            </a:r>
            <a:r>
              <a:rPr lang="en-US" altLang="ko-KR" b="1" dirty="0"/>
              <a:t>/</a:t>
            </a:r>
            <a:r>
              <a:rPr lang="ko-KR" altLang="en-US" b="1" dirty="0"/>
              <a:t>수신 측</a:t>
            </a:r>
            <a:r>
              <a:rPr lang="ko-KR" altLang="en-US" dirty="0"/>
              <a:t>은 한 패킷 이상을 </a:t>
            </a:r>
            <a:r>
              <a:rPr lang="ko-KR" altLang="en-US" b="1" dirty="0" err="1"/>
              <a:t>버퍼링</a:t>
            </a:r>
            <a:r>
              <a:rPr lang="en-US" altLang="ko-KR" dirty="0"/>
              <a:t>(</a:t>
            </a:r>
            <a:r>
              <a:rPr lang="ko-KR" altLang="en-US" dirty="0"/>
              <a:t>최소한 송신자는 전송했지만 응답이 확인되지 않은 패킷을 </a:t>
            </a:r>
            <a:r>
              <a:rPr lang="ko-KR" altLang="en-US" dirty="0" err="1"/>
              <a:t>버퍼링</a:t>
            </a:r>
            <a:r>
              <a:rPr lang="en-US" altLang="ko-KR" dirty="0"/>
              <a:t>, </a:t>
            </a:r>
            <a:r>
              <a:rPr lang="ko-KR" altLang="en-US" dirty="0"/>
              <a:t>수신자에서도 정확히 수신된 패킷을 </a:t>
            </a:r>
            <a:r>
              <a:rPr lang="ko-KR" altLang="en-US" dirty="0" err="1"/>
              <a:t>버퍼링하는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파이프라인 오류 회복의 두가지 기본 접근방법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b="1" dirty="0"/>
              <a:t>N</a:t>
            </a:r>
            <a:r>
              <a:rPr lang="ko-KR" altLang="en-US" b="1" dirty="0"/>
              <a:t>부터 반복</a:t>
            </a:r>
            <a:r>
              <a:rPr lang="en-US" altLang="ko-KR" b="1" dirty="0"/>
              <a:t>(Go-Back-N, GBN)</a:t>
            </a:r>
          </a:p>
          <a:p>
            <a:pPr lvl="2">
              <a:lnSpc>
                <a:spcPct val="120000"/>
              </a:lnSpc>
            </a:pPr>
            <a:r>
              <a:rPr lang="ko-KR" altLang="en-US" b="1" dirty="0"/>
              <a:t>선택적 반복</a:t>
            </a:r>
            <a:r>
              <a:rPr lang="en-US" altLang="ko-KR" b="1" dirty="0"/>
              <a:t>(Selective Repeat, SR)</a:t>
            </a:r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699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254F2-FA1B-4791-93CB-CE29C866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138"/>
            <a:ext cx="10515600" cy="1325563"/>
          </a:xfrm>
        </p:spPr>
        <p:txBody>
          <a:bodyPr anchor="t"/>
          <a:lstStyle/>
          <a:p>
            <a:r>
              <a:rPr lang="en-US" altLang="ko-KR" b="1" dirty="0"/>
              <a:t>TCP, GBN, SR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(TCP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GBN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인가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SR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인가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4FC7DE3-20E4-4F89-8D37-D98864D97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429432"/>
              </p:ext>
            </p:extLst>
          </p:nvPr>
        </p:nvGraphicFramePr>
        <p:xfrm>
          <a:off x="420913" y="756920"/>
          <a:ext cx="11350173" cy="6101080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248230">
                  <a:extLst>
                    <a:ext uri="{9D8B030D-6E8A-4147-A177-3AD203B41FA5}">
                      <a16:colId xmlns:a16="http://schemas.microsoft.com/office/drawing/2014/main" val="3324176833"/>
                    </a:ext>
                  </a:extLst>
                </a:gridCol>
                <a:gridCol w="3222171">
                  <a:extLst>
                    <a:ext uri="{9D8B030D-6E8A-4147-A177-3AD203B41FA5}">
                      <a16:colId xmlns:a16="http://schemas.microsoft.com/office/drawing/2014/main" val="1426124839"/>
                    </a:ext>
                  </a:extLst>
                </a:gridCol>
                <a:gridCol w="3468915">
                  <a:extLst>
                    <a:ext uri="{9D8B030D-6E8A-4147-A177-3AD203B41FA5}">
                      <a16:colId xmlns:a16="http://schemas.microsoft.com/office/drawing/2014/main" val="4268708674"/>
                    </a:ext>
                  </a:extLst>
                </a:gridCol>
                <a:gridCol w="3410857">
                  <a:extLst>
                    <a:ext uri="{9D8B030D-6E8A-4147-A177-3AD203B41FA5}">
                      <a16:colId xmlns:a16="http://schemas.microsoft.com/office/drawing/2014/main" val="2675997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GBN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TCP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06952"/>
                  </a:ext>
                </a:extLst>
              </a:tr>
              <a:tr h="305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비트 오류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손실 대처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비트오류가 있거나 손실된 프레임 이후의 프레임을 </a:t>
                      </a:r>
                      <a:r>
                        <a:rPr lang="ko-KR" altLang="en-US" sz="1600" b="1" dirty="0"/>
                        <a:t>모두 재전송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비트오류가 있거나 </a:t>
                      </a:r>
                      <a:r>
                        <a:rPr lang="ko-KR" altLang="en-US" sz="1600" b="1" dirty="0"/>
                        <a:t>손실된 프레임만을 재전송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비트오류가 있거나 손실된 프레임들 즉 확인응답이 안된 프레임 중 </a:t>
                      </a:r>
                      <a:r>
                        <a:rPr lang="ko-KR" altLang="en-US" sz="1600" b="1" dirty="0"/>
                        <a:t>가장 작은 순서번호를 가진 패킷 하나만을 재전송</a:t>
                      </a:r>
                      <a:r>
                        <a:rPr lang="en-US" altLang="ko-KR" sz="1600" b="1" dirty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accent5"/>
                          </a:solidFill>
                        </a:rPr>
                        <a:t>단일 재전송</a:t>
                      </a:r>
                      <a:r>
                        <a:rPr lang="en-US" altLang="ko-KR" sz="1600" b="1" dirty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6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구조가 비교적 간단하고 구현이 단순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송신자는 </a:t>
                      </a:r>
                      <a:r>
                        <a:rPr lang="ko-KR" altLang="en-US" sz="1600" b="1" dirty="0"/>
                        <a:t>가장 오래된 확인응답</a:t>
                      </a:r>
                      <a:r>
                        <a:rPr lang="ko-KR" altLang="en-US" sz="1600" dirty="0"/>
                        <a:t>이 없는 패킷에 대한 </a:t>
                      </a:r>
                      <a:r>
                        <a:rPr lang="ko-KR" altLang="en-US" sz="1600" b="1" dirty="0"/>
                        <a:t>타이머만</a:t>
                      </a:r>
                      <a:r>
                        <a:rPr lang="ko-KR" altLang="en-US" sz="1600" dirty="0"/>
                        <a:t>을 가짐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타이머 만료 시 응답 없는 </a:t>
                      </a:r>
                      <a:r>
                        <a:rPr lang="ko-KR" altLang="en-US" sz="1600" b="1" dirty="0"/>
                        <a:t>모든 패킷들을 재전송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dirty="0"/>
                        <a:t>수신자는 </a:t>
                      </a:r>
                      <a:r>
                        <a:rPr lang="ko-KR" altLang="en-US" sz="1600" b="1" dirty="0"/>
                        <a:t>누적</a:t>
                      </a:r>
                      <a:r>
                        <a:rPr lang="en-US" altLang="ko-KR" sz="1600" b="1" dirty="0"/>
                        <a:t>ACK</a:t>
                      </a:r>
                      <a:r>
                        <a:rPr lang="ko-KR" altLang="en-US" sz="1600" dirty="0"/>
                        <a:t>만을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프레임 </a:t>
                      </a:r>
                      <a:r>
                        <a:rPr lang="ko-KR" altLang="en-US" sz="1600" dirty="0" err="1"/>
                        <a:t>재배열등의</a:t>
                      </a:r>
                      <a:r>
                        <a:rPr lang="ko-KR" altLang="en-US" sz="1600" dirty="0"/>
                        <a:t> 추가 로직이 필요하여 구조가 복잡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송신자는 확인응답이 없는 패킷들 각각에 대해 </a:t>
                      </a:r>
                      <a:r>
                        <a:rPr lang="ko-KR" altLang="en-US" sz="1600" b="1" dirty="0"/>
                        <a:t>개별 타이머</a:t>
                      </a:r>
                      <a:r>
                        <a:rPr lang="ko-KR" altLang="en-US" sz="1600" dirty="0"/>
                        <a:t>로 관리하며 타이머 만료 시 </a:t>
                      </a:r>
                      <a:r>
                        <a:rPr lang="ko-KR" altLang="en-US" sz="1600" b="1" dirty="0"/>
                        <a:t>해당 </a:t>
                      </a:r>
                      <a:r>
                        <a:rPr lang="ko-KR" altLang="en-US" sz="1600" b="1" dirty="0" err="1"/>
                        <a:t>패킷만을</a:t>
                      </a:r>
                      <a:r>
                        <a:rPr lang="ko-KR" altLang="en-US" sz="1600" b="1" dirty="0"/>
                        <a:t> 재전송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dirty="0"/>
                        <a:t>수신자는 </a:t>
                      </a:r>
                      <a:r>
                        <a:rPr lang="ko-KR" altLang="en-US" sz="1600" b="1" dirty="0"/>
                        <a:t>개별 패킷에 대해 </a:t>
                      </a:r>
                      <a:r>
                        <a:rPr lang="en-US" altLang="ko-KR" sz="1600" b="1" dirty="0"/>
                        <a:t>ACK </a:t>
                      </a:r>
                      <a:r>
                        <a:rPr lang="ko-KR" altLang="en-US" sz="1600" b="1" dirty="0"/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송신자는 확인응답이 없는 패킷 중 가장 작은 </a:t>
                      </a:r>
                      <a:r>
                        <a:rPr lang="ko-KR" altLang="en-US" sz="1600" b="1" dirty="0"/>
                        <a:t>순서번호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sendBase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와 전송될 다음 바이트의 순서번호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NextSeqNum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를 기억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수신자는 순서가 </a:t>
                      </a:r>
                      <a:r>
                        <a:rPr lang="ko-KR" altLang="en-US" sz="1600" b="1" dirty="0">
                          <a:solidFill>
                            <a:schemeClr val="accent5"/>
                          </a:solidFill>
                        </a:rPr>
                        <a:t>틀린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b="1" dirty="0"/>
                        <a:t>개별 패킷에 대해 선택적 </a:t>
                      </a:r>
                      <a:r>
                        <a:rPr lang="en-US" altLang="ko-KR" sz="1600" b="1" dirty="0"/>
                        <a:t>ACK </a:t>
                      </a:r>
                      <a:r>
                        <a:rPr lang="ko-KR" altLang="en-US" sz="1600" b="1" dirty="0"/>
                        <a:t>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4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버퍼링</a:t>
                      </a:r>
                      <a:r>
                        <a:rPr lang="ko-KR" altLang="en-US" sz="1600" dirty="0"/>
                        <a:t>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순서번호의</a:t>
                      </a:r>
                      <a:r>
                        <a:rPr lang="en-US" altLang="ko-KR" sz="1600" dirty="0"/>
                        <a:t> GAP</a:t>
                      </a:r>
                      <a:r>
                        <a:rPr lang="ko-KR" altLang="en-US" sz="1600" dirty="0"/>
                        <a:t>이 있으면 </a:t>
                      </a:r>
                      <a:r>
                        <a:rPr lang="ko-KR" altLang="en-US" sz="1600" b="1" dirty="0"/>
                        <a:t>데이터 폐기 방식</a:t>
                      </a:r>
                      <a:r>
                        <a:rPr lang="ko-KR" altLang="en-US" sz="1600" dirty="0"/>
                        <a:t>을 사용하므로 추가 버퍼 필요 </a:t>
                      </a:r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폐기 방식이 아니므로 순차적이지 않은 프레임을 재배열하기 위한 </a:t>
                      </a:r>
                      <a:r>
                        <a:rPr lang="ko-KR" altLang="en-US" sz="1600" b="1" dirty="0"/>
                        <a:t>버퍼</a:t>
                      </a:r>
                      <a:r>
                        <a:rPr lang="ko-KR" altLang="en-US" sz="1600" dirty="0"/>
                        <a:t>가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손상 없이 수신되었으나 순서가 뒤바뀐 세그먼트들을 </a:t>
                      </a:r>
                      <a:r>
                        <a:rPr lang="ko-KR" altLang="en-US" sz="1600" b="1" dirty="0" err="1"/>
                        <a:t>버퍼링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비용이 비교적 저렴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한번에 최대 </a:t>
                      </a:r>
                      <a:r>
                        <a:rPr lang="en-US" altLang="ko-KR" sz="1600" dirty="0"/>
                        <a:t>N(</a:t>
                      </a:r>
                      <a:r>
                        <a:rPr lang="ko-KR" altLang="en-US" sz="1600" dirty="0"/>
                        <a:t>윈도우 크기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개의 패킷 전송 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비용 및 유지관리 비용이 증가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한번에 최대 </a:t>
                      </a:r>
                      <a:r>
                        <a:rPr lang="en-US" altLang="ko-KR" sz="1600" dirty="0"/>
                        <a:t>N(</a:t>
                      </a:r>
                      <a:r>
                        <a:rPr lang="ko-KR" altLang="en-US" sz="1600" dirty="0"/>
                        <a:t>윈도우 크기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개의 패킷 전송 허용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단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b="1" dirty="0"/>
                        <a:t>순서번호의 크기가 한정되어 있을 경우</a:t>
                      </a:r>
                      <a:r>
                        <a:rPr lang="ko-KR" altLang="en-US" sz="1600" dirty="0"/>
                        <a:t> 송수신 윈도우 동기화 시에 발생 가능한 문제를 방지하기 위해</a:t>
                      </a:r>
                      <a:r>
                        <a:rPr lang="ko-KR" altLang="en-US" sz="1600" b="1" dirty="0"/>
                        <a:t> 윈도우 크기는 </a:t>
                      </a:r>
                      <a:r>
                        <a:rPr lang="en-US" altLang="ko-KR" sz="1600" b="1" dirty="0"/>
                        <a:t>SR </a:t>
                      </a:r>
                      <a:r>
                        <a:rPr lang="ko-KR" altLang="en-US" sz="1600" b="1" dirty="0"/>
                        <a:t>프로토콜의 순서번호 공간 크기의 절반 보다 작거나 같아야</a:t>
                      </a:r>
                      <a:r>
                        <a:rPr lang="ko-KR" altLang="en-US" sz="1600" dirty="0"/>
                        <a:t> 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한번에 최대 </a:t>
                      </a:r>
                      <a:r>
                        <a:rPr lang="en-US" altLang="ko-KR" sz="1600" dirty="0"/>
                        <a:t>N(</a:t>
                      </a:r>
                      <a:r>
                        <a:rPr lang="ko-KR" altLang="en-US" sz="1600" dirty="0"/>
                        <a:t>윈도우 크기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개의 패킷 전송 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9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6CD07-4FDE-4B2E-A5E8-9BBACB64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TCP, GBN, SR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(TCP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GBN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인가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SR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9902B-844E-4BA3-B99B-12165888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순서번호를 유지하는 것을 보면 </a:t>
            </a:r>
            <a:r>
              <a:rPr lang="en-US" altLang="ko-KR" dirty="0"/>
              <a:t>GBN</a:t>
            </a:r>
            <a:r>
              <a:rPr lang="ko-KR" altLang="en-US" dirty="0"/>
              <a:t>과 흡사하나</a:t>
            </a:r>
            <a:r>
              <a:rPr lang="en-US" altLang="ko-KR" dirty="0"/>
              <a:t> </a:t>
            </a:r>
            <a:r>
              <a:rPr lang="ko-KR" altLang="en-US" dirty="0" err="1"/>
              <a:t>버퍼링</a:t>
            </a:r>
            <a:r>
              <a:rPr lang="ko-KR" altLang="en-US" dirty="0"/>
              <a:t> 여부와 재전송 방식에 있어서 두드러진 차이를 보이며</a:t>
            </a:r>
            <a:r>
              <a:rPr lang="en-US" altLang="ko-KR" dirty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순서가 틀린 세그먼트에 대해 선택적으로 확인응답을 주게 구현되어 있는 점은 </a:t>
            </a:r>
            <a:r>
              <a:rPr lang="en-US" altLang="ko-KR" dirty="0"/>
              <a:t>SR </a:t>
            </a:r>
            <a:r>
              <a:rPr lang="ko-KR" altLang="en-US" dirty="0"/>
              <a:t>프로토콜과 유사하다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</a:rPr>
              <a:t>TCP</a:t>
            </a:r>
            <a:r>
              <a:rPr lang="ko-KR" altLang="en-US" dirty="0">
                <a:solidFill>
                  <a:schemeClr val="accent6"/>
                </a:solidFill>
              </a:rPr>
              <a:t>의 오류 복구 메커니즘은 </a:t>
            </a:r>
            <a:r>
              <a:rPr lang="en-US" altLang="ko-KR" dirty="0">
                <a:solidFill>
                  <a:schemeClr val="accent6"/>
                </a:solidFill>
              </a:rPr>
              <a:t>GBN</a:t>
            </a:r>
            <a:r>
              <a:rPr lang="ko-KR" altLang="en-US" dirty="0">
                <a:solidFill>
                  <a:schemeClr val="accent6"/>
                </a:solidFill>
              </a:rPr>
              <a:t>과 </a:t>
            </a:r>
            <a:r>
              <a:rPr lang="en-US" altLang="ko-KR" dirty="0">
                <a:solidFill>
                  <a:schemeClr val="accent6"/>
                </a:solidFill>
              </a:rPr>
              <a:t>SR </a:t>
            </a:r>
            <a:r>
              <a:rPr lang="ko-KR" altLang="en-US" dirty="0">
                <a:solidFill>
                  <a:schemeClr val="accent6"/>
                </a:solidFill>
              </a:rPr>
              <a:t>프로토콜의 혼합으로 분류하는 것이 적절</a:t>
            </a:r>
            <a:endParaRPr lang="en-US" altLang="ko-K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6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6200" y="2886254"/>
            <a:ext cx="962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/>
              <a:t>P31. RTT </a:t>
            </a:r>
            <a:r>
              <a:rPr lang="ko-KR" altLang="en-US" sz="3600" b="1" dirty="0"/>
              <a:t>예측과 </a:t>
            </a:r>
            <a:r>
              <a:rPr lang="en-US" altLang="ko-KR" sz="3600" b="1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673879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FBE3C-C7E6-4288-882C-803E00C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GBN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2B052-7FEA-4F28-8399-46B4614B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61" y="1514474"/>
            <a:ext cx="7783878" cy="48438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EAA05A-57F1-4D84-8F6C-9A2B1F0F0A63}"/>
              </a:ext>
            </a:extLst>
          </p:cNvPr>
          <p:cNvSpPr/>
          <p:nvPr/>
        </p:nvSpPr>
        <p:spPr>
          <a:xfrm>
            <a:off x="8818536" y="3192650"/>
            <a:ext cx="480448" cy="2363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465C74-545B-4D2D-84D6-2C5C12079F16}"/>
              </a:ext>
            </a:extLst>
          </p:cNvPr>
          <p:cNvSpPr/>
          <p:nvPr/>
        </p:nvSpPr>
        <p:spPr>
          <a:xfrm>
            <a:off x="8818536" y="3818217"/>
            <a:ext cx="480448" cy="2363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2057E-C109-417B-ACBB-6CCE416FFAFE}"/>
              </a:ext>
            </a:extLst>
          </p:cNvPr>
          <p:cNvSpPr/>
          <p:nvPr/>
        </p:nvSpPr>
        <p:spPr>
          <a:xfrm>
            <a:off x="8818536" y="4257344"/>
            <a:ext cx="480448" cy="2363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E07205-2EB2-468D-9198-5CA5DAF2A25C}"/>
              </a:ext>
            </a:extLst>
          </p:cNvPr>
          <p:cNvSpPr/>
          <p:nvPr/>
        </p:nvSpPr>
        <p:spPr>
          <a:xfrm>
            <a:off x="4602996" y="4375518"/>
            <a:ext cx="805911" cy="2363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832AA-AFD2-4A80-8A92-2788E92C74EA}"/>
              </a:ext>
            </a:extLst>
          </p:cNvPr>
          <p:cNvSpPr txBox="1"/>
          <p:nvPr/>
        </p:nvSpPr>
        <p:spPr>
          <a:xfrm>
            <a:off x="7939189" y="437256"/>
            <a:ext cx="4097499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 sz="1600" dirty="0"/>
              <a:t>패킷 손실이후 순서가 맞지 않게 도착한 모든 패킷을 폐기하며 </a:t>
            </a:r>
            <a:r>
              <a:rPr lang="en-US" altLang="ko-KR" sz="1600" dirty="0"/>
              <a:t>Timeout </a:t>
            </a:r>
            <a:r>
              <a:rPr lang="ko-KR" altLang="en-US" sz="1600" dirty="0"/>
              <a:t>후 아직 확인 응답을 받지 못한</a:t>
            </a:r>
            <a:r>
              <a:rPr lang="en-US" altLang="ko-KR" sz="1600" dirty="0"/>
              <a:t>(</a:t>
            </a:r>
            <a:r>
              <a:rPr lang="ko-KR" altLang="en-US" sz="1600" dirty="0"/>
              <a:t>당연히 폐기한 것들도 전부 못 받은 것임</a:t>
            </a:r>
            <a:r>
              <a:rPr lang="en-US" altLang="ko-KR" sz="1600" dirty="0"/>
              <a:t>) </a:t>
            </a:r>
            <a:r>
              <a:rPr lang="ko-KR" altLang="en-US" sz="1600" dirty="0"/>
              <a:t>패킷들에 대해 </a:t>
            </a:r>
            <a:r>
              <a:rPr lang="ko-KR" altLang="en-US" sz="1600" dirty="0">
                <a:solidFill>
                  <a:schemeClr val="accent5"/>
                </a:solidFill>
              </a:rPr>
              <a:t>몽땅</a:t>
            </a:r>
            <a:r>
              <a:rPr lang="ko-KR" altLang="en-US" sz="1600" dirty="0"/>
              <a:t> 재전송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5DAD32-C7E4-439D-984A-AC291DB3AA5C}"/>
              </a:ext>
            </a:extLst>
          </p:cNvPr>
          <p:cNvSpPr/>
          <p:nvPr/>
        </p:nvSpPr>
        <p:spPr>
          <a:xfrm>
            <a:off x="4362771" y="4621393"/>
            <a:ext cx="1046135" cy="922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23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4B50B-8729-4768-976F-55FF132E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SR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2391-BC18-4376-9FFB-3C933CC8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70840" cy="4309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A7056-B0F7-49BD-B184-5C767DCD7761}"/>
              </a:ext>
            </a:extLst>
          </p:cNvPr>
          <p:cNvSpPr txBox="1"/>
          <p:nvPr/>
        </p:nvSpPr>
        <p:spPr>
          <a:xfrm>
            <a:off x="7939189" y="437256"/>
            <a:ext cx="4097499" cy="20621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 sz="1600" dirty="0"/>
              <a:t>패킷 손실이후 순서가 맞지 않게 도착한 패킷들은 </a:t>
            </a:r>
            <a:r>
              <a:rPr lang="ko-KR" altLang="en-US" sz="1600" dirty="0" err="1">
                <a:solidFill>
                  <a:schemeClr val="accent5"/>
                </a:solidFill>
              </a:rPr>
              <a:t>버퍼링</a:t>
            </a:r>
            <a:r>
              <a:rPr lang="ko-KR" altLang="en-US" sz="1600" dirty="0"/>
              <a:t> 시키며 그에 맞는 개별 </a:t>
            </a:r>
            <a:r>
              <a:rPr lang="en-US" altLang="ko-KR" sz="1600" dirty="0"/>
              <a:t>ACK</a:t>
            </a:r>
            <a:r>
              <a:rPr lang="ko-KR" altLang="en-US" sz="1600" dirty="0"/>
              <a:t>응답을 보낸다</a:t>
            </a:r>
            <a:r>
              <a:rPr lang="en-US" altLang="ko-KR" sz="1600" dirty="0"/>
              <a:t>. </a:t>
            </a:r>
            <a:r>
              <a:rPr lang="ko-KR" altLang="en-US" sz="1600" dirty="0"/>
              <a:t>손실로 인한 </a:t>
            </a:r>
            <a:r>
              <a:rPr lang="en-US" altLang="ko-KR" sz="1600" dirty="0"/>
              <a:t>Timeout </a:t>
            </a:r>
            <a:r>
              <a:rPr lang="ko-KR" altLang="en-US" sz="1600" dirty="0"/>
              <a:t>후 아직 확인 응답을 받지 못한 패킷에 대해서만 재전송</a:t>
            </a:r>
          </a:p>
          <a:p>
            <a:r>
              <a:rPr lang="ko-KR" altLang="en-US" sz="1600" dirty="0"/>
              <a:t>이 다이어그램에는 나와있지 않지만 각 패킷은 자신만의 타이머를 가져야만 한다는 것을 알 수 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9FA5C-2271-47E7-BE53-EDF5D4AAB00D}"/>
              </a:ext>
            </a:extLst>
          </p:cNvPr>
          <p:cNvSpPr/>
          <p:nvPr/>
        </p:nvSpPr>
        <p:spPr>
          <a:xfrm>
            <a:off x="7008786" y="3310825"/>
            <a:ext cx="480448" cy="2363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D9B61E-113C-48AF-A0CD-6272469AAB90}"/>
              </a:ext>
            </a:extLst>
          </p:cNvPr>
          <p:cNvSpPr/>
          <p:nvPr/>
        </p:nvSpPr>
        <p:spPr>
          <a:xfrm>
            <a:off x="7008786" y="3921575"/>
            <a:ext cx="480448" cy="2363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BA3517-7481-4C9D-9EE4-B95FA3915600}"/>
              </a:ext>
            </a:extLst>
          </p:cNvPr>
          <p:cNvSpPr/>
          <p:nvPr/>
        </p:nvSpPr>
        <p:spPr>
          <a:xfrm>
            <a:off x="7008786" y="4361931"/>
            <a:ext cx="480448" cy="2363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456D0B-87E8-472E-A7D0-60EBC1231F48}"/>
              </a:ext>
            </a:extLst>
          </p:cNvPr>
          <p:cNvSpPr/>
          <p:nvPr/>
        </p:nvSpPr>
        <p:spPr>
          <a:xfrm>
            <a:off x="5855776" y="5082471"/>
            <a:ext cx="2553264" cy="46107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965FA5-E475-4BA3-997B-29561D6AAABE}"/>
              </a:ext>
            </a:extLst>
          </p:cNvPr>
          <p:cNvSpPr/>
          <p:nvPr/>
        </p:nvSpPr>
        <p:spPr>
          <a:xfrm>
            <a:off x="3262351" y="4466886"/>
            <a:ext cx="694800" cy="2363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1B827B-4DAD-440B-A201-01F6FAD3E887}"/>
              </a:ext>
            </a:extLst>
          </p:cNvPr>
          <p:cNvSpPr/>
          <p:nvPr/>
        </p:nvSpPr>
        <p:spPr>
          <a:xfrm>
            <a:off x="3048000" y="4703235"/>
            <a:ext cx="909151" cy="291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58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08CC-04AA-4CDD-B1CD-6851698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Thank you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789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4795-A9D6-476C-9DF1-47E208F4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296BA-7089-4686-BA6E-C87EB4EAA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5</a:t>
            </a:r>
            <a:r>
              <a:rPr lang="ko-KR" altLang="en-US" dirty="0"/>
              <a:t>개의 측정된 </a:t>
            </a:r>
            <a:r>
              <a:rPr lang="en-US" altLang="ko-KR" b="1" dirty="0" err="1">
                <a:solidFill>
                  <a:schemeClr val="accent6"/>
                </a:solidFill>
              </a:rPr>
              <a:t>SampleRTT</a:t>
            </a:r>
            <a:r>
              <a:rPr lang="ko-KR" altLang="en-US" dirty="0"/>
              <a:t>값들은 </a:t>
            </a:r>
            <a:r>
              <a:rPr lang="en-US" altLang="ko-KR" b="1" dirty="0"/>
              <a:t>106msec, 120msec, 140msec, 90msec, 115msec</a:t>
            </a:r>
            <a:r>
              <a:rPr lang="ko-KR" altLang="en-US" dirty="0"/>
              <a:t>라고 가정하자</a:t>
            </a:r>
            <a:r>
              <a:rPr lang="en-US" altLang="ko-KR" dirty="0"/>
              <a:t>. </a:t>
            </a:r>
            <a:r>
              <a:rPr lang="el-GR" altLang="ko-KR" b="1" dirty="0"/>
              <a:t>α</a:t>
            </a:r>
            <a:r>
              <a:rPr lang="en-US" altLang="ko-KR" b="1" dirty="0"/>
              <a:t>=0.125</a:t>
            </a:r>
            <a:r>
              <a:rPr lang="en-US" altLang="ko-KR" dirty="0"/>
              <a:t> </a:t>
            </a:r>
            <a:r>
              <a:rPr lang="ko-KR" altLang="en-US" dirty="0"/>
              <a:t>값과 이 다섯 샘플들의 첫 번째 값을 얻기 </a:t>
            </a:r>
            <a:r>
              <a:rPr lang="ko-KR" altLang="en-US" b="1" dirty="0"/>
              <a:t>바로 전의 </a:t>
            </a:r>
            <a:r>
              <a:rPr lang="en-US" altLang="ko-KR" b="1" dirty="0" err="1"/>
              <a:t>EstimatedRTT</a:t>
            </a:r>
            <a:r>
              <a:rPr lang="ko-KR" altLang="en-US" b="1" dirty="0"/>
              <a:t>의 값을 </a:t>
            </a:r>
            <a:r>
              <a:rPr lang="en-US" altLang="ko-KR" b="1" dirty="0"/>
              <a:t>100msec</a:t>
            </a:r>
            <a:r>
              <a:rPr lang="ko-KR" altLang="en-US" dirty="0"/>
              <a:t>라고 가정하여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 err="1"/>
              <a:t>SampleRTT</a:t>
            </a:r>
            <a:r>
              <a:rPr lang="ko-KR" altLang="en-US" dirty="0"/>
              <a:t>값이 얻어질 때마다의 </a:t>
            </a:r>
            <a:r>
              <a:rPr lang="en-US" altLang="ko-KR" dirty="0" err="1"/>
              <a:t>ExtimatedRTT</a:t>
            </a:r>
            <a:r>
              <a:rPr lang="ko-KR" altLang="en-US" dirty="0"/>
              <a:t>를 계산하라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l-GR" altLang="ko-KR" b="1" dirty="0"/>
              <a:t>β</a:t>
            </a:r>
            <a:r>
              <a:rPr lang="en-US" altLang="ko-KR" b="1" dirty="0"/>
              <a:t>=0.25 </a:t>
            </a:r>
            <a:r>
              <a:rPr lang="ko-KR" altLang="en-US" dirty="0"/>
              <a:t>값과 이 다섯 샘플들의 첫 번째 값을 얻기 </a:t>
            </a:r>
            <a:r>
              <a:rPr lang="ko-KR" altLang="en-US" b="1" dirty="0"/>
              <a:t>바로 전의 </a:t>
            </a:r>
            <a:r>
              <a:rPr lang="en-US" altLang="ko-KR" b="1" dirty="0" err="1"/>
              <a:t>DevRTT</a:t>
            </a:r>
            <a:r>
              <a:rPr lang="ko-KR" altLang="en-US" b="1" dirty="0"/>
              <a:t>의 값을 </a:t>
            </a:r>
            <a:r>
              <a:rPr lang="en-US" altLang="ko-KR" b="1" dirty="0"/>
              <a:t>5msec</a:t>
            </a:r>
            <a:r>
              <a:rPr lang="ko-KR" altLang="en-US" dirty="0"/>
              <a:t>라고 가정하여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샘플값을</a:t>
            </a:r>
            <a:r>
              <a:rPr lang="ko-KR" altLang="en-US" dirty="0"/>
              <a:t> 얻을 때마다 </a:t>
            </a:r>
            <a:r>
              <a:rPr lang="en-US" altLang="ko-KR" dirty="0" err="1"/>
              <a:t>DevRTT</a:t>
            </a:r>
            <a:r>
              <a:rPr lang="ko-KR" altLang="en-US" dirty="0"/>
              <a:t>를 계산하라</a:t>
            </a:r>
            <a:r>
              <a:rPr lang="en-US" altLang="ko-KR" dirty="0"/>
              <a:t>. </a:t>
            </a:r>
            <a:r>
              <a:rPr lang="ko-KR" altLang="en-US" dirty="0"/>
              <a:t>끝으로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샘플값을</a:t>
            </a:r>
            <a:r>
              <a:rPr lang="ko-KR" altLang="en-US" dirty="0"/>
              <a:t> 얻을 때마다 </a:t>
            </a:r>
            <a:r>
              <a:rPr lang="en-US" altLang="ko-KR" dirty="0"/>
              <a:t>TCP </a:t>
            </a:r>
            <a:r>
              <a:rPr lang="en-US" altLang="ko-KR" dirty="0" err="1"/>
              <a:t>TimeoutInterval</a:t>
            </a:r>
            <a:r>
              <a:rPr lang="ko-KR" altLang="en-US" dirty="0"/>
              <a:t>을 계산하라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91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A967C-199A-48F5-9E64-32232F2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RTT </a:t>
            </a:r>
            <a:r>
              <a:rPr lang="ko-KR" altLang="en-US" b="1" dirty="0"/>
              <a:t>예측과 타임아웃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0E096-06F7-48CD-86CE-AF1E18E4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9993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TCP </a:t>
            </a:r>
            <a:r>
              <a:rPr lang="ko-KR" altLang="en-US" dirty="0"/>
              <a:t>프로토콜은 </a:t>
            </a:r>
            <a:r>
              <a:rPr lang="en-US" altLang="ko-KR" dirty="0"/>
              <a:t>rdt3.0 </a:t>
            </a:r>
            <a:r>
              <a:rPr lang="ko-KR" altLang="en-US" dirty="0"/>
              <a:t>프로토콜 처럼 손실 세그먼트를 발견하기 위해 </a:t>
            </a:r>
            <a:r>
              <a:rPr lang="ko-KR" altLang="en-US" b="1" dirty="0"/>
              <a:t>타임아웃</a:t>
            </a:r>
            <a:r>
              <a:rPr lang="en-US" altLang="ko-KR" b="1" dirty="0"/>
              <a:t>/</a:t>
            </a:r>
            <a:r>
              <a:rPr lang="ko-KR" altLang="en-US" b="1" dirty="0"/>
              <a:t>재전송 메커니즘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개념은 간단하나 해당 메커니즘 구현에는 미묘한 사항이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대표적으로 </a:t>
            </a:r>
            <a:r>
              <a:rPr lang="ko-KR" altLang="en-US" b="1" dirty="0">
                <a:solidFill>
                  <a:schemeClr val="accent6"/>
                </a:solidFill>
              </a:rPr>
              <a:t>타임아웃 주기 </a:t>
            </a:r>
            <a:r>
              <a:rPr lang="ko-KR" altLang="en-US" dirty="0"/>
              <a:t>등</a:t>
            </a:r>
            <a:r>
              <a:rPr lang="en-US" altLang="ko-KR" dirty="0"/>
              <a:t>(</a:t>
            </a:r>
            <a:r>
              <a:rPr lang="ko-KR" altLang="en-US" dirty="0"/>
              <a:t>분명히</a:t>
            </a:r>
            <a:r>
              <a:rPr lang="en-US" altLang="ko-KR" dirty="0"/>
              <a:t> </a:t>
            </a:r>
            <a:r>
              <a:rPr lang="ko-KR" altLang="en-US" dirty="0"/>
              <a:t>타임아웃은 연결의 왕복시간보다 좀 커야 한다</a:t>
            </a:r>
            <a:r>
              <a:rPr lang="en-US" altLang="ko-KR" dirty="0"/>
              <a:t>.)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타임아웃 주기</a:t>
            </a:r>
            <a:r>
              <a:rPr lang="ko-KR" altLang="en-US" dirty="0"/>
              <a:t>에 대한 </a:t>
            </a:r>
            <a:r>
              <a:rPr lang="en-US" altLang="ko-KR" b="1" dirty="0"/>
              <a:t>IETF</a:t>
            </a:r>
            <a:r>
              <a:rPr lang="ko-KR" altLang="en-US" b="1" dirty="0"/>
              <a:t>의 권고</a:t>
            </a:r>
            <a:r>
              <a:rPr lang="en-US" altLang="ko-KR" b="1" dirty="0"/>
              <a:t>[RFC 6298]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6-8</a:t>
            </a:r>
            <a:r>
              <a:rPr lang="ko-KR" altLang="en-US" dirty="0"/>
              <a:t>번 슬라이드 설명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/>
              <a:t>SampleRTT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세크먼트에</a:t>
            </a:r>
            <a:r>
              <a:rPr lang="ko-KR" altLang="en-US" dirty="0"/>
              <a:t> 대한 </a:t>
            </a:r>
            <a:r>
              <a:rPr lang="en-US" altLang="ko-KR" dirty="0"/>
              <a:t>RTT </a:t>
            </a:r>
            <a:r>
              <a:rPr lang="ko-KR" altLang="en-US" dirty="0"/>
              <a:t>샘플로 세그먼트가 송신된 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(IP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에게 넘겨진 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~ </a:t>
            </a:r>
            <a:r>
              <a:rPr lang="ko-KR" altLang="en-US" dirty="0"/>
              <a:t>긍정응답이 도착한 </a:t>
            </a:r>
            <a:r>
              <a:rPr lang="ko-KR" altLang="en-US" b="1" dirty="0"/>
              <a:t>시간 길이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TCP</a:t>
            </a:r>
            <a:r>
              <a:rPr lang="ko-KR" altLang="en-US" dirty="0"/>
              <a:t>는 한 번에 하나의 </a:t>
            </a:r>
            <a:r>
              <a:rPr lang="en-US" altLang="ko-KR" dirty="0" err="1"/>
              <a:t>SampleRTT</a:t>
            </a:r>
            <a:r>
              <a:rPr lang="en-US" altLang="ko-KR" dirty="0"/>
              <a:t> </a:t>
            </a:r>
            <a:r>
              <a:rPr lang="ko-KR" altLang="en-US" dirty="0"/>
              <a:t>측정만을 시행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/>
              <a:t>SampleRTT</a:t>
            </a:r>
            <a:r>
              <a:rPr lang="ko-KR" altLang="en-US" dirty="0"/>
              <a:t>값은 네트워크 코어에서의 혼잡과 종단 시스템에서의 부하 변화로 인해 </a:t>
            </a:r>
            <a:r>
              <a:rPr lang="ko-KR" altLang="en-US" b="1" dirty="0"/>
              <a:t>세그먼트마다 다른 값</a:t>
            </a:r>
            <a:r>
              <a:rPr lang="ko-KR" altLang="en-US" dirty="0"/>
              <a:t>을 갖게 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이러한 변동성 때문에 주어진 </a:t>
            </a:r>
            <a:r>
              <a:rPr lang="en-US" altLang="ko-KR" dirty="0" err="1"/>
              <a:t>SampleRTT</a:t>
            </a:r>
            <a:r>
              <a:rPr lang="ko-KR" altLang="en-US" dirty="0"/>
              <a:t>값은 </a:t>
            </a:r>
            <a:r>
              <a:rPr lang="ko-KR" altLang="en-US" b="1" dirty="0"/>
              <a:t>불규칙적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대체로 </a:t>
            </a:r>
            <a:r>
              <a:rPr lang="en-US" altLang="ko-KR" dirty="0"/>
              <a:t>RTT</a:t>
            </a:r>
            <a:r>
              <a:rPr lang="ko-KR" altLang="en-US" dirty="0"/>
              <a:t>를 추정하기 위해 아래 공식을 통해 그들의 </a:t>
            </a:r>
            <a:r>
              <a:rPr lang="ko-KR" altLang="en-US" b="1" dirty="0">
                <a:solidFill>
                  <a:schemeClr val="accent6"/>
                </a:solidFill>
              </a:rPr>
              <a:t>평균값</a:t>
            </a:r>
            <a:r>
              <a:rPr lang="ko-KR" altLang="en-US" b="1" dirty="0"/>
              <a:t>을 채택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72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7D82-DFDD-4208-81A0-403CC15A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RTT </a:t>
            </a:r>
            <a:r>
              <a:rPr lang="ko-KR" altLang="en-US" b="1" dirty="0"/>
              <a:t>예측과 타임아웃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47EF62-0DE8-4151-BB8C-9FA9F4B5E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4301"/>
                <a:ext cx="10515600" cy="41939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2400" b="1" dirty="0">
                    <a:solidFill>
                      <a:schemeClr val="accent6"/>
                    </a:solidFill>
                  </a:rPr>
                  <a:t>새로운 평균값</a:t>
                </a:r>
                <a:r>
                  <a:rPr lang="en-US" altLang="ko-KR" sz="2400" b="1" dirty="0">
                    <a:solidFill>
                      <a:schemeClr val="accent6"/>
                    </a:solidFill>
                  </a:rPr>
                  <a:t>(</a:t>
                </a:r>
                <a:r>
                  <a:rPr lang="en-US" altLang="ko-KR" sz="2400" b="1" dirty="0" err="1">
                    <a:solidFill>
                      <a:schemeClr val="accent6"/>
                    </a:solidFill>
                  </a:rPr>
                  <a:t>EstimatedRTT</a:t>
                </a:r>
                <a:r>
                  <a:rPr lang="en-US" altLang="ko-KR" sz="2400" b="1" dirty="0">
                    <a:solidFill>
                      <a:schemeClr val="accent6"/>
                    </a:solidFill>
                  </a:rPr>
                  <a:t>)</a:t>
                </a:r>
                <a:r>
                  <a:rPr lang="ko-KR" altLang="en-US" sz="2400" b="1" dirty="0">
                    <a:solidFill>
                      <a:schemeClr val="accent6"/>
                    </a:solidFill>
                  </a:rPr>
                  <a:t>는 이전 평균값과 </a:t>
                </a:r>
                <a:r>
                  <a:rPr lang="en-US" altLang="ko-KR" sz="2400" b="1" dirty="0" err="1">
                    <a:solidFill>
                      <a:schemeClr val="accent6"/>
                    </a:solidFill>
                  </a:rPr>
                  <a:t>SampleRTT</a:t>
                </a:r>
                <a:r>
                  <a:rPr lang="ko-KR" altLang="en-US" sz="2400" b="1" dirty="0">
                    <a:solidFill>
                      <a:schemeClr val="accent6"/>
                    </a:solidFill>
                  </a:rPr>
                  <a:t>값에 대한 새로운 값의 가중된 조합</a:t>
                </a:r>
                <a:r>
                  <a:rPr lang="en-US" altLang="ko-KR" sz="2400" b="1" dirty="0">
                    <a:solidFill>
                      <a:schemeClr val="accent6"/>
                    </a:solidFill>
                  </a:rPr>
                  <a:t>,</a:t>
                </a:r>
                <a:r>
                  <a:rPr lang="ko-KR" altLang="en-US" sz="2400" b="1" dirty="0">
                    <a:solidFill>
                      <a:schemeClr val="accent6"/>
                    </a:solidFill>
                  </a:rPr>
                  <a:t> 권장 </a:t>
                </a:r>
                <a:r>
                  <a:rPr lang="el-GR" altLang="ko-KR" sz="2400" b="1" dirty="0">
                    <a:solidFill>
                      <a:schemeClr val="accent6"/>
                    </a:solidFill>
                  </a:rPr>
                  <a:t>α</a:t>
                </a:r>
                <a:r>
                  <a:rPr lang="ko-KR" altLang="en-US" sz="2400" b="1" dirty="0">
                    <a:solidFill>
                      <a:schemeClr val="accent6"/>
                    </a:solidFill>
                  </a:rPr>
                  <a:t>값은 </a:t>
                </a:r>
                <a:r>
                  <a:rPr lang="en-US" altLang="ko-KR" sz="2400" b="1" dirty="0">
                    <a:solidFill>
                      <a:schemeClr val="accent6"/>
                    </a:solidFill>
                  </a:rPr>
                  <a:t>0.125[RFC 6298]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000" b="1" dirty="0"/>
                  <a:t>	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𝑬𝒔𝒕𝒊𝒎𝒂𝒕𝒆𝒅𝑹𝑻𝑻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𝑬𝒔𝒕𝒊𝒎𝒂𝒕𝒆𝒅𝑹𝑻𝑻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ko-KR" sz="20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𝑺𝒂𝒎𝒑𝒍𝒆𝑹𝑻𝑻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sz="20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지수적 가중 이동 평균 </a:t>
                </a: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더 최근의 샘플들이 네트워크상의 현재 혼잡을 더 잘 반영</a:t>
                </a:r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𝑆𝑎𝑚𝑝𝑙𝑒𝑅𝑇𝑇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𝐸𝑠𝑡𝑖𝑚𝑎𝑡𝑒𝑑𝑅𝑇𝑇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altLang="ko-KR" sz="20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𝐸𝑠𝑡𝑖𝑚𝑎𝑡𝑒𝑑𝑅𝑇𝑇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sz="20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𝑆𝑎𝑚𝑝𝑙𝑒𝑅𝑇𝑇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000" dirty="0"/>
                  <a:t>				…</a:t>
                </a:r>
                <a:endParaRPr lang="en-US" altLang="ko-KR" sz="2000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47EF62-0DE8-4151-BB8C-9FA9F4B5E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4301"/>
                <a:ext cx="10515600" cy="4193986"/>
              </a:xfrm>
              <a:blipFill>
                <a:blip r:embed="rId2"/>
                <a:stretch>
                  <a:fillRect l="-812" t="-10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152443-0FC3-45A7-82D5-DD1B9B60626F}"/>
              </a:ext>
            </a:extLst>
          </p:cNvPr>
          <p:cNvCxnSpPr>
            <a:cxnSpLocks/>
          </p:cNvCxnSpPr>
          <p:nvPr/>
        </p:nvCxnSpPr>
        <p:spPr>
          <a:xfrm>
            <a:off x="5394121" y="3672280"/>
            <a:ext cx="19294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8985748-B059-4D26-A2A0-4ECFE71494BB}"/>
              </a:ext>
            </a:extLst>
          </p:cNvPr>
          <p:cNvCxnSpPr/>
          <p:nvPr/>
        </p:nvCxnSpPr>
        <p:spPr>
          <a:xfrm flipH="1">
            <a:off x="3682767" y="3680669"/>
            <a:ext cx="2072081" cy="64595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283624-E076-4AA8-BD9F-6A682EF1375C}"/>
              </a:ext>
            </a:extLst>
          </p:cNvPr>
          <p:cNvCxnSpPr>
            <a:cxnSpLocks/>
          </p:cNvCxnSpPr>
          <p:nvPr/>
        </p:nvCxnSpPr>
        <p:spPr>
          <a:xfrm>
            <a:off x="5176007" y="4620235"/>
            <a:ext cx="20636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D6843D-F0EE-49D6-9341-B503AAB18ADE}"/>
              </a:ext>
            </a:extLst>
          </p:cNvPr>
          <p:cNvCxnSpPr>
            <a:cxnSpLocks/>
          </p:cNvCxnSpPr>
          <p:nvPr/>
        </p:nvCxnSpPr>
        <p:spPr>
          <a:xfrm flipH="1">
            <a:off x="3993160" y="4628623"/>
            <a:ext cx="1895913" cy="57439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5335F6-6C5D-4D35-8E5E-955ECE66172B}"/>
              </a:ext>
            </a:extLst>
          </p:cNvPr>
          <p:cNvSpPr/>
          <p:nvPr/>
        </p:nvSpPr>
        <p:spPr>
          <a:xfrm>
            <a:off x="4718807" y="4326621"/>
            <a:ext cx="188753" cy="301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560A2C-45F6-41BD-89AC-946FF403ADA9}"/>
              </a:ext>
            </a:extLst>
          </p:cNvPr>
          <p:cNvSpPr/>
          <p:nvPr/>
        </p:nvSpPr>
        <p:spPr>
          <a:xfrm>
            <a:off x="4890782" y="3387055"/>
            <a:ext cx="188753" cy="301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E63C15-E986-49A9-B3CA-CD308CD17524}"/>
              </a:ext>
            </a:extLst>
          </p:cNvPr>
          <p:cNvSpPr/>
          <p:nvPr/>
        </p:nvSpPr>
        <p:spPr>
          <a:xfrm>
            <a:off x="5205368" y="3387055"/>
            <a:ext cx="188753" cy="301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44F199-04E5-42A2-8B07-8354CC24E2EB}"/>
              </a:ext>
            </a:extLst>
          </p:cNvPr>
          <p:cNvSpPr/>
          <p:nvPr/>
        </p:nvSpPr>
        <p:spPr>
          <a:xfrm>
            <a:off x="5004031" y="4326635"/>
            <a:ext cx="188753" cy="301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88906A-3F2B-4C15-B74C-5843F46B1ED0}"/>
              </a:ext>
            </a:extLst>
          </p:cNvPr>
          <p:cNvSpPr/>
          <p:nvPr/>
        </p:nvSpPr>
        <p:spPr>
          <a:xfrm>
            <a:off x="5136160" y="5123580"/>
            <a:ext cx="188753" cy="301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AD97F1-DD83-4C2E-B423-C92228CF4753}"/>
              </a:ext>
            </a:extLst>
          </p:cNvPr>
          <p:cNvSpPr/>
          <p:nvPr/>
        </p:nvSpPr>
        <p:spPr>
          <a:xfrm>
            <a:off x="5418239" y="5123580"/>
            <a:ext cx="188753" cy="301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0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7D82-DFDD-4208-81A0-403CC15A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RTT </a:t>
            </a:r>
            <a:r>
              <a:rPr lang="ko-KR" altLang="en-US" b="1" dirty="0"/>
              <a:t>예측과 타임아웃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47EF62-0DE8-4151-BB8C-9FA9F4B5E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468"/>
                <a:ext cx="10515600" cy="41436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2400" b="1" dirty="0">
                    <a:solidFill>
                      <a:schemeClr val="accent6"/>
                    </a:solidFill>
                  </a:rPr>
                  <a:t>RTT </a:t>
                </a:r>
                <a:r>
                  <a:rPr lang="ko-KR" altLang="en-US" sz="2400" b="1" dirty="0">
                    <a:solidFill>
                      <a:schemeClr val="accent6"/>
                    </a:solidFill>
                  </a:rPr>
                  <a:t>변화율을 의미하는 </a:t>
                </a:r>
                <a:r>
                  <a:rPr lang="en-US" altLang="ko-KR" sz="2400" b="1" dirty="0" err="1">
                    <a:solidFill>
                      <a:schemeClr val="accent6"/>
                    </a:solidFill>
                  </a:rPr>
                  <a:t>DevRTT</a:t>
                </a:r>
                <a:r>
                  <a:rPr lang="ko-KR" altLang="en-US" sz="2400" b="1" dirty="0">
                    <a:solidFill>
                      <a:schemeClr val="accent6"/>
                    </a:solidFill>
                  </a:rPr>
                  <a:t>는 </a:t>
                </a:r>
                <a:r>
                  <a:rPr lang="en-US" altLang="ko-KR" sz="2400" b="1" dirty="0" err="1">
                    <a:solidFill>
                      <a:schemeClr val="accent6"/>
                    </a:solidFill>
                  </a:rPr>
                  <a:t>SampleRTT</a:t>
                </a:r>
                <a:r>
                  <a:rPr lang="ko-KR" altLang="en-US" sz="2400" b="1" dirty="0">
                    <a:solidFill>
                      <a:schemeClr val="accent6"/>
                    </a:solidFill>
                  </a:rPr>
                  <a:t>가 평균값으로부터 얼마나 많이 벗어나는지에 대한 예측으로 정의</a:t>
                </a:r>
                <a:r>
                  <a:rPr lang="en-US" altLang="ko-KR" sz="2400" b="1" dirty="0">
                    <a:solidFill>
                      <a:schemeClr val="accent6"/>
                    </a:solidFill>
                  </a:rPr>
                  <a:t>[RFC 6298] ,</a:t>
                </a:r>
                <a:r>
                  <a:rPr lang="ko-KR" altLang="en-US" sz="2400" b="1" dirty="0">
                    <a:solidFill>
                      <a:schemeClr val="accent6"/>
                    </a:solidFill>
                  </a:rPr>
                  <a:t> 권장 </a:t>
                </a:r>
                <a:r>
                  <a:rPr lang="el-GR" altLang="ko-KR" sz="2400" b="1" dirty="0">
                    <a:solidFill>
                      <a:schemeClr val="accent6"/>
                    </a:solidFill>
                  </a:rPr>
                  <a:t>β</a:t>
                </a:r>
                <a:r>
                  <a:rPr lang="ko-KR" altLang="en-US" sz="2400" b="1" dirty="0">
                    <a:solidFill>
                      <a:schemeClr val="accent6"/>
                    </a:solidFill>
                  </a:rPr>
                  <a:t>값은 </a:t>
                </a:r>
                <a:r>
                  <a:rPr lang="en-US" altLang="ko-KR" sz="2400" b="1" dirty="0">
                    <a:solidFill>
                      <a:schemeClr val="accent6"/>
                    </a:solidFill>
                  </a:rPr>
                  <a:t>0.25[RFC 6298]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100" b="1" dirty="0"/>
                  <a:t>	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ko-KR" sz="21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100" b="1" i="1">
                              <a:latin typeface="Cambria Math" panose="02040503050406030204" pitchFamily="18" charset="0"/>
                            </a:rPr>
                            <m:t>𝐃𝐞𝐯𝐑𝐓𝐓</m:t>
                          </m:r>
                        </m:e>
                        <m:sub>
                          <m:r>
                            <a:rPr lang="en-US" altLang="ko-KR" sz="21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21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1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1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altLang="ko-KR" sz="2100" b="1" i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ko-KR" sz="21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100" b="1" i="1">
                              <a:latin typeface="Cambria Math" panose="02040503050406030204" pitchFamily="18" charset="0"/>
                            </a:rPr>
                            <m:t>𝐃𝐞𝐯𝐑𝐓𝐓</m:t>
                          </m:r>
                        </m:e>
                        <m:sub>
                          <m:r>
                            <a:rPr lang="en-US" altLang="ko-KR" sz="2100" b="1" i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ko-KR" sz="21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ko-KR" sz="2100" b="1" i="1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altLang="ko-KR" sz="2100" b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b="1" i="1">
                                  <a:latin typeface="Cambria Math" panose="02040503050406030204" pitchFamily="18" charset="0"/>
                                </a:rPr>
                                <m:t>𝐒𝐚𝐦𝐩𝐥𝐞𝐑𝐓𝐓</m:t>
                              </m:r>
                            </m:e>
                            <m:sub>
                              <m:r>
                                <a:rPr lang="en-US" altLang="ko-KR" sz="2100" b="1" i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en-US" altLang="ko-KR" sz="21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b="1" i="1">
                                  <a:latin typeface="Cambria Math" panose="02040503050406030204" pitchFamily="18" charset="0"/>
                                </a:rPr>
                                <m:t>𝐄𝐬𝐭𝐢𝐦𝐚𝐭𝐞𝐝𝐑𝐓𝐓</m:t>
                              </m:r>
                            </m:e>
                            <m:sub>
                              <m:r>
                                <a:rPr lang="en-US" altLang="ko-KR" sz="2100" b="1" i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sz="21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1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1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ko-KR" sz="21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100" dirty="0" err="1">
                    <a:solidFill>
                      <a:schemeClr val="bg1">
                        <a:lumMod val="50000"/>
                      </a:schemeClr>
                    </a:solidFill>
                  </a:rPr>
                  <a:t>DevRTT</a:t>
                </a:r>
                <a:r>
                  <a:rPr lang="ko-KR" altLang="en-US" sz="2100" dirty="0">
                    <a:solidFill>
                      <a:schemeClr val="bg1">
                        <a:lumMod val="50000"/>
                      </a:schemeClr>
                    </a:solidFill>
                  </a:rPr>
                  <a:t>는 </a:t>
                </a:r>
                <a:r>
                  <a:rPr lang="en-US" altLang="ko-KR" sz="2100" dirty="0" err="1">
                    <a:solidFill>
                      <a:schemeClr val="bg1">
                        <a:lumMod val="50000"/>
                      </a:schemeClr>
                    </a:solidFill>
                  </a:rPr>
                  <a:t>SampleRTT</a:t>
                </a:r>
                <a:r>
                  <a:rPr lang="ko-KR" altLang="en-US" sz="2100" dirty="0">
                    <a:solidFill>
                      <a:schemeClr val="bg1">
                        <a:lumMod val="50000"/>
                      </a:schemeClr>
                    </a:solidFill>
                  </a:rPr>
                  <a:t>와 평균값 차이의 지수적 가중 이동 평균임을 유념</a:t>
                </a:r>
                <a:endParaRPr lang="en-US" altLang="ko-KR" sz="2000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47EF62-0DE8-4151-BB8C-9FA9F4B5E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468"/>
                <a:ext cx="10515600" cy="4143652"/>
              </a:xfrm>
              <a:blipFill>
                <a:blip r:embed="rId2"/>
                <a:stretch>
                  <a:fillRect l="-812" t="-1031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62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7D82-DFDD-4208-81A0-403CC15A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RTT </a:t>
            </a:r>
            <a:r>
              <a:rPr lang="ko-KR" altLang="en-US" b="1" dirty="0"/>
              <a:t>예측과 타임아웃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47EF62-0DE8-4151-BB8C-9FA9F4B5E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1079"/>
                <a:ext cx="10515600" cy="4160430"/>
              </a:xfrm>
            </p:spPr>
            <p:txBody>
              <a:bodyPr>
                <a:normAutofit/>
              </a:bodyPr>
              <a:lstStyle/>
              <a:p>
                <a:pPr marL="228600" lvl="1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ko-KR" altLang="en-US" b="1" dirty="0">
                    <a:solidFill>
                      <a:schemeClr val="accent6"/>
                    </a:solidFill>
                  </a:rPr>
                  <a:t>주어진 </a:t>
                </a:r>
                <a:r>
                  <a:rPr lang="en-US" altLang="ko-KR" b="1" dirty="0" err="1">
                    <a:solidFill>
                      <a:schemeClr val="accent6"/>
                    </a:solidFill>
                  </a:rPr>
                  <a:t>EstimatedRTT</a:t>
                </a:r>
                <a:r>
                  <a:rPr lang="ko-KR" altLang="en-US" b="1" dirty="0">
                    <a:solidFill>
                      <a:schemeClr val="accent6"/>
                    </a:solidFill>
                  </a:rPr>
                  <a:t>와 </a:t>
                </a:r>
                <a:r>
                  <a:rPr lang="en-US" altLang="ko-KR" b="1" dirty="0" err="1">
                    <a:solidFill>
                      <a:schemeClr val="accent6"/>
                    </a:solidFill>
                  </a:rPr>
                  <a:t>DevRTT</a:t>
                </a:r>
                <a:r>
                  <a:rPr lang="ko-KR" altLang="en-US" b="1" dirty="0">
                    <a:solidFill>
                      <a:schemeClr val="accent6"/>
                    </a:solidFill>
                  </a:rPr>
                  <a:t>에서 </a:t>
                </a:r>
                <a:r>
                  <a:rPr lang="en-US" altLang="ko-KR" b="1" dirty="0">
                    <a:solidFill>
                      <a:schemeClr val="accent6"/>
                    </a:solidFill>
                  </a:rPr>
                  <a:t>TCP </a:t>
                </a:r>
                <a:r>
                  <a:rPr lang="ko-KR" altLang="en-US" b="1" dirty="0">
                    <a:solidFill>
                      <a:schemeClr val="accent6"/>
                    </a:solidFill>
                  </a:rPr>
                  <a:t>타임아웃 주기를 결정할 때 분명히 주기는 평균값보다 크거나 같아야 한다는 것은 알 수 있다</a:t>
                </a:r>
                <a:r>
                  <a:rPr lang="en-US" altLang="ko-KR" b="1" dirty="0">
                    <a:solidFill>
                      <a:schemeClr val="accent6"/>
                    </a:solidFill>
                  </a:rPr>
                  <a:t>.(</a:t>
                </a:r>
                <a:r>
                  <a:rPr lang="ko-KR" altLang="en-US" b="1" dirty="0">
                    <a:solidFill>
                      <a:schemeClr val="accent6"/>
                    </a:solidFill>
                  </a:rPr>
                  <a:t>조기타임아웃 방지</a:t>
                </a:r>
                <a:r>
                  <a:rPr lang="en-US" altLang="ko-KR" b="1" dirty="0">
                    <a:solidFill>
                      <a:schemeClr val="accent6"/>
                    </a:solidFill>
                  </a:rPr>
                  <a:t>) </a:t>
                </a:r>
                <a:r>
                  <a:rPr lang="ko-KR" altLang="en-US" b="1" dirty="0">
                    <a:solidFill>
                      <a:schemeClr val="accent6"/>
                    </a:solidFill>
                  </a:rPr>
                  <a:t>너무 커도 즉각 재전송이 안되니 지연이 발생할 우려가 있다</a:t>
                </a:r>
                <a:r>
                  <a:rPr lang="en-US" altLang="ko-KR" b="1" dirty="0">
                    <a:solidFill>
                      <a:schemeClr val="accent6"/>
                    </a:solidFill>
                  </a:rPr>
                  <a:t>. </a:t>
                </a:r>
                <a:r>
                  <a:rPr lang="ko-KR" altLang="en-US" b="1" dirty="0">
                    <a:solidFill>
                      <a:schemeClr val="accent6"/>
                    </a:solidFill>
                  </a:rPr>
                  <a:t>약간의 여유 </a:t>
                </a:r>
                <a:r>
                  <a:rPr lang="ko-KR" altLang="en-US" b="1" dirty="0" err="1">
                    <a:solidFill>
                      <a:schemeClr val="accent6"/>
                    </a:solidFill>
                  </a:rPr>
                  <a:t>값만을</a:t>
                </a:r>
                <a:r>
                  <a:rPr lang="ko-KR" altLang="en-US" b="1" dirty="0">
                    <a:solidFill>
                      <a:schemeClr val="accent6"/>
                    </a:solidFill>
                  </a:rPr>
                  <a:t> 변동에 따라 설정해줘야 하므로 아래 식을 권고한다</a:t>
                </a:r>
                <a:r>
                  <a:rPr lang="en-US" altLang="ko-KR" b="1" dirty="0">
                    <a:solidFill>
                      <a:schemeClr val="accent6"/>
                    </a:solidFill>
                  </a:rPr>
                  <a:t>.[RFC 6298]</a:t>
                </a:r>
                <a:endParaRPr lang="en-US" altLang="ko-KR" sz="2000" b="1" dirty="0">
                  <a:solidFill>
                    <a:schemeClr val="accent6"/>
                  </a:solidFill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𝑻𝒊𝒎𝒆𝒐𝒖𝒕𝑰𝒏𝒕𝒆𝒓𝒗𝒂𝒍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𝑬𝒔𝒕𝒊𝒎𝒂𝒕𝒆𝒅𝑹𝑻𝑻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𝑫𝒆𝒗𝑹𝑻𝑻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000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47EF62-0DE8-4151-BB8C-9FA9F4B5E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1079"/>
                <a:ext cx="10515600" cy="4160430"/>
              </a:xfrm>
              <a:blipFill>
                <a:blip r:embed="rId2"/>
                <a:stretch>
                  <a:fillRect l="-812" t="-1025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26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64C1-1D35-4960-8B05-84B22756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풀이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B69A98-099B-4E6A-BB98-8D24F8DFA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106msec </a:t>
                </a:r>
                <a:r>
                  <a:rPr lang="ko-KR" altLang="en-US" dirty="0"/>
                  <a:t>측정 직후 </a:t>
                </a:r>
                <a:r>
                  <a:rPr lang="en-US" altLang="ko-KR" dirty="0" err="1"/>
                  <a:t>TimeoutInterval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결정 및 갱신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𝑆𝑎𝑚𝑝𝑙𝑒𝑅𝑇𝑇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875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106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𝑆𝑎𝑚𝑝𝑙𝑒𝑅𝑇𝑇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𝐸𝑠𝑡𝑖𝑚𝑎𝑡𝑒𝑑𝑅𝑇𝑇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106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0625</m:t>
                      </m:r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𝑇𝑖𝑚𝑒𝑜𝑢𝑡𝐼𝑛𝑡𝑒𝑟𝑣𝑎𝑙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𝐸𝑠𝑡𝑖𝑚𝑎𝑡𝑒𝑑𝑅𝑇𝑇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𝐷𝑒𝑣𝑅𝑇𝑇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0625</m:t>
                      </m:r>
                    </m:oMath>
                  </m:oMathPara>
                </a14:m>
                <a:endParaRPr lang="en-US" altLang="ko-KR" sz="20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121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B69A98-099B-4E6A-BB98-8D24F8DFA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33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1806</Words>
  <Application>Microsoft Office PowerPoint</Application>
  <PresentationFormat>와이드스크린</PresentationFormat>
  <Paragraphs>295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Calibri</vt:lpstr>
      <vt:lpstr>Arial</vt:lpstr>
      <vt:lpstr>Cambria Math</vt:lpstr>
      <vt:lpstr>Calibri Light</vt:lpstr>
      <vt:lpstr>Office Theme</vt:lpstr>
      <vt:lpstr>Computer Network</vt:lpstr>
      <vt:lpstr>Contents</vt:lpstr>
      <vt:lpstr>PowerPoint 프레젠테이션</vt:lpstr>
      <vt:lpstr>문제 분석</vt:lpstr>
      <vt:lpstr>RTT 예측과 타임아웃</vt:lpstr>
      <vt:lpstr>RTT 예측과 타임아웃</vt:lpstr>
      <vt:lpstr>RTT 예측과 타임아웃</vt:lpstr>
      <vt:lpstr>RTT 예측과 타임아웃</vt:lpstr>
      <vt:lpstr>문제 풀이</vt:lpstr>
      <vt:lpstr>문제 풀이</vt:lpstr>
      <vt:lpstr>문제 풀이</vt:lpstr>
      <vt:lpstr>문제 풀이</vt:lpstr>
      <vt:lpstr>문제 풀이</vt:lpstr>
      <vt:lpstr>프로그램을 통한 검증</vt:lpstr>
      <vt:lpstr>PowerPoint 프레젠테이션</vt:lpstr>
      <vt:lpstr>문제 분석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PowerPoint 프레젠테이션</vt:lpstr>
      <vt:lpstr>Pipelined Protocol</vt:lpstr>
      <vt:lpstr>TCP, GBN, SR(TCP는 GBN인가 SR인가)</vt:lpstr>
      <vt:lpstr>TCP, GBN, SR(TCP는 GBN인가 SR인가)</vt:lpstr>
      <vt:lpstr>GBN</vt:lpstr>
      <vt:lpstr>SR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o_o6213@naver.com</dc:creator>
  <cp:lastModifiedBy>Oh</cp:lastModifiedBy>
  <cp:revision>114</cp:revision>
  <dcterms:created xsi:type="dcterms:W3CDTF">2019-09-15T15:43:52Z</dcterms:created>
  <dcterms:modified xsi:type="dcterms:W3CDTF">2019-10-17T23:54:07Z</dcterms:modified>
</cp:coreProperties>
</file>