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91" r:id="rId2"/>
    <p:sldId id="631" r:id="rId3"/>
    <p:sldId id="636" r:id="rId4"/>
    <p:sldId id="635" r:id="rId5"/>
    <p:sldId id="634" r:id="rId6"/>
    <p:sldId id="633" r:id="rId7"/>
    <p:sldId id="632" r:id="rId8"/>
    <p:sldId id="62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029"/>
    <a:srgbClr val="30333A"/>
    <a:srgbClr val="D5355F"/>
    <a:srgbClr val="815695"/>
    <a:srgbClr val="1D6398"/>
    <a:srgbClr val="1E6B86"/>
    <a:srgbClr val="2584A7"/>
    <a:srgbClr val="EEEEEE"/>
    <a:srgbClr val="D3D3D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671" autoAdjust="0"/>
  </p:normalViewPr>
  <p:slideViewPr>
    <p:cSldViewPr snapToGrid="0">
      <p:cViewPr varScale="1">
        <p:scale>
          <a:sx n="93" d="100"/>
          <a:sy n="93" d="100"/>
        </p:scale>
        <p:origin x="84" y="11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bg1"/>
                  </a:solidFill>
                </a:rPr>
                <a:t>컴퓨터네트워크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R10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03932" y="889509"/>
            <a:ext cx="9973577" cy="857098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291099"/>
              <a:ext cx="9717643" cy="49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하루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동안 당신이 사용하는 서로 다른 무선 기술과 그들의 특성에 대하여 기술하라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여러 기술 간에 당신이 하나를 선택한다면 왜 다른 것에 비해 그것을 선호하는가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03932" y="1884322"/>
            <a:ext cx="9973577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① 블루투스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블루투스는 휴대기기를 서로 연결해 정보를 교환하는 근거리 무선 기술이다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보통  </a:t>
            </a:r>
            <a:r>
              <a:rPr lang="en-US" altLang="ko-KR" sz="1400" dirty="0" smtClean="0">
                <a:solidFill>
                  <a:schemeClr val="bg1"/>
                </a:solidFill>
              </a:rPr>
              <a:t>10</a:t>
            </a:r>
            <a:r>
              <a:rPr lang="ko-KR" altLang="en-US" sz="1400" dirty="0" smtClean="0">
                <a:solidFill>
                  <a:schemeClr val="bg1"/>
                </a:solidFill>
              </a:rPr>
              <a:t>미터 안팎의 초단거리에서 저전력 무선 연결이 필요할 때 쓰인다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주파수 대역인 </a:t>
            </a:r>
            <a:r>
              <a:rPr lang="en-US" altLang="ko-KR" sz="1400" dirty="0" smtClean="0">
                <a:solidFill>
                  <a:schemeClr val="bg1"/>
                </a:solidFill>
              </a:rPr>
              <a:t>2400~2483.5MHz</a:t>
            </a:r>
            <a:r>
              <a:rPr lang="ko-KR" altLang="en-US" sz="1400" dirty="0" smtClean="0">
                <a:solidFill>
                  <a:schemeClr val="bg1"/>
                </a:solidFill>
              </a:rPr>
              <a:t>를 사용하는데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여러 시스템들과 같은 주파수 대역을 이용하기 때문에 시스템간 전파 간섭이 생길 우려가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이를 예방하기 위해 주파수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호핑</a:t>
            </a:r>
            <a:r>
              <a:rPr lang="ko-KR" altLang="en-US" sz="1400" dirty="0" smtClean="0">
                <a:solidFill>
                  <a:schemeClr val="bg1"/>
                </a:solidFill>
              </a:rPr>
              <a:t> 방식을 사용한다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주파수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호핑</a:t>
            </a:r>
            <a:r>
              <a:rPr lang="ko-KR" altLang="en-US" sz="1400" dirty="0" smtClean="0">
                <a:solidFill>
                  <a:schemeClr val="bg1"/>
                </a:solidFill>
              </a:rPr>
              <a:t> 방식은 많은 수의 채널을 특정 패턴에 따라 빠르게 이동하며 패킷을 조금씩 전송하는 기법이다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② NFC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Near </a:t>
            </a:r>
            <a:r>
              <a:rPr lang="en-US" altLang="ko-KR" sz="1400" dirty="0">
                <a:solidFill>
                  <a:schemeClr val="bg1"/>
                </a:solidFill>
              </a:rPr>
              <a:t>Field </a:t>
            </a:r>
            <a:r>
              <a:rPr lang="en-US" altLang="ko-KR" sz="1400" dirty="0" smtClean="0">
                <a:solidFill>
                  <a:schemeClr val="bg1"/>
                </a:solidFill>
              </a:rPr>
              <a:t>Communication</a:t>
            </a:r>
            <a:r>
              <a:rPr lang="ko-KR" altLang="en-US" sz="1400" dirty="0" smtClean="0">
                <a:solidFill>
                  <a:schemeClr val="bg1"/>
                </a:solidFill>
              </a:rPr>
              <a:t>의 약자로 근거리 무선통신 기술이다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블루투스와 같은 점이 있지만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nfc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13.56MHz</a:t>
            </a:r>
            <a:r>
              <a:rPr lang="ko-KR" altLang="en-US" sz="1400" dirty="0" smtClean="0">
                <a:solidFill>
                  <a:schemeClr val="bg1"/>
                </a:solidFill>
              </a:rPr>
              <a:t>를 사용한다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또한 </a:t>
            </a:r>
            <a:r>
              <a:rPr lang="en-US" altLang="ko-KR" sz="1400" dirty="0" smtClean="0">
                <a:solidFill>
                  <a:schemeClr val="bg1"/>
                </a:solidFill>
              </a:rPr>
              <a:t>10cm</a:t>
            </a:r>
            <a:r>
              <a:rPr lang="ko-KR" altLang="en-US" sz="1400" dirty="0" smtClean="0">
                <a:solidFill>
                  <a:schemeClr val="bg1"/>
                </a:solidFill>
              </a:rPr>
              <a:t> 미만의 가까운 거리만 가능하며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그 거리 안에서 다양한 </a:t>
            </a:r>
            <a:r>
              <a:rPr lang="ko-KR" altLang="en-US" sz="1400" dirty="0">
                <a:solidFill>
                  <a:schemeClr val="bg1"/>
                </a:solidFill>
              </a:rPr>
              <a:t>데</a:t>
            </a:r>
            <a:r>
              <a:rPr lang="ko-KR" altLang="en-US" sz="1400" dirty="0" smtClean="0">
                <a:solidFill>
                  <a:schemeClr val="bg1"/>
                </a:solidFill>
              </a:rPr>
              <a:t>이터를 주고 받을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이는 근거리 무선통신으로 좀 더 보안적으로 사용이 가능하며 보안 적인 측면을 이용하여 스마트 결제 등 여러 분야로 이용이 가능하다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③ MST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magnetic secure </a:t>
            </a:r>
            <a:r>
              <a:rPr lang="en-US" altLang="ko-KR" sz="1400" dirty="0" smtClean="0">
                <a:solidFill>
                  <a:schemeClr val="bg1"/>
                </a:solidFill>
              </a:rPr>
              <a:t>transmission</a:t>
            </a:r>
            <a:r>
              <a:rPr lang="ko-KR" altLang="en-US" sz="1400" dirty="0" smtClean="0">
                <a:solidFill>
                  <a:schemeClr val="bg1"/>
                </a:solidFill>
              </a:rPr>
              <a:t>의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약자로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마그네틱</a:t>
            </a:r>
            <a:r>
              <a:rPr lang="ko-KR" altLang="en-US" sz="1400" dirty="0" smtClean="0">
                <a:solidFill>
                  <a:schemeClr val="bg1"/>
                </a:solidFill>
              </a:rPr>
              <a:t> 보안 전송 이라는 뜻으로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자기장을 이용하여 통신하는 근거리 무선통신 기술이다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이 기술은 카드를 그으면서 발생하는 해당 카드의 전자기 펄스를 스마트폰이 흉내 내어 방출하고 이를 단말기에 전달해주는 기술이다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나는 </a:t>
            </a:r>
            <a:r>
              <a:rPr lang="ko-KR" altLang="en-US" sz="1400" dirty="0" smtClean="0">
                <a:solidFill>
                  <a:schemeClr val="accent4"/>
                </a:solidFill>
              </a:rPr>
              <a:t>블루투스</a:t>
            </a:r>
            <a:r>
              <a:rPr lang="ko-KR" altLang="en-US" sz="1400" dirty="0" smtClean="0">
                <a:solidFill>
                  <a:schemeClr val="bg1"/>
                </a:solidFill>
              </a:rPr>
              <a:t>를 가장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선호</a:t>
            </a:r>
            <a:r>
              <a:rPr lang="ko-KR" altLang="en-US" sz="1400" dirty="0" smtClean="0">
                <a:solidFill>
                  <a:schemeClr val="bg1"/>
                </a:solidFill>
              </a:rPr>
              <a:t>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아무래도 무선 기술이다 보니 언제 어디서나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휴대기기와</a:t>
            </a:r>
            <a:r>
              <a:rPr lang="ko-KR" altLang="en-US" sz="1400" dirty="0" smtClean="0">
                <a:solidFill>
                  <a:schemeClr val="bg1"/>
                </a:solidFill>
              </a:rPr>
              <a:t> 연결하여 사용 할 수 있다는 점이 가장 큰 이점이 아닌가 싶다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난 음악을 즐겨 듣는 편인데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블루투스 스피커에 핸드폰을 연결하여 언제 어디서나 장소에 제약 받지 않고 노래를 들을 수 있다는 점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그리고 자동차를 탈 때도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자동차 내부 블루투스와 핸드폰을 연결하여 내가 듣고 싶은 노래를 언제든지 들을 수 있다는 점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난 이 두 가지 부분이 가장 좋고 예전 부터 지금 까지 꾸준히 써오고 있는 기술이기 때문에 아무래도 더욱 친숙하고 편리하기 때문에 선호도가 가장 높다고 생각한다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R12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480" y="1043621"/>
            <a:ext cx="9973577" cy="1078206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291099"/>
              <a:ext cx="97176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회선 교환 네트워크는 패킷 교환 네트워크에 대해 어떠한 장점을 갖고 있는가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패킷 교환에서 출력 큐의 역할은 무엇인가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회선 교환 네트워크에서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TDM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은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FBM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에 비해 어떠한 장점이 있는가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4481" y="2568539"/>
            <a:ext cx="9973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en-US" dirty="0" smtClean="0">
                <a:solidFill>
                  <a:schemeClr val="accent4"/>
                </a:solidFill>
              </a:rPr>
              <a:t>회선 교환 </a:t>
            </a:r>
            <a:r>
              <a:rPr lang="ko-KR" altLang="en-US" dirty="0" smtClean="0">
                <a:solidFill>
                  <a:schemeClr val="bg1"/>
                </a:solidFill>
              </a:rPr>
              <a:t>네트워크는 </a:t>
            </a:r>
            <a:r>
              <a:rPr lang="ko-KR" altLang="ko-KR" dirty="0" smtClean="0">
                <a:solidFill>
                  <a:schemeClr val="bg1"/>
                </a:solidFill>
              </a:rPr>
              <a:t>회선을 </a:t>
            </a:r>
            <a:r>
              <a:rPr lang="ko-KR" altLang="ko-KR" dirty="0">
                <a:solidFill>
                  <a:schemeClr val="bg1"/>
                </a:solidFill>
              </a:rPr>
              <a:t>완전히 할당 받아 사용하기 때문에 통신 자체가 상당히 안정적이고 보안에도 강하다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근본적으로 어떤 회선이 사용되고 있다면 그 회선에 다른 사람이 접근할 수 없기 때문이다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실제로 전화를 도청하는 일은 컴퓨터를 해킹하는 것보다 훨씬 어렵다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전화는 인터넷에 비해 훨씬 안전한 통신 방법이다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또한 통신이 이루어 질 때 회선을 완전히 할당 받아 사용하기 때문에 실시간 서비스가 가능하다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en-US" altLang="ko-KR" dirty="0">
              <a:solidFill>
                <a:schemeClr val="bg1"/>
              </a:solidFill>
            </a:endParaRPr>
          </a:p>
          <a:p>
            <a:pPr lvl="0" algn="just"/>
            <a:r>
              <a:rPr lang="ko-KR" altLang="en-US" dirty="0" smtClean="0">
                <a:solidFill>
                  <a:schemeClr val="accent4"/>
                </a:solidFill>
              </a:rPr>
              <a:t>출력 큐</a:t>
            </a:r>
            <a:r>
              <a:rPr lang="ko-KR" altLang="en-US" dirty="0" smtClean="0">
                <a:solidFill>
                  <a:schemeClr val="bg1"/>
                </a:solidFill>
              </a:rPr>
              <a:t>는 특정 링크로 보내려는 패킷을 저장해준다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그런데 만약 그 링크가 다른 패킷을 전송하고 있다면 뒤에 있는 패킷들은 앞에 있는 패킷들이 전송되기 전 까지 출력 버퍼에서 기다리게 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이를 </a:t>
            </a:r>
            <a:r>
              <a:rPr lang="ko-KR" altLang="en-US" dirty="0" err="1" smtClean="0">
                <a:solidFill>
                  <a:schemeClr val="bg1"/>
                </a:solidFill>
              </a:rPr>
              <a:t>큐잉지연</a:t>
            </a:r>
            <a:r>
              <a:rPr lang="ko-KR" altLang="en-US" dirty="0" smtClean="0">
                <a:solidFill>
                  <a:schemeClr val="bg1"/>
                </a:solidFill>
              </a:rPr>
              <a:t> 이라고 하고 </a:t>
            </a:r>
            <a:r>
              <a:rPr lang="ko-KR" altLang="en-US" dirty="0" err="1" smtClean="0">
                <a:solidFill>
                  <a:schemeClr val="bg1"/>
                </a:solidFill>
              </a:rPr>
              <a:t>큐잉지연을</a:t>
            </a:r>
            <a:r>
              <a:rPr lang="ko-KR" altLang="en-US" dirty="0" smtClean="0">
                <a:solidFill>
                  <a:schemeClr val="bg1"/>
                </a:solidFill>
              </a:rPr>
              <a:t> 겪는다고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ko-KR" altLang="ko-KR" dirty="0">
              <a:solidFill>
                <a:schemeClr val="bg1"/>
              </a:solidFill>
            </a:endParaRPr>
          </a:p>
          <a:p>
            <a:pPr lvl="0" algn="just"/>
            <a:r>
              <a:rPr lang="en-US" altLang="ko-KR" dirty="0">
                <a:solidFill>
                  <a:schemeClr val="accent4"/>
                </a:solidFill>
              </a:rPr>
              <a:t>TDM</a:t>
            </a:r>
            <a:r>
              <a:rPr lang="ko-KR" altLang="ko-KR" dirty="0">
                <a:solidFill>
                  <a:schemeClr val="bg1"/>
                </a:solidFill>
              </a:rPr>
              <a:t>의 장점은 융통성이다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이 방식은 회선을 따라 보낼 때 신호의 수에 변화가 있는 것을 허용하며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가용 주파수 대역을 가장 적절하게 사용하기 위해 시간 간격을 지속적으로 조절한다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회선들이 시간을 공유하기 때문에 시간을 분할하여 사용 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R16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481" y="879234"/>
            <a:ext cx="9973577" cy="1078206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291099"/>
              <a:ext cx="97176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고정 경로를 통해 송신 호스트에서 수신 호스트로 일련의 패킷을 보낸다고 하자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하나의 패킷에 대한 종단간 지연에서의 지연 요소를 나열하라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이들 지연에서 상수인 것은 무엇이고 가변적인 지연은 어떤 것인가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4481" y="2137707"/>
            <a:ext cx="9973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ko-KR" sz="1600" dirty="0">
                <a:solidFill>
                  <a:schemeClr val="bg1"/>
                </a:solidFill>
              </a:rPr>
              <a:t>처리 지연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 smtClean="0">
                <a:solidFill>
                  <a:schemeClr val="bg1"/>
                </a:solidFill>
              </a:rPr>
              <a:t>패킷 </a:t>
            </a:r>
            <a:r>
              <a:rPr lang="ko-KR" altLang="ko-KR" sz="1600" dirty="0">
                <a:solidFill>
                  <a:schemeClr val="bg1"/>
                </a:solidFill>
              </a:rPr>
              <a:t>헤더를 조사하고 그 패킷을 어디로 보낼지를 결정하는 시간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 smtClean="0">
                <a:solidFill>
                  <a:schemeClr val="bg1"/>
                </a:solidFill>
              </a:rPr>
              <a:t>다시 </a:t>
            </a:r>
            <a:r>
              <a:rPr lang="ko-KR" altLang="ko-KR" sz="1600" dirty="0">
                <a:solidFill>
                  <a:schemeClr val="bg1"/>
                </a:solidFill>
              </a:rPr>
              <a:t>말해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라우터 내에서 패킷 처리에 걸리는 시간만큼의 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ko-KR" altLang="ko-KR" sz="1600" dirty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>
                <a:solidFill>
                  <a:schemeClr val="bg1"/>
                </a:solidFill>
              </a:rPr>
              <a:t>큐잉 지연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 smtClean="0">
                <a:solidFill>
                  <a:schemeClr val="bg1"/>
                </a:solidFill>
              </a:rPr>
              <a:t>큐 </a:t>
            </a:r>
            <a:r>
              <a:rPr lang="ko-KR" altLang="ko-KR" sz="1600" dirty="0">
                <a:solidFill>
                  <a:schemeClr val="bg1"/>
                </a:solidFill>
              </a:rPr>
              <a:t>상에서 패킷들이 링크로 전송되기를 기다리면서 겪는 시간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ko-KR" sz="1600" dirty="0">
                <a:solidFill>
                  <a:schemeClr val="bg1"/>
                </a:solidFill>
              </a:rPr>
              <a:t>처리순서에 대한 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en-US" altLang="ko-KR" sz="1600" dirty="0">
              <a:solidFill>
                <a:schemeClr val="bg1"/>
              </a:solidFill>
            </a:endParaRPr>
          </a:p>
          <a:p>
            <a:pPr lvl="0" algn="just"/>
            <a:r>
              <a:rPr lang="ko-KR" altLang="en-US" sz="1600" dirty="0" smtClean="0">
                <a:solidFill>
                  <a:schemeClr val="bg1"/>
                </a:solidFill>
              </a:rPr>
              <a:t>이는 망의 </a:t>
            </a:r>
            <a:r>
              <a:rPr lang="ko-KR" altLang="en-US" sz="1600" dirty="0">
                <a:solidFill>
                  <a:schemeClr val="bg1"/>
                </a:solidFill>
              </a:rPr>
              <a:t>부하의 변화에 따라 일정하지 않고 불규칙하게 변화되는 </a:t>
            </a:r>
            <a:r>
              <a:rPr lang="ko-KR" altLang="en-US" sz="1600" dirty="0">
                <a:solidFill>
                  <a:schemeClr val="accent4"/>
                </a:solidFill>
              </a:rPr>
              <a:t>가변적</a:t>
            </a:r>
            <a:r>
              <a:rPr lang="ko-KR" altLang="en-US" sz="1600" dirty="0">
                <a:solidFill>
                  <a:schemeClr val="bg1"/>
                </a:solidFill>
              </a:rPr>
              <a:t>인 지연 </a:t>
            </a:r>
            <a:r>
              <a:rPr lang="ko-KR" altLang="en-US" sz="1600" dirty="0" smtClean="0">
                <a:solidFill>
                  <a:schemeClr val="bg1"/>
                </a:solidFill>
              </a:rPr>
              <a:t>요소이다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lvl="0" algn="just"/>
            <a:endParaRPr lang="ko-KR" altLang="ko-KR" sz="1600" dirty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>
                <a:solidFill>
                  <a:schemeClr val="bg1"/>
                </a:solidFill>
              </a:rPr>
              <a:t>전송 </a:t>
            </a:r>
            <a:r>
              <a:rPr lang="ko-KR" altLang="ko-KR" sz="1600" dirty="0" smtClean="0">
                <a:solidFill>
                  <a:schemeClr val="bg1"/>
                </a:solidFill>
              </a:rPr>
              <a:t>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accent4"/>
                </a:solidFill>
              </a:rPr>
              <a:t>상</a:t>
            </a:r>
            <a:r>
              <a:rPr lang="ko-KR" altLang="en-US" sz="1600" dirty="0" smtClean="0">
                <a:solidFill>
                  <a:schemeClr val="accent4"/>
                </a:solidFill>
              </a:rPr>
              <a:t>수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 smtClean="0">
                <a:solidFill>
                  <a:schemeClr val="bg1"/>
                </a:solidFill>
              </a:rPr>
              <a:t>앞서 </a:t>
            </a:r>
            <a:r>
              <a:rPr lang="ko-KR" altLang="ko-KR" sz="1600" dirty="0">
                <a:solidFill>
                  <a:schemeClr val="bg1"/>
                </a:solidFill>
              </a:rPr>
              <a:t>도착한 다른 모든 패킷들이 전송될 때까지의 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0" algn="just"/>
            <a:endParaRPr lang="ko-KR" altLang="ko-KR" sz="1600" dirty="0">
              <a:solidFill>
                <a:schemeClr val="bg1"/>
              </a:solidFill>
            </a:endParaRPr>
          </a:p>
          <a:p>
            <a:pPr lvl="0" algn="just"/>
            <a:r>
              <a:rPr lang="ko-KR" altLang="ko-KR" sz="1600" dirty="0">
                <a:solidFill>
                  <a:schemeClr val="bg1"/>
                </a:solidFill>
              </a:rPr>
              <a:t>전파 </a:t>
            </a:r>
            <a:r>
              <a:rPr lang="ko-KR" altLang="ko-KR" sz="1600" dirty="0" smtClean="0">
                <a:solidFill>
                  <a:schemeClr val="bg1"/>
                </a:solidFill>
              </a:rPr>
              <a:t>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accent4"/>
                </a:solidFill>
              </a:rPr>
              <a:t>상수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 algn="just"/>
            <a:r>
              <a:rPr lang="ko-KR" altLang="en-US" sz="1600" dirty="0" smtClean="0">
                <a:solidFill>
                  <a:schemeClr val="bg1"/>
                </a:solidFill>
              </a:rPr>
              <a:t>송신 측에서 </a:t>
            </a:r>
            <a:r>
              <a:rPr lang="ko-KR" altLang="en-US" sz="1600" dirty="0">
                <a:solidFill>
                  <a:schemeClr val="bg1"/>
                </a:solidFill>
              </a:rPr>
              <a:t>패킷을 전송한 후 </a:t>
            </a:r>
            <a:r>
              <a:rPr lang="ko-KR" altLang="en-US" sz="1600" dirty="0" smtClean="0">
                <a:solidFill>
                  <a:schemeClr val="bg1"/>
                </a:solidFill>
              </a:rPr>
              <a:t>수신 측에서 </a:t>
            </a:r>
            <a:r>
              <a:rPr lang="ko-KR" altLang="en-US" sz="1600" dirty="0">
                <a:solidFill>
                  <a:schemeClr val="bg1"/>
                </a:solidFill>
              </a:rPr>
              <a:t>패킷을 수신할 </a:t>
            </a:r>
            <a:r>
              <a:rPr lang="ko-KR" altLang="en-US" sz="1600" dirty="0" smtClean="0">
                <a:solidFill>
                  <a:schemeClr val="bg1"/>
                </a:solidFill>
              </a:rPr>
              <a:t>때까지의 지연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 algn="just"/>
            <a:r>
              <a:rPr lang="ko-KR" altLang="en-US" sz="1600" dirty="0" smtClean="0">
                <a:solidFill>
                  <a:schemeClr val="bg1"/>
                </a:solidFill>
              </a:rPr>
              <a:t>즉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ko-KR" sz="1600" dirty="0" smtClean="0">
                <a:solidFill>
                  <a:schemeClr val="bg1"/>
                </a:solidFill>
              </a:rPr>
              <a:t>라우터에서 </a:t>
            </a:r>
            <a:r>
              <a:rPr lang="ko-KR" altLang="ko-KR" sz="1600" dirty="0">
                <a:solidFill>
                  <a:schemeClr val="bg1"/>
                </a:solidFill>
              </a:rPr>
              <a:t>다음 라우터까지의 전파에 필요한 시간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R23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480" y="930606"/>
            <a:ext cx="9973577" cy="1078206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352160"/>
              <a:ext cx="9717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sz="2400" b="1" dirty="0">
                  <a:solidFill>
                    <a:schemeClr val="bg1"/>
                  </a:solidFill>
                  <a:latin typeface="+mj-lt"/>
                </a:rPr>
                <a:t>인터넷 프로토콜 스택의 다섯 계층은 무엇인가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</a:rPr>
                <a:t>? </a:t>
              </a:r>
              <a:endParaRPr lang="en-US" altLang="ko-KR" sz="24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ko-KR" altLang="ko-KR" sz="2400" b="1" dirty="0" smtClean="0">
                  <a:solidFill>
                    <a:schemeClr val="bg1"/>
                  </a:solidFill>
                  <a:latin typeface="+mj-lt"/>
                </a:rPr>
                <a:t>각 </a:t>
              </a:r>
              <a:r>
                <a:rPr lang="ko-KR" altLang="ko-KR" sz="2400" b="1" dirty="0">
                  <a:solidFill>
                    <a:schemeClr val="bg1"/>
                  </a:solidFill>
                  <a:latin typeface="+mj-lt"/>
                </a:rPr>
                <a:t>계층의 주요 역할은 무엇인가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ko-KR" altLang="ko-KR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4480" y="2243588"/>
            <a:ext cx="99735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1600" dirty="0">
                <a:solidFill>
                  <a:schemeClr val="bg1"/>
                </a:solidFill>
              </a:rPr>
              <a:t>애플리케이션 계층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 smtClean="0">
                <a:solidFill>
                  <a:schemeClr val="bg1"/>
                </a:solidFill>
              </a:rPr>
              <a:t>네트워크 </a:t>
            </a:r>
            <a:r>
              <a:rPr lang="ko-KR" altLang="ko-KR" sz="1600" dirty="0">
                <a:solidFill>
                  <a:schemeClr val="bg1"/>
                </a:solidFill>
              </a:rPr>
              <a:t>애플리케이션과 애플리케이션 계층 프로토콜이 있는 곳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ko-KR" sz="1600" dirty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>
                <a:solidFill>
                  <a:schemeClr val="bg1"/>
                </a:solidFill>
              </a:rPr>
              <a:t>트랜스포트 계층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 smtClean="0">
                <a:solidFill>
                  <a:schemeClr val="bg1"/>
                </a:solidFill>
              </a:rPr>
              <a:t>클라이언트와 </a:t>
            </a:r>
            <a:r>
              <a:rPr lang="ko-KR" altLang="ko-KR" sz="1600" dirty="0">
                <a:solidFill>
                  <a:schemeClr val="bg1"/>
                </a:solidFill>
              </a:rPr>
              <a:t>서버 간에 애플리케이션 계층 메시지를 전송하는 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ko-KR" sz="1600" dirty="0" smtClean="0">
                <a:solidFill>
                  <a:schemeClr val="bg1"/>
                </a:solidFill>
              </a:rPr>
              <a:t>비스를 </a:t>
            </a:r>
            <a:r>
              <a:rPr lang="ko-KR" altLang="ko-KR" sz="1600" dirty="0">
                <a:solidFill>
                  <a:schemeClr val="bg1"/>
                </a:solidFill>
              </a:rPr>
              <a:t>제공하는 역할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ko-KR" sz="1600" dirty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>
                <a:solidFill>
                  <a:schemeClr val="bg1"/>
                </a:solidFill>
              </a:rPr>
              <a:t>네트워크 계층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 smtClean="0">
                <a:solidFill>
                  <a:schemeClr val="bg1"/>
                </a:solidFill>
              </a:rPr>
              <a:t>한 </a:t>
            </a:r>
            <a:r>
              <a:rPr lang="ko-KR" altLang="ko-KR" sz="1600" dirty="0">
                <a:solidFill>
                  <a:schemeClr val="bg1"/>
                </a:solidFill>
              </a:rPr>
              <a:t>호스트에서 다른 호스트로 데이터 그램을 라우팅하는 역할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ko-KR" sz="1600" dirty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>
                <a:solidFill>
                  <a:schemeClr val="bg1"/>
                </a:solidFill>
              </a:rPr>
              <a:t>링크 계층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 smtClean="0">
                <a:solidFill>
                  <a:schemeClr val="bg1"/>
                </a:solidFill>
              </a:rPr>
              <a:t>출발지와 </a:t>
            </a:r>
            <a:r>
              <a:rPr lang="ko-KR" altLang="ko-KR" sz="1600" dirty="0">
                <a:solidFill>
                  <a:schemeClr val="bg1"/>
                </a:solidFill>
              </a:rPr>
              <a:t>목적지 간 일련의 패킷 스위치를 통해 데이터 그램을 라우팅하는 역할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ko-KR" sz="1600" dirty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>
                <a:solidFill>
                  <a:schemeClr val="bg1"/>
                </a:solidFill>
              </a:rPr>
              <a:t>물리 계층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0"/>
            <a:r>
              <a:rPr lang="ko-KR" altLang="ko-KR" sz="1600" dirty="0" smtClean="0">
                <a:solidFill>
                  <a:schemeClr val="bg1"/>
                </a:solidFill>
              </a:rPr>
              <a:t>프레임 </a:t>
            </a:r>
            <a:r>
              <a:rPr lang="ko-KR" altLang="ko-KR" sz="1600" dirty="0">
                <a:solidFill>
                  <a:schemeClr val="bg1"/>
                </a:solidFill>
              </a:rPr>
              <a:t>내부의 각 비트를 한 노드에서 다음 노드로 이동하는 역할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R24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58239" y="981977"/>
            <a:ext cx="10039820" cy="1078206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413716"/>
              <a:ext cx="971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캡슐화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encapsulation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와 비캡슐화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>
                  <a:solidFill>
                    <a:schemeClr val="bg1"/>
                  </a:solidFill>
                </a:rPr>
                <a:t>decapsulation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는 무엇을 의미하는가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계층 프로토콜 스택에서 왜 이들이 필요한가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  <a:endParaRPr lang="en-US" altLang="ko-KR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8133" y="2290366"/>
            <a:ext cx="101462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캡슐화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송신 데이터에 필요한 정보 즉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헤더를 붙여서 다음 계층에 보내는 기술을 의미한다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쉽게 말하면 </a:t>
            </a:r>
            <a:r>
              <a:rPr lang="en-US" altLang="ko-KR" sz="1600" dirty="0" smtClean="0">
                <a:solidFill>
                  <a:schemeClr val="bg1"/>
                </a:solidFill>
              </a:rPr>
              <a:t>PC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다른 </a:t>
            </a:r>
            <a:r>
              <a:rPr lang="en-US" altLang="ko-KR" sz="1600" dirty="0" smtClean="0">
                <a:solidFill>
                  <a:schemeClr val="bg1"/>
                </a:solidFill>
              </a:rPr>
              <a:t>PC</a:t>
            </a:r>
            <a:r>
              <a:rPr lang="ko-KR" altLang="en-US" sz="1600" dirty="0" smtClean="0">
                <a:solidFill>
                  <a:schemeClr val="bg1"/>
                </a:solidFill>
              </a:rPr>
              <a:t>로 데이터를 전송할 때 데이터를 패키지화 하는 과정이다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헤더에는 각 계층에서 수행한 정보들이 담겨있으며 이는 데이터를 받을 상대에 대한 정보도 같이 포함되어 들어있다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또한 데이터의 내용이나 성격을 식별하거나 제어하는 데 사용된다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비캡슐화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캡슐화의 반대 개념으로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헤더를 제거하는 것을 비캡슐화 라고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헤더를 제거해서 온전한 데이터만 받는다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왜 필요한가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데이터는 데이터 그 자체 상태만으로는 상대방한테 전달이 불가능 하다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그렇기 때문에 상대방한테 갈 수 있게끔 다른 형식으로 포장을 해서 보내는 것이다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예를 들어 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r>
              <a:rPr lang="ko-KR" altLang="en-US" sz="1600" dirty="0" smtClean="0">
                <a:solidFill>
                  <a:schemeClr val="bg1"/>
                </a:solidFill>
              </a:rPr>
              <a:t>가 </a:t>
            </a:r>
            <a:r>
              <a:rPr lang="en-US" altLang="ko-KR" sz="1600" dirty="0" smtClean="0">
                <a:solidFill>
                  <a:schemeClr val="bg1"/>
                </a:solidFill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</a:rPr>
              <a:t>한테 선물을 주려고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선물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</a:t>
            </a:r>
            <a:r>
              <a:rPr lang="en-US" altLang="ko-KR" sz="16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그럴 때 보통 선물을 그냥 주지 않고 박스에 담거나 비닐이나 종이로 포장을 해서 주게 되는데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이를 캡슐화라고 생각하면 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그리고 </a:t>
            </a:r>
            <a:r>
              <a:rPr lang="en-US" altLang="ko-KR" sz="1600" dirty="0" smtClean="0">
                <a:solidFill>
                  <a:schemeClr val="bg1"/>
                </a:solidFill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</a:rPr>
              <a:t>는 그 선물을 받아 포장을 뜯어 물건을 얻게 되는데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이를 비캡슐화 라고 보면 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.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P6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83385" y="920331"/>
            <a:ext cx="9973577" cy="1078206"/>
            <a:chOff x="1124481" y="1228556"/>
            <a:chExt cx="9973577" cy="1078206"/>
          </a:xfrm>
        </p:grpSpPr>
        <p:sp>
          <p:nvSpPr>
            <p:cNvPr id="20" name="직사각형 19"/>
            <p:cNvSpPr/>
            <p:nvPr/>
          </p:nvSpPr>
          <p:spPr>
            <a:xfrm>
              <a:off x="1124481" y="1228556"/>
              <a:ext cx="9973577" cy="10782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7" y="1291099"/>
              <a:ext cx="97176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전송속도가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R bps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인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단일 링크로 연결된 호스트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와 호스트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B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를 생각하자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두 호스트는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m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미터 떨어져 있고 링크 사이의 전파 속도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s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가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m/s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라고 하자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그리고 호스트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가 호스트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B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에게 크기가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L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비트인 패킷을 보낸다고 하자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</a:t>
              </a:r>
              <a:endParaRPr lang="en-US" altLang="ko-KR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68512" y="2260315"/>
                <a:ext cx="10048126" cy="386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UcPeriod"/>
                </a:pPr>
                <a:r>
                  <a:rPr lang="en-US" altLang="ko-KR" sz="1400" dirty="0" smtClean="0">
                    <a:solidFill>
                      <a:schemeClr val="bg1"/>
                    </a:solidFill>
                  </a:rPr>
                  <a:t>m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과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s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를 이용하여 전파 지연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</a:rPr>
                  <a:t>를 표현하라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m/s sec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altLang="ko-KR" sz="1400" dirty="0" smtClean="0">
                    <a:solidFill>
                      <a:schemeClr val="bg1"/>
                    </a:solidFill>
                  </a:rPr>
                  <a:t>L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과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R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을 이용하여 패킷의 전송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결정하라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L/R sec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처리 지연과 큐잉 지연은 무시하고 </a:t>
                </a:r>
                <a:r>
                  <a:rPr lang="ko-KR" altLang="en-US" sz="1400" dirty="0" err="1" smtClean="0">
                    <a:solidFill>
                      <a:schemeClr val="bg1"/>
                    </a:solidFill>
                  </a:rPr>
                  <a:t>종단간의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 지연에 대한 수식을 구하라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(L/R) + (m/s) sec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ko-KR" altLang="en-US" sz="1400" dirty="0" smtClean="0">
                    <a:solidFill>
                      <a:schemeClr val="bg1"/>
                    </a:solidFill>
                  </a:rPr>
                  <a:t>호스트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가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t=0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시간에 패킷 전송을 시작한다고 하자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시간에 패킷의 마지막 비트는 어디에 있는가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?           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t=0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일 때 패킷 전송을 한다고 하면 비트는 호스트 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를 떠나 전송이 되는 중 이다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. 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</a:rPr>
                  <a:t>보다 크다고 하자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시간에 패킷의 처음 비트는 어디에 있는가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?                                         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첫 번째 비트가 </a:t>
                </a:r>
                <a:r>
                  <a:rPr lang="ko-KR" altLang="en-US" sz="14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호스트 </a:t>
                </a:r>
                <a:r>
                  <a:rPr lang="en-US" altLang="ko-KR" sz="14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ko-KR" altLang="en-US" sz="14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에 도착하지 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않았기 때문에 아직 링크에 있다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보다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작다고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하자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T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시간에 패킷의 처음 비트는 어디에 있는가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?                                                  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호스트 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B</a:t>
                </a:r>
                <a:r>
                  <a:rPr lang="ko-KR" altLang="en-US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에 있다</a:t>
                </a:r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s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 = 2.5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solidFill>
                      <a:schemeClr val="bg1"/>
                    </a:solidFill>
                  </a:rPr>
                  <a:t>, L = 120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비트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, R = 56kbps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라고 하자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</a:rPr>
                  <a:t>를 같게 하는 거리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m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을 찾아라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     m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den>
                    </m:f>
                    <m:r>
                      <a:rPr lang="en-US" altLang="ko-KR" sz="1400" b="1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∙</m:t>
                        </m:r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ko-KR" sz="1400" b="1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400" b="1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1400" b="1" i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400" b="1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1400" b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) = 536km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2260315"/>
                <a:ext cx="10048126" cy="3863878"/>
              </a:xfrm>
              <a:prstGeom prst="rect">
                <a:avLst/>
              </a:prstGeom>
              <a:blipFill>
                <a:blip r:embed="rId2"/>
                <a:stretch>
                  <a:fillRect l="-303" t="-1104" r="-4730" b="-16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3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086340" y="1576348"/>
            <a:ext cx="8128000" cy="37084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2390" y="2876550"/>
            <a:ext cx="558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21094030">
            <a:off x="2086339" y="1384634"/>
            <a:ext cx="8128000" cy="38608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86599">
            <a:off x="2256446" y="1691314"/>
            <a:ext cx="7915155" cy="3455218"/>
          </a:xfrm>
          <a:prstGeom prst="rect">
            <a:avLst/>
          </a:prstGeom>
          <a:noFill/>
          <a:ln w="28575">
            <a:gradFill>
              <a:gsLst>
                <a:gs pos="50000">
                  <a:schemeClr val="accent1"/>
                </a:gs>
                <a:gs pos="0">
                  <a:schemeClr val="accent6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799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725</cp:revision>
  <dcterms:created xsi:type="dcterms:W3CDTF">2018-08-02T07:05:36Z</dcterms:created>
  <dcterms:modified xsi:type="dcterms:W3CDTF">2019-09-22T11:40:12Z</dcterms:modified>
</cp:coreProperties>
</file>