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591" r:id="rId2"/>
    <p:sldId id="649" r:id="rId3"/>
    <p:sldId id="647" r:id="rId4"/>
    <p:sldId id="648" r:id="rId5"/>
    <p:sldId id="645" r:id="rId6"/>
    <p:sldId id="646" r:id="rId7"/>
    <p:sldId id="62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C9EF"/>
    <a:srgbClr val="D5355F"/>
    <a:srgbClr val="1D2029"/>
    <a:srgbClr val="30333A"/>
    <a:srgbClr val="815695"/>
    <a:srgbClr val="1D6398"/>
    <a:srgbClr val="1E6B86"/>
    <a:srgbClr val="2584A7"/>
    <a:srgbClr val="EEEEEE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71" autoAdjust="0"/>
  </p:normalViewPr>
  <p:slideViewPr>
    <p:cSldViewPr snapToGrid="0">
      <p:cViewPr varScale="1">
        <p:scale>
          <a:sx n="105" d="100"/>
          <a:sy n="105" d="100"/>
        </p:scale>
        <p:origin x="138" y="20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7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8A8B-6E94-43E1-B30D-FA0BCA9CE15D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2659-18B3-4EF4-8774-230C0FA8FFE2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6752-9B95-4247-816C-8F56EB954F9C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C9F8-AB55-4E7A-B569-50ADA02EEA6B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1D25-D872-41C9-8A8F-46B339A1B6B6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04C3-9247-4CAB-B513-08C37C27DF15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F88C-6CB2-449F-A51A-368C71AA0331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D08B-5780-4DB5-B7D7-566C3A708658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E31D-D3D1-46CE-AE15-BCC3ECC7E5DC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0330-47D5-4E10-97A7-AE9AE809D598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ED33-4C41-418E-9411-7FFB715B9542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7A9B9-B9F4-4EC5-ADD7-477BB159CD2D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ì»´í¨í°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0"/>
                    </a14:imgEffect>
                    <a14:imgEffect>
                      <a14:brightnessContrast brigh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 rot="1800000">
            <a:off x="4432299" y="1917699"/>
            <a:ext cx="3327401" cy="3022601"/>
            <a:chOff x="4384984" y="1597025"/>
            <a:chExt cx="3327401" cy="3022601"/>
          </a:xfrm>
        </p:grpSpPr>
        <p:sp>
          <p:nvSpPr>
            <p:cNvPr id="7" name="이등변 삼각형 6"/>
            <p:cNvSpPr/>
            <p:nvPr/>
          </p:nvSpPr>
          <p:spPr>
            <a:xfrm rot="10500000">
              <a:off x="4384985" y="1597025"/>
              <a:ext cx="3327400" cy="302260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이등변 삼각형 3"/>
            <p:cNvSpPr/>
            <p:nvPr/>
          </p:nvSpPr>
          <p:spPr>
            <a:xfrm rot="10800000">
              <a:off x="4384985" y="1597025"/>
              <a:ext cx="3327400" cy="3022600"/>
            </a:xfrm>
            <a:prstGeom prst="triangle">
              <a:avLst/>
            </a:prstGeom>
            <a:solidFill>
              <a:schemeClr val="bg1">
                <a:alpha val="46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10140000">
              <a:off x="4384984" y="1597026"/>
              <a:ext cx="3327400" cy="3022600"/>
            </a:xfrm>
            <a:prstGeom prst="triangle">
              <a:avLst/>
            </a:prstGeom>
            <a:noFill/>
            <a:ln>
              <a:gradFill>
                <a:gsLst>
                  <a:gs pos="0">
                    <a:srgbClr val="815695"/>
                  </a:gs>
                  <a:gs pos="100000">
                    <a:srgbClr val="D5355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 rot="19800000">
              <a:off x="4843111" y="2158773"/>
              <a:ext cx="2520769" cy="5749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i="1" smtClean="0">
                  <a:solidFill>
                    <a:schemeClr val="bg1"/>
                  </a:solidFill>
                </a:rPr>
                <a:t>컴퓨터네트워크</a:t>
              </a:r>
              <a:endParaRPr lang="en-US" altLang="ko-KR" sz="24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845489" y="6060506"/>
            <a:ext cx="5204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담당 교수님 </a:t>
            </a:r>
            <a:r>
              <a:rPr lang="en-US" altLang="ko-KR" sz="1200" dirty="0" smtClean="0">
                <a:solidFill>
                  <a:prstClr val="white"/>
                </a:solidFill>
              </a:rPr>
              <a:t>: </a:t>
            </a:r>
            <a:r>
              <a:rPr lang="ko-KR" altLang="en-US" sz="1200" dirty="0" smtClean="0">
                <a:solidFill>
                  <a:prstClr val="white"/>
                </a:solidFill>
              </a:rPr>
              <a:t>이상정 교수님</a:t>
            </a:r>
            <a:endParaRPr lang="en-US" altLang="ko-KR" sz="1200" dirty="0" smtClean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이름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· </a:t>
            </a:r>
            <a:r>
              <a:rPr lang="ko-KR" altLang="en-US" sz="1200" dirty="0" smtClean="0">
                <a:solidFill>
                  <a:schemeClr val="bg1"/>
                </a:solidFill>
              </a:rPr>
              <a:t>학번 </a:t>
            </a:r>
            <a:r>
              <a:rPr lang="en-US" altLang="ko-KR" sz="1200" dirty="0" smtClean="0">
                <a:solidFill>
                  <a:schemeClr val="bg1"/>
                </a:solidFill>
              </a:rPr>
              <a:t>: </a:t>
            </a:r>
            <a:r>
              <a:rPr lang="ko-KR" altLang="en-US" sz="1200" dirty="0" smtClean="0">
                <a:solidFill>
                  <a:schemeClr val="bg1"/>
                </a:solidFill>
              </a:rPr>
              <a:t>김혜진 </a:t>
            </a:r>
            <a:r>
              <a:rPr lang="en-US" altLang="ko-KR" sz="1200" dirty="0" smtClean="0">
                <a:solidFill>
                  <a:schemeClr val="bg1"/>
                </a:solidFill>
              </a:rPr>
              <a:t>20174627</a:t>
            </a:r>
          </a:p>
        </p:txBody>
      </p:sp>
    </p:spTree>
    <p:extLst>
      <p:ext uri="{BB962C8B-B14F-4D97-AF65-F5344CB8AC3E}">
        <p14:creationId xmlns:p14="http://schemas.microsoft.com/office/powerpoint/2010/main" val="195654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804224" y="1308371"/>
            <a:ext cx="5770914" cy="1642900"/>
            <a:chOff x="470576" y="2116762"/>
            <a:chExt cx="5770914" cy="1642900"/>
          </a:xfrm>
        </p:grpSpPr>
        <p:grpSp>
          <p:nvGrpSpPr>
            <p:cNvPr id="4" name="그룹 3"/>
            <p:cNvGrpSpPr/>
            <p:nvPr/>
          </p:nvGrpSpPr>
          <p:grpSpPr>
            <a:xfrm>
              <a:off x="559474" y="2894121"/>
              <a:ext cx="3324157" cy="46489"/>
              <a:chOff x="553059" y="3435823"/>
              <a:chExt cx="1554480" cy="46489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553059" y="3435823"/>
                <a:ext cx="1554480" cy="45719"/>
              </a:xfrm>
              <a:prstGeom prst="rect">
                <a:avLst/>
              </a:prstGeom>
              <a:solidFill>
                <a:schemeClr val="bg1"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53059" y="3436593"/>
                <a:ext cx="1224000" cy="45719"/>
              </a:xfrm>
              <a:prstGeom prst="rect">
                <a:avLst/>
              </a:prstGeom>
              <a:gradFill flip="none" rotWithShape="1">
                <a:gsLst>
                  <a:gs pos="100000">
                    <a:srgbClr val="D5355F"/>
                  </a:gs>
                  <a:gs pos="0">
                    <a:srgbClr val="81569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직사각형 22"/>
            <p:cNvSpPr/>
            <p:nvPr/>
          </p:nvSpPr>
          <p:spPr>
            <a:xfrm>
              <a:off x="492256" y="2116762"/>
              <a:ext cx="574923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1.</a:t>
              </a:r>
              <a:endParaRPr lang="en-US" altLang="ko-KR" sz="1050" b="1" dirty="0">
                <a:solidFill>
                  <a:prstClr val="white"/>
                </a:solidFill>
              </a:endParaRPr>
            </a:p>
            <a:p>
              <a:r>
                <a:rPr lang="ko-KR" altLang="en-US" sz="20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소켓</a:t>
              </a:r>
              <a:r>
                <a:rPr lang="en-US" altLang="ko-KR" sz="20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</a:t>
              </a:r>
              <a:r>
                <a:rPr lang="en-US" altLang="ko-KR" sz="2000" b="1" i="1" dirty="0">
                  <a:solidFill>
                    <a:schemeClr val="bg1"/>
                  </a:solidFill>
                </a:rPr>
                <a:t>Socket</a:t>
              </a:r>
              <a:r>
                <a:rPr lang="en-US" altLang="ko-KR" sz="2000" b="1" i="1" dirty="0" smtClean="0">
                  <a:solidFill>
                    <a:schemeClr val="bg1"/>
                  </a:solidFill>
                </a:rPr>
                <a:t>)</a:t>
              </a:r>
              <a:r>
                <a:rPr lang="ko-KR" altLang="en-US" sz="2000" b="1" i="1" dirty="0" smtClean="0">
                  <a:solidFill>
                    <a:schemeClr val="bg1"/>
                  </a:solidFill>
                </a:rPr>
                <a:t>소개</a:t>
              </a:r>
              <a:endParaRPr lang="en-US" altLang="ko-KR" sz="2000" b="1" i="1" dirty="0">
                <a:solidFill>
                  <a:schemeClr val="bg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0576" y="3022716"/>
              <a:ext cx="574923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2</a:t>
              </a:r>
              <a:r>
                <a:rPr lang="en-US" altLang="ko-KR" sz="1200" b="1" dirty="0" smtClean="0">
                  <a:solidFill>
                    <a:prstClr val="white"/>
                  </a:solidFill>
                </a:rPr>
                <a:t>.</a:t>
              </a:r>
              <a:endParaRPr lang="en-US" altLang="ko-KR" sz="1200" b="1" dirty="0">
                <a:solidFill>
                  <a:prstClr val="white"/>
                </a:solidFill>
              </a:endParaRPr>
            </a:p>
            <a:p>
              <a:r>
                <a:rPr lang="en-US" altLang="ko-KR" sz="20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TCP</a:t>
              </a:r>
              <a:r>
                <a:rPr lang="ko-KR" altLang="en-US" sz="20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와 </a:t>
              </a:r>
              <a:r>
                <a:rPr lang="en-US" altLang="ko-KR" sz="20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UDP </a:t>
              </a:r>
              <a:r>
                <a:rPr lang="ko-KR" altLang="en-US" sz="20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차이점</a:t>
              </a:r>
              <a:endParaRPr lang="en-US" altLang="ko-KR" sz="2400" b="1" i="1" dirty="0">
                <a:solidFill>
                  <a:schemeClr val="bg1"/>
                </a:solidFill>
              </a:endParaRPr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492256" y="3713943"/>
              <a:ext cx="3458593" cy="45719"/>
              <a:chOff x="8155141" y="3658176"/>
              <a:chExt cx="1554480" cy="45719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8155141" y="3658176"/>
                <a:ext cx="1554480" cy="45719"/>
              </a:xfrm>
              <a:prstGeom prst="rect">
                <a:avLst/>
              </a:prstGeom>
              <a:solidFill>
                <a:schemeClr val="bg1"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8156785" y="3658176"/>
                <a:ext cx="1224000" cy="45719"/>
              </a:xfrm>
              <a:prstGeom prst="rect">
                <a:avLst/>
              </a:prstGeom>
              <a:gradFill flip="none" rotWithShape="1">
                <a:gsLst>
                  <a:gs pos="100000">
                    <a:srgbClr val="D5355F"/>
                  </a:gs>
                  <a:gs pos="0">
                    <a:srgbClr val="81569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59475" y="186743"/>
            <a:ext cx="1086445" cy="738664"/>
            <a:chOff x="559475" y="186743"/>
            <a:chExt cx="1086445" cy="738664"/>
          </a:xfrm>
        </p:grpSpPr>
        <p:sp>
          <p:nvSpPr>
            <p:cNvPr id="18" name="직사각형 17"/>
            <p:cNvSpPr/>
            <p:nvPr/>
          </p:nvSpPr>
          <p:spPr>
            <a:xfrm>
              <a:off x="559475" y="186743"/>
              <a:ext cx="1086445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b="1" i="1" dirty="0" smtClean="0">
                  <a:solidFill>
                    <a:schemeClr val="bg1">
                      <a:lumMod val="75000"/>
                    </a:schemeClr>
                  </a:solidFill>
                </a:rPr>
                <a:t>목차</a:t>
              </a:r>
              <a:endParaRPr lang="en-US" altLang="ko-KR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559476" y="432665"/>
              <a:ext cx="0" cy="2616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z="1050" smtClean="0"/>
              <a:t>2</a:t>
            </a:fld>
            <a:endParaRPr lang="ko-KR" altLang="en-US" sz="1050"/>
          </a:p>
        </p:txBody>
      </p:sp>
      <p:grpSp>
        <p:nvGrpSpPr>
          <p:cNvPr id="19" name="그룹 18"/>
          <p:cNvGrpSpPr/>
          <p:nvPr/>
        </p:nvGrpSpPr>
        <p:grpSpPr>
          <a:xfrm>
            <a:off x="762865" y="3039804"/>
            <a:ext cx="5749234" cy="1856532"/>
            <a:chOff x="429217" y="1831332"/>
            <a:chExt cx="5749234" cy="1856532"/>
          </a:xfrm>
        </p:grpSpPr>
        <p:grpSp>
          <p:nvGrpSpPr>
            <p:cNvPr id="24" name="그룹 23"/>
            <p:cNvGrpSpPr/>
            <p:nvPr/>
          </p:nvGrpSpPr>
          <p:grpSpPr>
            <a:xfrm>
              <a:off x="559474" y="2628090"/>
              <a:ext cx="4209230" cy="45719"/>
              <a:chOff x="553059" y="3169792"/>
              <a:chExt cx="1968368" cy="45719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553059" y="3169792"/>
                <a:ext cx="1968368" cy="45719"/>
              </a:xfrm>
              <a:prstGeom prst="rect">
                <a:avLst/>
              </a:prstGeom>
              <a:solidFill>
                <a:schemeClr val="bg1"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53059" y="3169792"/>
                <a:ext cx="1224000" cy="45719"/>
              </a:xfrm>
              <a:prstGeom prst="rect">
                <a:avLst/>
              </a:prstGeom>
              <a:gradFill flip="none" rotWithShape="1">
                <a:gsLst>
                  <a:gs pos="100000">
                    <a:srgbClr val="D5355F"/>
                  </a:gs>
                  <a:gs pos="0">
                    <a:srgbClr val="81569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429217" y="1831332"/>
              <a:ext cx="574923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3.</a:t>
              </a:r>
              <a:endParaRPr lang="en-US" altLang="ko-KR" sz="1050" b="1" dirty="0">
                <a:solidFill>
                  <a:prstClr val="white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b="1" i="1" dirty="0">
                  <a:solidFill>
                    <a:schemeClr val="bg1"/>
                  </a:solidFill>
                </a:rPr>
                <a:t>UDP </a:t>
              </a:r>
              <a:r>
                <a:rPr lang="ko-KR" altLang="en-US" sz="2000" b="1" i="1" dirty="0">
                  <a:solidFill>
                    <a:schemeClr val="bg1"/>
                  </a:solidFill>
                </a:rPr>
                <a:t>서버</a:t>
              </a:r>
              <a:r>
                <a:rPr lang="en-US" altLang="ko-KR" sz="2000" b="1" i="1" dirty="0">
                  <a:solidFill>
                    <a:schemeClr val="bg1"/>
                  </a:solidFill>
                </a:rPr>
                <a:t>/</a:t>
              </a:r>
              <a:r>
                <a:rPr lang="ko-KR" altLang="en-US" sz="2000" b="1" i="1" dirty="0" smtClean="0">
                  <a:solidFill>
                    <a:schemeClr val="bg1"/>
                  </a:solidFill>
                </a:rPr>
                <a:t>클라이언트 설명 및 분석</a:t>
              </a:r>
              <a:endParaRPr lang="ko-KR" altLang="en-US" sz="2000" b="1" i="1" dirty="0">
                <a:solidFill>
                  <a:schemeClr val="bg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70576" y="2810701"/>
              <a:ext cx="4970675" cy="8771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white"/>
                  </a:solidFill>
                </a:rPr>
                <a:t>4</a:t>
              </a:r>
              <a:r>
                <a:rPr lang="en-US" altLang="ko-KR" sz="1400" b="1" dirty="0" smtClean="0">
                  <a:solidFill>
                    <a:prstClr val="white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i="1" dirty="0">
                  <a:solidFill>
                    <a:schemeClr val="bg1"/>
                  </a:solidFill>
                </a:rPr>
                <a:t>TCP </a:t>
              </a:r>
              <a:r>
                <a:rPr lang="ko-KR" altLang="en-US" sz="2000" b="1" i="1" dirty="0">
                  <a:solidFill>
                    <a:schemeClr val="bg1"/>
                  </a:solidFill>
                </a:rPr>
                <a:t>서버</a:t>
              </a:r>
              <a:r>
                <a:rPr lang="en-US" altLang="ko-KR" sz="2000" b="1" i="1" dirty="0">
                  <a:solidFill>
                    <a:schemeClr val="bg1"/>
                  </a:solidFill>
                </a:rPr>
                <a:t>/</a:t>
              </a:r>
              <a:r>
                <a:rPr lang="ko-KR" altLang="en-US" sz="2000" b="1" i="1" dirty="0" smtClean="0">
                  <a:solidFill>
                    <a:schemeClr val="bg1"/>
                  </a:solidFill>
                </a:rPr>
                <a:t>클라이언트 설명 및 분석</a:t>
              </a:r>
              <a:endParaRPr lang="ko-KR" altLang="en-US" sz="2000" b="1" i="1" dirty="0">
                <a:solidFill>
                  <a:schemeClr val="bg1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559475" y="3586637"/>
              <a:ext cx="4291525" cy="51666"/>
              <a:chOff x="8185353" y="4989527"/>
              <a:chExt cx="1914045" cy="47222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8185353" y="4994962"/>
                <a:ext cx="1914045" cy="41787"/>
              </a:xfrm>
              <a:prstGeom prst="rect">
                <a:avLst/>
              </a:prstGeom>
              <a:solidFill>
                <a:schemeClr val="bg1"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8185353" y="4989527"/>
                <a:ext cx="1224000" cy="45719"/>
              </a:xfrm>
              <a:prstGeom prst="rect">
                <a:avLst/>
              </a:prstGeom>
              <a:gradFill flip="none" rotWithShape="1">
                <a:gsLst>
                  <a:gs pos="100000">
                    <a:srgbClr val="D5355F"/>
                  </a:gs>
                  <a:gs pos="0">
                    <a:srgbClr val="81569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477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559476" y="301860"/>
            <a:ext cx="42368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소켓</a:t>
            </a:r>
            <a:r>
              <a:rPr lang="en-US" altLang="ko-KR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Socket)?</a:t>
            </a:r>
            <a:endParaRPr lang="en-US" altLang="ko-KR" sz="2800" b="1" i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59476" y="432665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z="1050" smtClean="0"/>
              <a:t>3</a:t>
            </a:fld>
            <a:endParaRPr lang="ko-KR" altLang="en-US" sz="1050"/>
          </a:p>
        </p:txBody>
      </p:sp>
      <p:sp>
        <p:nvSpPr>
          <p:cNvPr id="26" name="직사각형 25"/>
          <p:cNvSpPr/>
          <p:nvPr/>
        </p:nvSpPr>
        <p:spPr>
          <a:xfrm>
            <a:off x="1472184" y="2148840"/>
            <a:ext cx="9153144" cy="1920240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00784" y="2304288"/>
            <a:ext cx="89245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소켓은 네트워크 상에서 돌아가는 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두 </a:t>
            </a:r>
            <a:r>
              <a:rPr lang="ko-KR" altLang="en-US" sz="2000" b="1" dirty="0">
                <a:solidFill>
                  <a:schemeClr val="bg1"/>
                </a:solidFill>
              </a:rPr>
              <a:t>개의 프로그램 간 양방향 통신의 하나의 </a:t>
            </a:r>
            <a:r>
              <a:rPr lang="ko-KR" altLang="en-US" sz="2000" b="1" dirty="0" err="1">
                <a:solidFill>
                  <a:schemeClr val="bg1"/>
                </a:solidFill>
              </a:rPr>
              <a:t>엔트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포인트이다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/>
            </a:r>
            <a:br>
              <a:rPr lang="ko-KR" altLang="en-US" sz="2000" b="1" dirty="0">
                <a:solidFill>
                  <a:schemeClr val="bg1"/>
                </a:solidFill>
              </a:rPr>
            </a:br>
            <a:r>
              <a:rPr lang="ko-KR" altLang="en-US" sz="2000" b="1" dirty="0">
                <a:solidFill>
                  <a:schemeClr val="bg1"/>
                </a:solidFill>
              </a:rPr>
              <a:t>소켓은 포트 번호에 </a:t>
            </a:r>
            <a:r>
              <a:rPr lang="ko-KR" altLang="en-US" sz="2000" b="1" dirty="0" err="1">
                <a:solidFill>
                  <a:schemeClr val="bg1"/>
                </a:solidFill>
              </a:rPr>
              <a:t>바인딩되어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TCP </a:t>
            </a:r>
            <a:r>
              <a:rPr lang="ko-KR" altLang="en-US" sz="2000" b="1" dirty="0">
                <a:solidFill>
                  <a:schemeClr val="bg1"/>
                </a:solidFill>
              </a:rPr>
              <a:t>레이어에서 데이터가 전달되야하는 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어플리케이션을 </a:t>
            </a:r>
            <a:r>
              <a:rPr lang="ko-KR" altLang="en-US" sz="2000" b="1" dirty="0">
                <a:solidFill>
                  <a:schemeClr val="bg1"/>
                </a:solidFill>
              </a:rPr>
              <a:t>식별할 수 있게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해준다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58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559476" y="301860"/>
            <a:ext cx="42368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TCP</a:t>
            </a:r>
            <a:r>
              <a:rPr lang="ko-KR" alt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와 </a:t>
            </a:r>
            <a:r>
              <a:rPr lang="en-US" altLang="ko-KR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UDP </a:t>
            </a:r>
            <a:r>
              <a:rPr lang="ko-KR" alt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차이점</a:t>
            </a:r>
            <a:endParaRPr lang="en-US" altLang="ko-KR" sz="2800" b="1" i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59476" y="432665"/>
            <a:ext cx="0" cy="261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z="1050" smtClean="0"/>
              <a:t>4</a:t>
            </a:fld>
            <a:endParaRPr lang="ko-KR" altLang="en-US" sz="1050"/>
          </a:p>
        </p:txBody>
      </p:sp>
      <p:grpSp>
        <p:nvGrpSpPr>
          <p:cNvPr id="3" name="그룹 2"/>
          <p:cNvGrpSpPr/>
          <p:nvPr/>
        </p:nvGrpSpPr>
        <p:grpSpPr>
          <a:xfrm>
            <a:off x="2546984" y="1709085"/>
            <a:ext cx="7623175" cy="3598139"/>
            <a:chOff x="2226500" y="1694525"/>
            <a:chExt cx="7623175" cy="3598139"/>
          </a:xfrm>
        </p:grpSpPr>
        <p:pic>
          <p:nvPicPr>
            <p:cNvPr id="1026" name="Picture 2" descr="https://t1.daumcdn.net/cfile/tistory/214A0940565D29031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6500" y="1694525"/>
              <a:ext cx="7623175" cy="3598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직사각형 25"/>
            <p:cNvSpPr/>
            <p:nvPr/>
          </p:nvSpPr>
          <p:spPr>
            <a:xfrm>
              <a:off x="2226500" y="1721159"/>
              <a:ext cx="7623175" cy="3507789"/>
            </a:xfrm>
            <a:prstGeom prst="rect">
              <a:avLst/>
            </a:prstGeom>
            <a:noFill/>
            <a:ln w="25400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328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66" y="985864"/>
            <a:ext cx="5932242" cy="26029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66" y="3581361"/>
            <a:ext cx="5934400" cy="228604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86717" y="276749"/>
            <a:ext cx="888393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 smtClean="0">
                <a:solidFill>
                  <a:schemeClr val="bg1"/>
                </a:solidFill>
              </a:rPr>
              <a:t>UDP </a:t>
            </a:r>
            <a:r>
              <a:rPr lang="ko-KR" altLang="en-US" sz="2000" b="1" i="1" dirty="0" smtClean="0">
                <a:solidFill>
                  <a:schemeClr val="bg1"/>
                </a:solidFill>
              </a:rPr>
              <a:t>서버</a:t>
            </a:r>
            <a:r>
              <a:rPr lang="en-US" altLang="ko-KR" sz="2000" b="1" i="1" dirty="0" smtClean="0">
                <a:solidFill>
                  <a:schemeClr val="bg1"/>
                </a:solidFill>
              </a:rPr>
              <a:t>/</a:t>
            </a:r>
            <a:r>
              <a:rPr lang="ko-KR" altLang="en-US" sz="2000" b="1" i="1" dirty="0" smtClean="0">
                <a:solidFill>
                  <a:schemeClr val="bg1"/>
                </a:solidFill>
              </a:rPr>
              <a:t>클라이언트</a:t>
            </a:r>
            <a:endParaRPr lang="ko-KR" altLang="en-US" sz="2000" b="1" i="1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86718" y="261843"/>
            <a:ext cx="0" cy="5001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56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269266" y="985864"/>
            <a:ext cx="5934400" cy="4872792"/>
            <a:chOff x="1129654" y="1253696"/>
            <a:chExt cx="6556076" cy="5823441"/>
          </a:xfrm>
        </p:grpSpPr>
        <p:sp>
          <p:nvSpPr>
            <p:cNvPr id="10" name="TextBox 9"/>
            <p:cNvSpPr txBox="1"/>
            <p:nvPr/>
          </p:nvSpPr>
          <p:spPr>
            <a:xfrm>
              <a:off x="6049876" y="1397857"/>
              <a:ext cx="1359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서버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91297" y="4364519"/>
              <a:ext cx="1565188" cy="441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클라이언트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129654" y="1253696"/>
              <a:ext cx="6556076" cy="5823441"/>
            </a:xfrm>
            <a:prstGeom prst="rect">
              <a:avLst/>
            </a:prstGeom>
            <a:noFill/>
            <a:ln w="25400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570982" y="1590675"/>
            <a:ext cx="5303362" cy="2216370"/>
            <a:chOff x="6434306" y="1915089"/>
            <a:chExt cx="5303362" cy="3383179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4306" y="1915089"/>
              <a:ext cx="5303362" cy="3383179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6434306" y="1915089"/>
              <a:ext cx="5303362" cy="3383179"/>
            </a:xfrm>
            <a:prstGeom prst="rect">
              <a:avLst/>
            </a:prstGeom>
            <a:noFill/>
            <a:ln w="25400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339053" y="3958192"/>
            <a:ext cx="57672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주피터 노트북 에서는 </a:t>
            </a:r>
            <a:r>
              <a:rPr lang="en-US" altLang="ko-KR" sz="1600" dirty="0" smtClean="0">
                <a:solidFill>
                  <a:schemeClr val="bg1"/>
                </a:solidFill>
              </a:rPr>
              <a:t>input</a:t>
            </a:r>
            <a:r>
              <a:rPr lang="ko-KR" altLang="en-US" sz="1600" dirty="0" smtClean="0">
                <a:solidFill>
                  <a:schemeClr val="bg1"/>
                </a:solidFill>
              </a:rPr>
              <a:t>까지는 실행이 되는데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그 다음부터는 아무것도 뜨지 않아서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부득이하게 </a:t>
            </a:r>
            <a:r>
              <a:rPr lang="ko-KR" altLang="en-US" sz="1600" dirty="0" err="1" smtClean="0">
                <a:solidFill>
                  <a:schemeClr val="accent4"/>
                </a:solidFill>
              </a:rPr>
              <a:t>파이썬으로</a:t>
            </a:r>
            <a:r>
              <a:rPr lang="ko-KR" altLang="en-US" sz="1600" dirty="0" smtClean="0">
                <a:solidFill>
                  <a:schemeClr val="accent4"/>
                </a:solidFill>
              </a:rPr>
              <a:t> 소스를 옮겨 </a:t>
            </a:r>
            <a:r>
              <a:rPr lang="ko-KR" altLang="en-US" sz="1600" dirty="0" smtClean="0">
                <a:solidFill>
                  <a:schemeClr val="bg1"/>
                </a:solidFill>
              </a:rPr>
              <a:t>실행해보았다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accent6"/>
                </a:solidFill>
              </a:rPr>
              <a:t>소문자를 대문자로 </a:t>
            </a:r>
            <a:r>
              <a:rPr lang="ko-KR" altLang="en-US" sz="1600" dirty="0" smtClean="0">
                <a:solidFill>
                  <a:schemeClr val="bg1"/>
                </a:solidFill>
              </a:rPr>
              <a:t>잘 바꿔 주는 것을 확인 할 수 있었다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주피터에서 실행하지 못해 아쉬웠지만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일단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파이썬에서라도</a:t>
            </a:r>
            <a:r>
              <a:rPr lang="ko-KR" altLang="en-US" sz="1600" dirty="0" smtClean="0">
                <a:solidFill>
                  <a:schemeClr val="bg1"/>
                </a:solidFill>
              </a:rPr>
              <a:t> 실행했다는 부분에 의미를 두기로 했다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570982" y="419755"/>
            <a:ext cx="5303362" cy="1078119"/>
            <a:chOff x="6570982" y="419755"/>
            <a:chExt cx="4972051" cy="107811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70983" y="419755"/>
              <a:ext cx="4972050" cy="1078119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6570982" y="425838"/>
              <a:ext cx="4972051" cy="1072036"/>
            </a:xfrm>
            <a:prstGeom prst="rect">
              <a:avLst/>
            </a:prstGeom>
            <a:noFill/>
            <a:ln w="25400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0961073" y="434549"/>
            <a:ext cx="1230927" cy="309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457574" y="2212888"/>
            <a:ext cx="141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9868" y="186032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소스 설명은 주석에 있습니다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86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t="5776"/>
          <a:stretch/>
        </p:blipFill>
        <p:spPr>
          <a:xfrm>
            <a:off x="462893" y="3480283"/>
            <a:ext cx="6819900" cy="321945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86718" y="174526"/>
            <a:ext cx="888393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 smtClean="0">
                <a:solidFill>
                  <a:schemeClr val="bg1"/>
                </a:solidFill>
              </a:rPr>
              <a:t>TCP </a:t>
            </a:r>
            <a:r>
              <a:rPr lang="ko-KR" altLang="en-US" b="1" i="1" dirty="0" smtClean="0">
                <a:solidFill>
                  <a:schemeClr val="bg1"/>
                </a:solidFill>
              </a:rPr>
              <a:t>서버</a:t>
            </a:r>
            <a:r>
              <a:rPr lang="en-US" altLang="ko-KR" b="1" i="1" dirty="0" smtClean="0">
                <a:solidFill>
                  <a:schemeClr val="bg1"/>
                </a:solidFill>
              </a:rPr>
              <a:t>/</a:t>
            </a:r>
            <a:r>
              <a:rPr lang="ko-KR" altLang="en-US" b="1" i="1" dirty="0" smtClean="0">
                <a:solidFill>
                  <a:schemeClr val="bg1"/>
                </a:solidFill>
              </a:rPr>
              <a:t>클라이언트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20986" y="195336"/>
            <a:ext cx="0" cy="5001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56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93" y="736063"/>
            <a:ext cx="6819900" cy="274422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62894" y="736062"/>
            <a:ext cx="6842100" cy="5981292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937" y="2098137"/>
            <a:ext cx="4541579" cy="324293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478736" y="2098137"/>
            <a:ext cx="4563780" cy="3242937"/>
          </a:xfrm>
          <a:prstGeom prst="rect">
            <a:avLst/>
          </a:prstGeom>
          <a:noFill/>
          <a:ln w="25400">
            <a:gradFill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961181" y="862072"/>
            <a:ext cx="1230927" cy="309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75338" y="4198460"/>
            <a:ext cx="141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370529" y="2984289"/>
            <a:ext cx="141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266606" y="2322131"/>
            <a:ext cx="1230927" cy="309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0986" y="49954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소스 설명은 주석에 있습니다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6627824" y="3402200"/>
            <a:ext cx="666069" cy="370654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설명선 1 14"/>
          <p:cNvSpPr/>
          <p:nvPr/>
        </p:nvSpPr>
        <p:spPr>
          <a:xfrm>
            <a:off x="7959179" y="895744"/>
            <a:ext cx="3828120" cy="935467"/>
          </a:xfrm>
          <a:prstGeom prst="borderCallout1">
            <a:avLst>
              <a:gd name="adj1" fmla="val 29427"/>
              <a:gd name="adj2" fmla="val 43"/>
              <a:gd name="adj3" fmla="val 269925"/>
              <a:gd name="adj4" fmla="val -25747"/>
            </a:avLst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계속 실행중이기만 하고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input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후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 결과가 나오지 않아서 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TCP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또한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파이썬으로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실행했습니다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70507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084821" y="1741985"/>
            <a:ext cx="6206323" cy="3155835"/>
            <a:chOff x="2086339" y="1384634"/>
            <a:chExt cx="8128001" cy="3900114"/>
          </a:xfrm>
        </p:grpSpPr>
        <p:sp>
          <p:nvSpPr>
            <p:cNvPr id="107" name="직사각형 106"/>
            <p:cNvSpPr/>
            <p:nvPr/>
          </p:nvSpPr>
          <p:spPr>
            <a:xfrm>
              <a:off x="2086340" y="1576348"/>
              <a:ext cx="8128000" cy="3708400"/>
            </a:xfrm>
            <a:prstGeom prst="rect">
              <a:avLst/>
            </a:prstGeom>
            <a:noFill/>
            <a:ln w="28575">
              <a:gradFill>
                <a:gsLst>
                  <a:gs pos="0">
                    <a:srgbClr val="D5355F"/>
                  </a:gs>
                  <a:gs pos="100000">
                    <a:srgbClr val="81569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502389" y="2876550"/>
              <a:ext cx="5581650" cy="1141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400" b="1" dirty="0" smtClean="0">
                  <a:solidFill>
                    <a:schemeClr val="bg1"/>
                  </a:solidFill>
                </a:rPr>
                <a:t>감사합니다</a:t>
              </a:r>
              <a:endParaRPr lang="ko-KR" altLang="en-US" sz="5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21094030">
              <a:off x="2086339" y="1384634"/>
              <a:ext cx="8128000" cy="3860800"/>
            </a:xfrm>
            <a:prstGeom prst="rect">
              <a:avLst/>
            </a:prstGeom>
            <a:noFill/>
            <a:ln w="28575">
              <a:gradFill>
                <a:gsLst>
                  <a:gs pos="0">
                    <a:srgbClr val="D5355F"/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686599">
              <a:off x="2086339" y="1576347"/>
              <a:ext cx="8128000" cy="3708400"/>
            </a:xfrm>
            <a:prstGeom prst="rect">
              <a:avLst/>
            </a:prstGeom>
            <a:noFill/>
            <a:ln w="28575">
              <a:gradFill>
                <a:gsLst>
                  <a:gs pos="50000">
                    <a:schemeClr val="accent1"/>
                  </a:gs>
                  <a:gs pos="0">
                    <a:schemeClr val="accent6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69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7760</TotalTime>
  <Words>155</Words>
  <Application>Microsoft Office PowerPoint</Application>
  <PresentationFormat>와이드스크린</PresentationFormat>
  <Paragraphs>48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ADMIN</cp:lastModifiedBy>
  <cp:revision>773</cp:revision>
  <dcterms:created xsi:type="dcterms:W3CDTF">2018-08-02T07:05:36Z</dcterms:created>
  <dcterms:modified xsi:type="dcterms:W3CDTF">2019-10-06T15:38:04Z</dcterms:modified>
</cp:coreProperties>
</file>