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70" r:id="rId8"/>
    <p:sldId id="272" r:id="rId9"/>
    <p:sldId id="271" r:id="rId10"/>
    <p:sldId id="273" r:id="rId11"/>
    <p:sldId id="274" r:id="rId12"/>
    <p:sldId id="266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5" r:id="rId21"/>
    <p:sldId id="283" r:id="rId22"/>
    <p:sldId id="28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BF6"/>
    <a:srgbClr val="F6CBC6"/>
    <a:srgbClr val="F6CEF6"/>
    <a:srgbClr val="FFE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647772" y="1897612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77219" y="2198978"/>
            <a:ext cx="7436456" cy="1057534"/>
          </a:xfrm>
          <a:prstGeom prst="rect">
            <a:avLst/>
          </a:prstGeom>
        </p:spPr>
        <p:txBody>
          <a:bodyPr wrap="square">
            <a:spAutoFit/>
            <a:scene3d>
              <a:camera prst="perspectiveLeft" fov="6300000"/>
              <a:lightRig rig="threePt" dir="t"/>
            </a:scene3d>
            <a:sp3d extrusionH="82550">
              <a:extrusionClr>
                <a:schemeClr val="bg1"/>
              </a:extrusionClr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endParaRPr lang="en-US" altLang="ko-KR" sz="4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747" y="2951033"/>
            <a:ext cx="7436456" cy="1057534"/>
          </a:xfrm>
          <a:prstGeom prst="rect">
            <a:avLst/>
          </a:prstGeom>
        </p:spPr>
        <p:txBody>
          <a:bodyPr wrap="square">
            <a:spAutoFit/>
            <a:scene3d>
              <a:camera prst="perspectiveLeft" fov="6300000"/>
              <a:lightRig rig="threePt" dir="t"/>
            </a:scene3d>
            <a:sp3d extrusionH="82550">
              <a:extrusionClr>
                <a:schemeClr val="bg1"/>
              </a:extrusionClr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en-US" altLang="ko-KR" sz="4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68249" y="6488668"/>
            <a:ext cx="220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20174627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김혜진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32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6" y="934473"/>
            <a:ext cx="7391400" cy="5372100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" y="67698"/>
            <a:ext cx="5676900" cy="86677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32948" y="1317396"/>
            <a:ext cx="7137188" cy="4601623"/>
            <a:chOff x="649860" y="2967363"/>
            <a:chExt cx="7137188" cy="4579755"/>
          </a:xfrm>
          <a:solidFill>
            <a:schemeClr val="accent4"/>
          </a:solidFill>
        </p:grpSpPr>
        <p:sp>
          <p:nvSpPr>
            <p:cNvPr id="4" name="액자 3"/>
            <p:cNvSpPr/>
            <p:nvPr/>
          </p:nvSpPr>
          <p:spPr>
            <a:xfrm>
              <a:off x="649860" y="2967363"/>
              <a:ext cx="7137188" cy="246621"/>
            </a:xfrm>
            <a:prstGeom prst="fram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액자 11"/>
            <p:cNvSpPr/>
            <p:nvPr/>
          </p:nvSpPr>
          <p:spPr>
            <a:xfrm>
              <a:off x="5345983" y="7355766"/>
              <a:ext cx="439110" cy="191352"/>
            </a:xfrm>
            <a:prstGeom prst="fram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설명선 2 21"/>
          <p:cNvSpPr/>
          <p:nvPr/>
        </p:nvSpPr>
        <p:spPr>
          <a:xfrm>
            <a:off x="6854605" y="2654327"/>
            <a:ext cx="4452492" cy="1902227"/>
          </a:xfrm>
          <a:prstGeom prst="borderCallout2">
            <a:avLst>
              <a:gd name="adj1" fmla="val 22518"/>
              <a:gd name="adj2" fmla="val -4495"/>
              <a:gd name="adj3" fmla="val 53764"/>
              <a:gd name="adj4" fmla="val -13387"/>
              <a:gd name="adj5" fmla="val 84724"/>
              <a:gd name="adj6" fmla="val -549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다섯 번째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No.7450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SYN : 1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세그먼트 전송 시간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: 59.113145 sec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세그먼트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ACK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응답 시간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0.006888000 sec</a:t>
            </a:r>
            <a:endParaRPr lang="ko-KR" altLang="en-US" sz="1600" dirty="0"/>
          </a:p>
        </p:txBody>
      </p:sp>
      <p:sp>
        <p:nvSpPr>
          <p:cNvPr id="19" name="액자 18"/>
          <p:cNvSpPr/>
          <p:nvPr/>
        </p:nvSpPr>
        <p:spPr>
          <a:xfrm>
            <a:off x="975123" y="2805243"/>
            <a:ext cx="1581263" cy="249338"/>
          </a:xfrm>
          <a:prstGeom prst="fram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269513" y="5133823"/>
            <a:ext cx="2053790" cy="195261"/>
          </a:xfrm>
          <a:prstGeom prst="fram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4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59" y="1034201"/>
            <a:ext cx="7505776" cy="5361269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" y="67698"/>
            <a:ext cx="5676900" cy="866775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935507" y="1372961"/>
            <a:ext cx="7245428" cy="180536"/>
          </a:xfrm>
          <a:prstGeom prst="fram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4919296" y="5519669"/>
            <a:ext cx="360627" cy="212537"/>
          </a:xfrm>
          <a:prstGeom prst="fram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설명선 2 21"/>
          <p:cNvSpPr/>
          <p:nvPr/>
        </p:nvSpPr>
        <p:spPr>
          <a:xfrm>
            <a:off x="7008908" y="2826104"/>
            <a:ext cx="4367015" cy="1902227"/>
          </a:xfrm>
          <a:prstGeom prst="borderCallout2">
            <a:avLst>
              <a:gd name="adj1" fmla="val 22518"/>
              <a:gd name="adj2" fmla="val -4495"/>
              <a:gd name="adj3" fmla="val 53764"/>
              <a:gd name="adj4" fmla="val -13387"/>
              <a:gd name="adj5" fmla="val 84724"/>
              <a:gd name="adj6" fmla="val -5493"/>
            </a:avLst>
          </a:prstGeom>
          <a:solidFill>
            <a:srgbClr val="F6CEF6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여섯 번째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No.11050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SYN : 1397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세그먼트 전송 시간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: 71.553886 sec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세그먼트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ACK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응답 시간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0.006914000 sec</a:t>
            </a:r>
            <a:endParaRPr lang="ko-KR" altLang="en-US" sz="1600" dirty="0"/>
          </a:p>
        </p:txBody>
      </p:sp>
      <p:sp>
        <p:nvSpPr>
          <p:cNvPr id="19" name="액자 18"/>
          <p:cNvSpPr/>
          <p:nvPr/>
        </p:nvSpPr>
        <p:spPr>
          <a:xfrm>
            <a:off x="1087617" y="2826104"/>
            <a:ext cx="1635917" cy="172735"/>
          </a:xfrm>
          <a:prstGeom prst="fram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367837" y="4974453"/>
            <a:ext cx="1906305" cy="197315"/>
          </a:xfrm>
          <a:prstGeom prst="fram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0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3" y="105721"/>
            <a:ext cx="6076997" cy="5135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2306" y="2564976"/>
            <a:ext cx="6582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RTT(Round Trip Time)</a:t>
            </a:r>
            <a:r>
              <a:rPr lang="ko-KR" altLang="en-US" b="1" dirty="0"/>
              <a:t>는 </a:t>
            </a:r>
            <a:r>
              <a:rPr lang="ko-KR" altLang="en-US" b="1" dirty="0" smtClean="0"/>
              <a:t>왕복 시간을 의미한다</a:t>
            </a:r>
            <a:r>
              <a:rPr lang="en-US" altLang="ko-KR" b="1" dirty="0" smtClean="0"/>
              <a:t>. </a:t>
            </a:r>
          </a:p>
          <a:p>
            <a:pPr algn="ctr"/>
            <a:r>
              <a:rPr lang="ko-KR" altLang="en-US" b="1" dirty="0" smtClean="0"/>
              <a:t>신호 </a:t>
            </a:r>
            <a:r>
              <a:rPr lang="ko-KR" altLang="en-US" b="1" dirty="0"/>
              <a:t>전송 후 </a:t>
            </a:r>
            <a:r>
              <a:rPr lang="en-US" altLang="ko-KR" b="1" dirty="0"/>
              <a:t>ACK</a:t>
            </a:r>
            <a:r>
              <a:rPr lang="ko-KR" altLang="en-US" b="1" dirty="0"/>
              <a:t>가 오기까지의 시간을 구하면 </a:t>
            </a:r>
            <a:r>
              <a:rPr lang="ko-KR" altLang="en-US" b="1" dirty="0" smtClean="0"/>
              <a:t>되기 때문에</a:t>
            </a:r>
            <a:r>
              <a:rPr lang="en-US" altLang="ko-KR" b="1" dirty="0" smtClean="0"/>
              <a:t> </a:t>
            </a:r>
          </a:p>
          <a:p>
            <a:pPr algn="ctr"/>
            <a:r>
              <a:rPr lang="ko-KR" altLang="en-US" b="1" dirty="0" smtClean="0"/>
              <a:t>각 </a:t>
            </a:r>
            <a:r>
              <a:rPr lang="ko-KR" altLang="en-US" b="1" dirty="0"/>
              <a:t>대응되는 </a:t>
            </a:r>
            <a:r>
              <a:rPr lang="ko-KR" altLang="en-US" b="1" dirty="0" smtClean="0"/>
              <a:t>신호 간의 </a:t>
            </a:r>
            <a:r>
              <a:rPr lang="ko-KR" altLang="en-US" b="1" dirty="0"/>
              <a:t>시간을 서로 </a:t>
            </a:r>
            <a:r>
              <a:rPr lang="ko-KR" altLang="en-US" b="1" dirty="0" smtClean="0"/>
              <a:t>빼주면 된다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즉</a:t>
            </a:r>
            <a:r>
              <a:rPr lang="en-US" altLang="ko-KR" b="1" dirty="0" smtClean="0"/>
              <a:t>, ACK </a:t>
            </a:r>
            <a:r>
              <a:rPr lang="ko-KR" altLang="en-US" b="1" dirty="0" smtClean="0"/>
              <a:t>받은 시간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세그먼트 전송 시간 </a:t>
            </a:r>
            <a:r>
              <a:rPr lang="en-US" altLang="ko-KR" b="1" dirty="0" smtClean="0"/>
              <a:t>= RTT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4692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3" y="105721"/>
            <a:ext cx="6076997" cy="51354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50144" y="5525809"/>
            <a:ext cx="7772682" cy="434041"/>
            <a:chOff x="835280" y="5831325"/>
            <a:chExt cx="7591425" cy="41172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b="95588"/>
            <a:stretch/>
          </p:blipFill>
          <p:spPr>
            <a:xfrm>
              <a:off x="835280" y="6039646"/>
              <a:ext cx="7591425" cy="20340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95481"/>
            <a:stretch/>
          </p:blipFill>
          <p:spPr>
            <a:xfrm>
              <a:off x="835280" y="5831325"/>
              <a:ext cx="7591425" cy="208321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841704" y="1134869"/>
            <a:ext cx="7734300" cy="400972"/>
            <a:chOff x="244698" y="1226853"/>
            <a:chExt cx="7734300" cy="40097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rcRect b="80817"/>
            <a:stretch/>
          </p:blipFill>
          <p:spPr>
            <a:xfrm>
              <a:off x="244698" y="1439629"/>
              <a:ext cx="7734300" cy="18819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/>
            <a:srcRect t="78312"/>
            <a:stretch/>
          </p:blipFill>
          <p:spPr>
            <a:xfrm>
              <a:off x="244698" y="1226853"/>
              <a:ext cx="7734300" cy="212776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841704" y="1949116"/>
            <a:ext cx="7734300" cy="395297"/>
            <a:chOff x="396978" y="2931912"/>
            <a:chExt cx="7543800" cy="34489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/>
            <a:srcRect b="97071"/>
            <a:stretch/>
          </p:blipFill>
          <p:spPr>
            <a:xfrm>
              <a:off x="396978" y="3097678"/>
              <a:ext cx="7543800" cy="17913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/>
            <a:srcRect t="96829"/>
            <a:stretch/>
          </p:blipFill>
          <p:spPr>
            <a:xfrm>
              <a:off x="396978" y="2931912"/>
              <a:ext cx="7543800" cy="193880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850145" y="2494370"/>
            <a:ext cx="7940317" cy="1561087"/>
            <a:chOff x="1602658" y="1588142"/>
            <a:chExt cx="9176263" cy="136562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6"/>
            <a:srcRect l="-79" t="-88373" r="-2192" b="88373"/>
            <a:stretch/>
          </p:blipFill>
          <p:spPr>
            <a:xfrm>
              <a:off x="1602658" y="1588142"/>
              <a:ext cx="9176263" cy="136562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6"/>
            <a:srcRect t="85089"/>
            <a:stretch/>
          </p:blipFill>
          <p:spPr>
            <a:xfrm>
              <a:off x="1602658" y="2600830"/>
              <a:ext cx="8982536" cy="197632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841704" y="2758563"/>
            <a:ext cx="7772683" cy="404925"/>
            <a:chOff x="1900391" y="3026724"/>
            <a:chExt cx="8096250" cy="38507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7"/>
            <a:srcRect b="86285"/>
            <a:stretch/>
          </p:blipFill>
          <p:spPr>
            <a:xfrm>
              <a:off x="1900391" y="3228900"/>
              <a:ext cx="8096250" cy="18289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7"/>
            <a:srcRect t="84839"/>
            <a:stretch/>
          </p:blipFill>
          <p:spPr>
            <a:xfrm>
              <a:off x="1900391" y="3026724"/>
              <a:ext cx="8096250" cy="202176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850144" y="4569795"/>
            <a:ext cx="7772683" cy="426335"/>
            <a:chOff x="1831718" y="3688133"/>
            <a:chExt cx="7800976" cy="35292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8"/>
            <a:srcRect b="82798"/>
            <a:stretch/>
          </p:blipFill>
          <p:spPr>
            <a:xfrm>
              <a:off x="1831719" y="3880485"/>
              <a:ext cx="7800975" cy="16057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8"/>
            <a:srcRect t="79490"/>
            <a:stretch/>
          </p:blipFill>
          <p:spPr>
            <a:xfrm>
              <a:off x="1831718" y="3688133"/>
              <a:ext cx="7800975" cy="191446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9704855" y="362495"/>
            <a:ext cx="1341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RTT</a:t>
            </a:r>
            <a:endParaRPr lang="ko-KR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9"/>
          <a:srcRect l="41023" t="44056" r="2555" b="44346"/>
          <a:stretch/>
        </p:blipFill>
        <p:spPr>
          <a:xfrm>
            <a:off x="9315576" y="981634"/>
            <a:ext cx="1730477" cy="58993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0"/>
          <a:srcRect l="37818" t="44056" r="2234" b="44346"/>
          <a:stretch/>
        </p:blipFill>
        <p:spPr>
          <a:xfrm>
            <a:off x="9315576" y="1848348"/>
            <a:ext cx="1730477" cy="58993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11"/>
          <a:srcRect l="35573" t="70539" r="2555" b="16703"/>
          <a:stretch/>
        </p:blipFill>
        <p:spPr>
          <a:xfrm>
            <a:off x="9315576" y="2675395"/>
            <a:ext cx="1730477" cy="544686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8701062" y="1080657"/>
            <a:ext cx="527210" cy="4816897"/>
            <a:chOff x="8701062" y="1080657"/>
            <a:chExt cx="527210" cy="4816897"/>
          </a:xfrm>
        </p:grpSpPr>
        <p:sp>
          <p:nvSpPr>
            <p:cNvPr id="30" name="TextBox 29"/>
            <p:cNvSpPr txBox="1"/>
            <p:nvPr/>
          </p:nvSpPr>
          <p:spPr>
            <a:xfrm>
              <a:off x="8701062" y="1080657"/>
              <a:ext cx="47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①</a:t>
              </a:r>
              <a:endParaRPr lang="ko-KR" altLang="en-US" sz="20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19294" y="1939050"/>
              <a:ext cx="47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②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39445" y="2749433"/>
              <a:ext cx="47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③</a:t>
              </a:r>
              <a:endParaRPr lang="ko-KR" altLang="en-US" sz="20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739445" y="3621826"/>
              <a:ext cx="47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④</a:t>
              </a:r>
              <a:endParaRPr lang="ko-KR" altLang="en-US" sz="20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56324" y="4547947"/>
              <a:ext cx="47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⑤</a:t>
              </a:r>
              <a:endParaRPr lang="ko-KR" altLang="en-US" sz="2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756324" y="5497444"/>
              <a:ext cx="47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⑥</a:t>
              </a:r>
              <a:endParaRPr lang="ko-KR" altLang="en-US" sz="2000" b="1" dirty="0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11"/>
          <a:srcRect l="36856" t="54688" r="3516" b="34487"/>
          <a:stretch/>
        </p:blipFill>
        <p:spPr>
          <a:xfrm>
            <a:off x="9315576" y="3587926"/>
            <a:ext cx="1730477" cy="52100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12"/>
          <a:srcRect l="37498" t="60487" r="3196" b="28301"/>
          <a:stretch/>
        </p:blipFill>
        <p:spPr>
          <a:xfrm>
            <a:off x="9315576" y="4499362"/>
            <a:ext cx="1730477" cy="53326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2"/>
          <a:srcRect l="38139" t="43862" r="3196" b="44733"/>
          <a:stretch/>
        </p:blipFill>
        <p:spPr>
          <a:xfrm>
            <a:off x="9315576" y="5467948"/>
            <a:ext cx="1730477" cy="5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6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4" y="147761"/>
            <a:ext cx="5650536" cy="540497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933928" y="887613"/>
            <a:ext cx="7718043" cy="372328"/>
            <a:chOff x="1531917" y="1163418"/>
            <a:chExt cx="8178690" cy="3997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27012" r="1960" b="17754"/>
            <a:stretch/>
          </p:blipFill>
          <p:spPr>
            <a:xfrm>
              <a:off x="2558665" y="1163418"/>
              <a:ext cx="7151942" cy="39978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2" name="TextBox 1"/>
            <p:cNvSpPr txBox="1"/>
            <p:nvPr/>
          </p:nvSpPr>
          <p:spPr>
            <a:xfrm>
              <a:off x="1531917" y="1178645"/>
              <a:ext cx="124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식 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12993"/>
              </p:ext>
            </p:extLst>
          </p:nvPr>
        </p:nvGraphicFramePr>
        <p:xfrm>
          <a:off x="1175567" y="1473477"/>
          <a:ext cx="95095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042">
                  <a:extLst>
                    <a:ext uri="{9D8B030D-6E8A-4147-A177-3AD203B41FA5}">
                      <a16:colId xmlns:a16="http://schemas.microsoft.com/office/drawing/2014/main" val="236508426"/>
                    </a:ext>
                  </a:extLst>
                </a:gridCol>
                <a:gridCol w="1345863">
                  <a:extLst>
                    <a:ext uri="{9D8B030D-6E8A-4147-A177-3AD203B41FA5}">
                      <a16:colId xmlns:a16="http://schemas.microsoft.com/office/drawing/2014/main" val="1153919545"/>
                    </a:ext>
                  </a:extLst>
                </a:gridCol>
                <a:gridCol w="1626920">
                  <a:extLst>
                    <a:ext uri="{9D8B030D-6E8A-4147-A177-3AD203B41FA5}">
                      <a16:colId xmlns:a16="http://schemas.microsoft.com/office/drawing/2014/main" val="2085855077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222400848"/>
                    </a:ext>
                  </a:extLst>
                </a:gridCol>
                <a:gridCol w="3987441">
                  <a:extLst>
                    <a:ext uri="{9D8B030D-6E8A-4147-A177-3AD203B41FA5}">
                      <a16:colId xmlns:a16="http://schemas.microsoft.com/office/drawing/2014/main" val="47082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출발시간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도착시간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RTT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EstimatedRTT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99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3.822644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3.832417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0.009773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0.009773000000000000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1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53.965644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54.299996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0.334352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0.050345375000000000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6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57.952116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57.961395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0.009279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0.045212078125000000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3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55.787112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55.798516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0.011404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0.045477703125‬000000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1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59.113145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59.122954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0.009809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0.041019115234375‬000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1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71.553886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71.845946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0.32206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0.076149225830078125‬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751316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1175567" y="4390803"/>
            <a:ext cx="9509557" cy="1687290"/>
            <a:chOff x="1175567" y="4390803"/>
            <a:chExt cx="9509557" cy="168729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l="57212" t="81907" r="1111" b="8610"/>
            <a:stretch/>
          </p:blipFill>
          <p:spPr>
            <a:xfrm>
              <a:off x="1175567" y="5341823"/>
              <a:ext cx="2790701" cy="72439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4"/>
            <a:srcRect l="57568" t="68227" r="1111" b="22290"/>
            <a:stretch/>
          </p:blipFill>
          <p:spPr>
            <a:xfrm>
              <a:off x="7918174" y="4390803"/>
              <a:ext cx="2766950" cy="72439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/>
            <a:srcRect l="64128" t="55480" r="1112" b="34882"/>
            <a:stretch/>
          </p:blipFill>
          <p:spPr>
            <a:xfrm>
              <a:off x="4703346" y="5341823"/>
              <a:ext cx="2327563" cy="73627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/>
            <a:srcRect l="58099" t="30762" r="1643" b="59289"/>
            <a:stretch/>
          </p:blipFill>
          <p:spPr>
            <a:xfrm>
              <a:off x="7989425" y="5306199"/>
              <a:ext cx="2695699" cy="76002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/>
            <a:srcRect l="57744" t="12108" r="1466" b="78720"/>
            <a:stretch/>
          </p:blipFill>
          <p:spPr>
            <a:xfrm>
              <a:off x="4299584" y="4414554"/>
              <a:ext cx="2731325" cy="70064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6"/>
            <a:srcRect l="41023" t="44056" r="2555" b="44346"/>
            <a:stretch/>
          </p:blipFill>
          <p:spPr>
            <a:xfrm>
              <a:off x="1190042" y="4411042"/>
              <a:ext cx="2065521" cy="704157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703619" y="4549235"/>
            <a:ext cx="7271236" cy="1376360"/>
            <a:chOff x="703619" y="4549235"/>
            <a:chExt cx="7271236" cy="1376360"/>
          </a:xfrm>
        </p:grpSpPr>
        <p:sp>
          <p:nvSpPr>
            <p:cNvPr id="24" name="TextBox 23"/>
            <p:cNvSpPr txBox="1"/>
            <p:nvPr/>
          </p:nvSpPr>
          <p:spPr>
            <a:xfrm>
              <a:off x="703619" y="4563065"/>
              <a:ext cx="47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①</a:t>
              </a:r>
              <a:endParaRPr lang="ko-KR" altLang="en-US" sz="20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06854" y="4549235"/>
              <a:ext cx="47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②</a:t>
              </a:r>
              <a:endParaRPr lang="ko-KR" altLang="en-US" sz="20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02907" y="4563065"/>
              <a:ext cx="47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③</a:t>
              </a:r>
              <a:endParaRPr lang="ko-KR" altLang="en-US" sz="20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3619" y="5525485"/>
              <a:ext cx="47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④</a:t>
              </a:r>
              <a:endParaRPr lang="ko-KR" alt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61219" y="5518875"/>
              <a:ext cx="47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⑤</a:t>
              </a:r>
              <a:endParaRPr lang="ko-KR" alt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2907" y="5486154"/>
              <a:ext cx="47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⑥</a:t>
              </a:r>
              <a:endParaRPr lang="ko-KR" altLang="en-US" sz="2000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592372" y="447592"/>
            <a:ext cx="105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a=0.125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384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8" y="118752"/>
            <a:ext cx="6081528" cy="545093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592" y="712519"/>
            <a:ext cx="9219075" cy="5618093"/>
          </a:xfrm>
          <a:prstGeom prst="rect">
            <a:avLst/>
          </a:prstGeom>
        </p:spPr>
      </p:pic>
      <p:sp>
        <p:nvSpPr>
          <p:cNvPr id="61" name="오른쪽 화살표 60"/>
          <p:cNvSpPr/>
          <p:nvPr/>
        </p:nvSpPr>
        <p:spPr>
          <a:xfrm>
            <a:off x="11277600" y="6043448"/>
            <a:ext cx="409903" cy="2871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0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335" t="10628" r="75849" b="13664"/>
          <a:stretch/>
        </p:blipFill>
        <p:spPr>
          <a:xfrm>
            <a:off x="662522" y="735145"/>
            <a:ext cx="3532246" cy="472165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8" y="118752"/>
            <a:ext cx="6081528" cy="5450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r="83415"/>
          <a:stretch/>
        </p:blipFill>
        <p:spPr>
          <a:xfrm>
            <a:off x="4403737" y="712519"/>
            <a:ext cx="1034916" cy="556536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6" name="액자 25"/>
          <p:cNvSpPr/>
          <p:nvPr/>
        </p:nvSpPr>
        <p:spPr>
          <a:xfrm>
            <a:off x="4675666" y="5259679"/>
            <a:ext cx="330784" cy="195862"/>
          </a:xfrm>
          <a:prstGeom prst="frame">
            <a:avLst>
              <a:gd name="adj1" fmla="val 132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5"/>
          <a:srcRect l="3208" t="71271" r="54878" b="13405"/>
          <a:stretch/>
        </p:blipFill>
        <p:spPr>
          <a:xfrm>
            <a:off x="5769515" y="4963886"/>
            <a:ext cx="3338039" cy="141970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3" name="액자 42"/>
          <p:cNvSpPr/>
          <p:nvPr/>
        </p:nvSpPr>
        <p:spPr>
          <a:xfrm>
            <a:off x="4850826" y="1288536"/>
            <a:ext cx="314698" cy="3479487"/>
          </a:xfrm>
          <a:prstGeom prst="frame">
            <a:avLst>
              <a:gd name="adj1" fmla="val 7949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6"/>
          <a:srcRect l="1113" t="10627" r="81889" b="14826"/>
          <a:stretch/>
        </p:blipFill>
        <p:spPr>
          <a:xfrm>
            <a:off x="9203349" y="467117"/>
            <a:ext cx="2440046" cy="5928350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50" name="직선 화살표 연결선 49"/>
          <p:cNvCxnSpPr/>
          <p:nvPr/>
        </p:nvCxnSpPr>
        <p:spPr>
          <a:xfrm flipH="1">
            <a:off x="4194768" y="1351363"/>
            <a:ext cx="656058" cy="187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8870868" y="5052949"/>
            <a:ext cx="0" cy="5581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10221346" y="2636322"/>
            <a:ext cx="1725" cy="34830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설명선 1 58"/>
          <p:cNvSpPr/>
          <p:nvPr/>
        </p:nvSpPr>
        <p:spPr>
          <a:xfrm>
            <a:off x="7080608" y="4055503"/>
            <a:ext cx="1923802" cy="712520"/>
          </a:xfrm>
          <a:prstGeom prst="borderCallout1">
            <a:avLst>
              <a:gd name="adj1" fmla="val 47083"/>
              <a:gd name="adj2" fmla="val 100309"/>
              <a:gd name="adj3" fmla="val 169167"/>
              <a:gd name="adj4" fmla="val 130802"/>
            </a:avLst>
          </a:prstGeom>
          <a:solidFill>
            <a:srgbClr val="F6CBC6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느리게 가다가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기하급수적으로 빨라 짐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= </a:t>
            </a:r>
            <a:r>
              <a:rPr lang="ko-KR" altLang="en-US" sz="1200" b="1" dirty="0">
                <a:solidFill>
                  <a:schemeClr val="tx1"/>
                </a:solidFill>
              </a:rPr>
              <a:t>슬로 스타트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870868" y="5265535"/>
            <a:ext cx="13504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006450" y="5344040"/>
            <a:ext cx="906454" cy="173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설명선 1 18"/>
          <p:cNvSpPr/>
          <p:nvPr/>
        </p:nvSpPr>
        <p:spPr>
          <a:xfrm>
            <a:off x="734156" y="5611089"/>
            <a:ext cx="3989867" cy="784378"/>
          </a:xfrm>
          <a:prstGeom prst="borderCallout1">
            <a:avLst>
              <a:gd name="adj1" fmla="val 582"/>
              <a:gd name="adj2" fmla="val 11205"/>
              <a:gd name="adj3" fmla="val -150932"/>
              <a:gd name="adj4" fmla="val 50643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시간이 초과되면 정체 창이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으로 떨어지나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시작 속도가 느렸다 빨라지는 걸 보아 중복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ACK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 의한 세그먼트 손실 감지인 것을 알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오른쪽 대괄호 26"/>
          <p:cNvSpPr/>
          <p:nvPr/>
        </p:nvSpPr>
        <p:spPr>
          <a:xfrm>
            <a:off x="10533413" y="1935678"/>
            <a:ext cx="225628" cy="4183706"/>
          </a:xfrm>
          <a:prstGeom prst="rightBracket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설명선 1 38"/>
          <p:cNvSpPr/>
          <p:nvPr/>
        </p:nvSpPr>
        <p:spPr>
          <a:xfrm>
            <a:off x="5647622" y="995103"/>
            <a:ext cx="2988379" cy="1076410"/>
          </a:xfrm>
          <a:prstGeom prst="borderCallout1">
            <a:avLst>
              <a:gd name="adj1" fmla="val 47083"/>
              <a:gd name="adj2" fmla="val 100309"/>
              <a:gd name="adj3" fmla="val 165177"/>
              <a:gd name="adj4" fmla="val 170583"/>
            </a:avLst>
          </a:prstGeom>
          <a:solidFill>
            <a:srgbClr val="FBEBF6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갑자기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으로 하락하는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구간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그 후 슬로스타트가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재발하는 것을 보면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타임아웃이 발생한 것을 알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액자 39"/>
          <p:cNvSpPr/>
          <p:nvPr/>
        </p:nvSpPr>
        <p:spPr>
          <a:xfrm>
            <a:off x="2850077" y="3957572"/>
            <a:ext cx="190005" cy="222542"/>
          </a:xfrm>
          <a:prstGeom prst="frame">
            <a:avLst>
              <a:gd name="adj1" fmla="val 1328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설명선 1 27"/>
          <p:cNvSpPr/>
          <p:nvPr/>
        </p:nvSpPr>
        <p:spPr>
          <a:xfrm>
            <a:off x="6390855" y="2802251"/>
            <a:ext cx="1962952" cy="522514"/>
          </a:xfrm>
          <a:prstGeom prst="borderCallout1">
            <a:avLst>
              <a:gd name="adj1" fmla="val 18750"/>
              <a:gd name="adj2" fmla="val -8333"/>
              <a:gd name="adj3" fmla="val 233639"/>
              <a:gd name="adj4" fmla="val -169612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초기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쓰레시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값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=41.9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5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" y="11876"/>
            <a:ext cx="4903144" cy="451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4480" y="2300293"/>
            <a:ext cx="7147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각 </a:t>
            </a:r>
            <a:r>
              <a:rPr lang="ko-KR" altLang="en-US" b="1" dirty="0" err="1" smtClean="0"/>
              <a:t>신호간의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seq</a:t>
            </a:r>
            <a:r>
              <a:rPr lang="ko-KR" altLang="en-US" b="1" dirty="0" smtClean="0"/>
              <a:t>번호를 비교하면 된다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각 </a:t>
            </a:r>
            <a:r>
              <a:rPr lang="ko-KR" altLang="en-US" b="1" dirty="0" err="1" smtClean="0"/>
              <a:t>신호간의</a:t>
            </a:r>
            <a:r>
              <a:rPr lang="ko-KR" altLang="en-US" b="1" dirty="0" smtClean="0"/>
              <a:t>  </a:t>
            </a:r>
            <a:r>
              <a:rPr lang="en-US" altLang="ko-KR" b="1" dirty="0" err="1" smtClean="0"/>
              <a:t>seq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번호의 차를 보면 되는데</a:t>
            </a:r>
            <a:r>
              <a:rPr lang="en-US" altLang="ko-KR" b="1" dirty="0" smtClean="0"/>
              <a:t>,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첫 번째 신호에서 두 번째 신호로 넘어가는 길이 </a:t>
            </a:r>
            <a:r>
              <a:rPr lang="en-US" altLang="ko-KR" b="1" dirty="0" smtClean="0"/>
              <a:t>= 1486 byte</a:t>
            </a:r>
          </a:p>
          <a:p>
            <a:pPr algn="ctr"/>
            <a:r>
              <a:rPr lang="ko-KR" altLang="en-US" b="1" dirty="0" smtClean="0"/>
              <a:t>두 </a:t>
            </a:r>
            <a:r>
              <a:rPr lang="ko-KR" altLang="en-US" b="1" dirty="0"/>
              <a:t>번째 신호에서 </a:t>
            </a:r>
            <a:r>
              <a:rPr lang="ko-KR" altLang="en-US" b="1" dirty="0" smtClean="0"/>
              <a:t>세 </a:t>
            </a:r>
            <a:r>
              <a:rPr lang="ko-KR" altLang="en-US" b="1" dirty="0"/>
              <a:t>번째 신호로 넘어가는 길이 </a:t>
            </a:r>
            <a:r>
              <a:rPr lang="en-US" altLang="ko-KR" b="1" dirty="0"/>
              <a:t>= </a:t>
            </a:r>
            <a:r>
              <a:rPr lang="en-US" altLang="ko-KR" b="1" dirty="0" smtClean="0"/>
              <a:t>38 byte</a:t>
            </a:r>
          </a:p>
          <a:p>
            <a:pPr algn="ctr"/>
            <a:r>
              <a:rPr lang="ko-KR" altLang="en-US" b="1" dirty="0" smtClean="0"/>
              <a:t>세 </a:t>
            </a:r>
            <a:r>
              <a:rPr lang="ko-KR" altLang="en-US" b="1" dirty="0"/>
              <a:t>번째 신호에서 </a:t>
            </a:r>
            <a:r>
              <a:rPr lang="ko-KR" altLang="en-US" b="1" dirty="0" smtClean="0"/>
              <a:t>네 </a:t>
            </a:r>
            <a:r>
              <a:rPr lang="ko-KR" altLang="en-US" b="1" dirty="0"/>
              <a:t>번째 신호로 넘어가는 길이 </a:t>
            </a:r>
            <a:r>
              <a:rPr lang="en-US" altLang="ko-KR" b="1" dirty="0"/>
              <a:t>= </a:t>
            </a:r>
            <a:r>
              <a:rPr lang="en-US" altLang="ko-KR" b="1" dirty="0" smtClean="0"/>
              <a:t>16 byte</a:t>
            </a:r>
            <a:endParaRPr lang="ko-KR" altLang="en-US" b="1" dirty="0"/>
          </a:p>
          <a:p>
            <a:pPr algn="ctr"/>
            <a:r>
              <a:rPr lang="ko-KR" altLang="en-US" b="1" dirty="0" smtClean="0"/>
              <a:t>네 </a:t>
            </a:r>
            <a:r>
              <a:rPr lang="ko-KR" altLang="en-US" b="1" dirty="0"/>
              <a:t>번째 신호에서 </a:t>
            </a:r>
            <a:r>
              <a:rPr lang="ko-KR" altLang="en-US" b="1" dirty="0" smtClean="0"/>
              <a:t>다섯 </a:t>
            </a:r>
            <a:r>
              <a:rPr lang="ko-KR" altLang="en-US" b="1" dirty="0"/>
              <a:t>번째 신호로 넘어가는 길이 </a:t>
            </a:r>
            <a:r>
              <a:rPr lang="en-US" altLang="ko-KR" b="1" dirty="0"/>
              <a:t>= </a:t>
            </a:r>
            <a:r>
              <a:rPr lang="en-US" altLang="ko-KR" b="1" dirty="0" smtClean="0"/>
              <a:t>1508 byte</a:t>
            </a:r>
            <a:endParaRPr lang="ko-KR" altLang="en-US" b="1" dirty="0"/>
          </a:p>
          <a:p>
            <a:pPr algn="ctr"/>
            <a:r>
              <a:rPr lang="ko-KR" altLang="en-US" b="1" dirty="0" smtClean="0"/>
              <a:t>다섯 </a:t>
            </a:r>
            <a:r>
              <a:rPr lang="ko-KR" altLang="en-US" b="1" dirty="0"/>
              <a:t>번째 신호에서 </a:t>
            </a:r>
            <a:r>
              <a:rPr lang="ko-KR" altLang="en-US" b="1" dirty="0" smtClean="0"/>
              <a:t>여섯 </a:t>
            </a:r>
            <a:r>
              <a:rPr lang="ko-KR" altLang="en-US" b="1" dirty="0"/>
              <a:t>번째 신호로 넘어가는 길이 </a:t>
            </a:r>
            <a:r>
              <a:rPr lang="en-US" altLang="ko-KR" b="1" dirty="0"/>
              <a:t>= </a:t>
            </a:r>
            <a:r>
              <a:rPr lang="en-US" altLang="ko-KR" b="1" dirty="0" smtClean="0"/>
              <a:t>1396 byte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743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365"/>
            <a:ext cx="5457825" cy="1114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28306" b="22270"/>
          <a:stretch/>
        </p:blipFill>
        <p:spPr>
          <a:xfrm>
            <a:off x="4798794" y="661577"/>
            <a:ext cx="6573399" cy="5810702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5150071" y="4708634"/>
            <a:ext cx="2102069" cy="409904"/>
          </a:xfrm>
          <a:prstGeom prst="frame">
            <a:avLst>
              <a:gd name="adj1" fmla="val 737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6242" y="4745890"/>
            <a:ext cx="293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Win = 29200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25" y="2465226"/>
            <a:ext cx="4122042" cy="300879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38781" y="3260256"/>
            <a:ext cx="4560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전송 제약이 걸리면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위와 같은 문구가 뜨는데</a:t>
            </a:r>
            <a:r>
              <a:rPr lang="en-US" altLang="ko-KR" b="1" dirty="0" smtClean="0"/>
              <a:t>, </a:t>
            </a:r>
          </a:p>
          <a:p>
            <a:pPr algn="ctr"/>
            <a:r>
              <a:rPr lang="ko-KR" altLang="en-US" b="1" dirty="0" smtClean="0"/>
              <a:t>보이지 않는걸 보니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전송 제약이 걸려 있지는 않는 것 같다 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6452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790" y="90651"/>
            <a:ext cx="5629275" cy="795994"/>
            <a:chOff x="159790" y="90651"/>
            <a:chExt cx="5629275" cy="79599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790" y="90651"/>
              <a:ext cx="5629275" cy="6858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26474" t="64944" r="60643" b="-3258"/>
            <a:stretch/>
          </p:blipFill>
          <p:spPr>
            <a:xfrm>
              <a:off x="2144110" y="510160"/>
              <a:ext cx="3478923" cy="376485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032" y="1119185"/>
            <a:ext cx="8856138" cy="50883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9907" y="3294013"/>
            <a:ext cx="143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발생하였다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39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l="460" t="896" r="30987"/>
          <a:stretch/>
        </p:blipFill>
        <p:spPr>
          <a:xfrm>
            <a:off x="2797504" y="1233819"/>
            <a:ext cx="6177122" cy="4757584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2" y="167222"/>
            <a:ext cx="4913158" cy="53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2062" y="3729791"/>
            <a:ext cx="1477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sp>
        <p:nvSpPr>
          <p:cNvPr id="5" name="액자 4"/>
          <p:cNvSpPr/>
          <p:nvPr/>
        </p:nvSpPr>
        <p:spPr>
          <a:xfrm>
            <a:off x="4163733" y="3497625"/>
            <a:ext cx="1141045" cy="213893"/>
          </a:xfrm>
          <a:prstGeom prst="frame">
            <a:avLst>
              <a:gd name="adj1" fmla="val 10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설명선 2 5"/>
          <p:cNvSpPr/>
          <p:nvPr/>
        </p:nvSpPr>
        <p:spPr>
          <a:xfrm>
            <a:off x="230555" y="2983057"/>
            <a:ext cx="2096392" cy="564652"/>
          </a:xfrm>
          <a:prstGeom prst="borderCallout2">
            <a:avLst>
              <a:gd name="adj1" fmla="val 18246"/>
              <a:gd name="adj2" fmla="val 103484"/>
              <a:gd name="adj3" fmla="val 16867"/>
              <a:gd name="adj4" fmla="val 121497"/>
              <a:gd name="adj5" fmla="val 93257"/>
              <a:gd name="adj6" fmla="val 188606"/>
            </a:avLst>
          </a:prstGeom>
          <a:solidFill>
            <a:srgbClr val="F6CBC6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서버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IP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: 210.89.160.53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3123057" y="4537455"/>
            <a:ext cx="1286540" cy="184953"/>
          </a:xfrm>
          <a:prstGeom prst="frame">
            <a:avLst>
              <a:gd name="adj1" fmla="val 10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230555" y="4294337"/>
            <a:ext cx="2096392" cy="564652"/>
          </a:xfrm>
          <a:prstGeom prst="borderCallout2">
            <a:avLst>
              <a:gd name="adj1" fmla="val 18246"/>
              <a:gd name="adj2" fmla="val 101551"/>
              <a:gd name="adj3" fmla="val 18750"/>
              <a:gd name="adj4" fmla="val 114734"/>
              <a:gd name="adj5" fmla="val 56994"/>
              <a:gd name="adj6" fmla="val 138150"/>
            </a:avLst>
          </a:prstGeom>
          <a:solidFill>
            <a:srgbClr val="F6CBC6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TCP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포트 번호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: 80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60637" y="3756535"/>
            <a:ext cx="1477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sp>
        <p:nvSpPr>
          <p:cNvPr id="20" name="액자 19"/>
          <p:cNvSpPr/>
          <p:nvPr/>
        </p:nvSpPr>
        <p:spPr>
          <a:xfrm>
            <a:off x="5330817" y="3483689"/>
            <a:ext cx="935666" cy="213893"/>
          </a:xfrm>
          <a:prstGeom prst="frame">
            <a:avLst>
              <a:gd name="adj1" fmla="val 1026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3098245" y="4732342"/>
            <a:ext cx="1924493" cy="168905"/>
          </a:xfrm>
          <a:prstGeom prst="frame">
            <a:avLst>
              <a:gd name="adj1" fmla="val 1026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9565267" y="2701200"/>
            <a:ext cx="1939161" cy="846509"/>
          </a:xfrm>
          <a:prstGeom prst="borderCallout2">
            <a:avLst>
              <a:gd name="adj1" fmla="val 32566"/>
              <a:gd name="adj2" fmla="val -4495"/>
              <a:gd name="adj3" fmla="val 95409"/>
              <a:gd name="adj4" fmla="val -16160"/>
              <a:gd name="adj5" fmla="val 95753"/>
              <a:gd name="adj6" fmla="val -171628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클라이언트 </a:t>
            </a:r>
            <a:r>
              <a:rPr lang="en-US" altLang="ko-KR" b="1" dirty="0" smtClean="0">
                <a:solidFill>
                  <a:schemeClr val="tx1"/>
                </a:solidFill>
              </a:rPr>
              <a:t>IP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: 192.168.0.3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설명선 2 21"/>
          <p:cNvSpPr/>
          <p:nvPr/>
        </p:nvSpPr>
        <p:spPr>
          <a:xfrm>
            <a:off x="9565267" y="4365473"/>
            <a:ext cx="1939161" cy="846509"/>
          </a:xfrm>
          <a:prstGeom prst="borderCallout2">
            <a:avLst>
              <a:gd name="adj1" fmla="val 22518"/>
              <a:gd name="adj2" fmla="val -4495"/>
              <a:gd name="adj3" fmla="val 41359"/>
              <a:gd name="adj4" fmla="val -34761"/>
              <a:gd name="adj5" fmla="val 49144"/>
              <a:gd name="adj6" fmla="val -235863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TCP </a:t>
            </a:r>
            <a:r>
              <a:rPr lang="ko-KR" altLang="en-US" b="1" dirty="0">
                <a:solidFill>
                  <a:schemeClr val="tx1"/>
                </a:solidFill>
              </a:rPr>
              <a:t>포트 </a:t>
            </a:r>
            <a:r>
              <a:rPr lang="ko-KR" altLang="en-US" b="1" dirty="0" smtClean="0">
                <a:solidFill>
                  <a:schemeClr val="tx1"/>
                </a:solidFill>
              </a:rPr>
              <a:t>번호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: 64848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9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9" y="146406"/>
            <a:ext cx="5705475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90706" t="35324" r="518" b="51051"/>
          <a:stretch/>
        </p:blipFill>
        <p:spPr>
          <a:xfrm>
            <a:off x="10420974" y="489225"/>
            <a:ext cx="1220860" cy="4777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2466" y="443732"/>
            <a:ext cx="13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클라이언트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서버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3712" y="966952"/>
            <a:ext cx="11041848" cy="5402318"/>
            <a:chOff x="244698" y="1023995"/>
            <a:chExt cx="11305502" cy="557650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698" y="1023995"/>
              <a:ext cx="11305502" cy="3079533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4698" y="4103527"/>
              <a:ext cx="11305502" cy="2496969"/>
            </a:xfrm>
            <a:prstGeom prst="rect">
              <a:avLst/>
            </a:prstGeom>
          </p:spPr>
        </p:pic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78271"/>
              </p:ext>
            </p:extLst>
          </p:nvPr>
        </p:nvGraphicFramePr>
        <p:xfrm>
          <a:off x="10002096" y="3950293"/>
          <a:ext cx="15204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497">
                  <a:extLst>
                    <a:ext uri="{9D8B030D-6E8A-4147-A177-3AD203B41FA5}">
                      <a16:colId xmlns:a16="http://schemas.microsoft.com/office/drawing/2014/main" val="2144012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① 지연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ACK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9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② 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누적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ACK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2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③ 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중복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ACK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3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④ 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빠른 재전송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0715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883700" y="245862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1314844" y="2611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398707" y="33193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6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" y="114134"/>
            <a:ext cx="561022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22" y="684736"/>
            <a:ext cx="5410383" cy="55453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88773" y="2364827"/>
            <a:ext cx="31110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평균 처리율은 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RTT</a:t>
            </a:r>
            <a:r>
              <a:rPr lang="ko-KR" altLang="en-US" sz="2000" b="1" dirty="0" smtClean="0"/>
              <a:t>당 </a:t>
            </a:r>
            <a:r>
              <a:rPr lang="en-US" altLang="ko-KR" sz="2000" b="1" dirty="0" smtClean="0"/>
              <a:t>¾*w</a:t>
            </a:r>
          </a:p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w = 179</a:t>
            </a:r>
          </a:p>
          <a:p>
            <a:pPr algn="ctr"/>
            <a:r>
              <a:rPr lang="en-US" altLang="ko-KR" sz="2000" b="1" dirty="0" smtClean="0"/>
              <a:t> </a:t>
            </a:r>
            <a:endParaRPr lang="en-US" altLang="ko-KR" sz="2000" b="1" dirty="0"/>
          </a:p>
          <a:p>
            <a:pPr algn="ctr"/>
            <a:r>
              <a:rPr lang="ko-KR" altLang="en-US" sz="2000" b="1" dirty="0" smtClean="0"/>
              <a:t>따라서</a:t>
            </a:r>
            <a:r>
              <a:rPr lang="en-US" altLang="ko-KR" sz="2000" b="1" dirty="0" smtClean="0"/>
              <a:t>,</a:t>
            </a:r>
          </a:p>
          <a:p>
            <a:pPr algn="ctr"/>
            <a:r>
              <a:rPr lang="en-US" altLang="ko-KR" sz="2000" b="1" dirty="0" smtClean="0"/>
              <a:t>134.25</a:t>
            </a:r>
            <a:endParaRPr lang="ko-KR" altLang="en-US" sz="20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394841" y="4908331"/>
            <a:ext cx="672662" cy="210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7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" y="93856"/>
            <a:ext cx="5572125" cy="6667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44562" y="1191760"/>
            <a:ext cx="4578980" cy="4509076"/>
            <a:chOff x="435851" y="972371"/>
            <a:chExt cx="4362450" cy="42195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851" y="972371"/>
              <a:ext cx="4362450" cy="4219575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4" name="액자 3"/>
            <p:cNvSpPr/>
            <p:nvPr/>
          </p:nvSpPr>
          <p:spPr>
            <a:xfrm>
              <a:off x="788277" y="2869325"/>
              <a:ext cx="1997785" cy="199696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액자 5"/>
            <p:cNvSpPr/>
            <p:nvPr/>
          </p:nvSpPr>
          <p:spPr>
            <a:xfrm>
              <a:off x="1944415" y="4030635"/>
              <a:ext cx="2543502" cy="205034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813200" y="1176521"/>
            <a:ext cx="68233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슬로스타트</a:t>
            </a:r>
            <a:r>
              <a:rPr lang="ko-KR" altLang="en-US" b="1" dirty="0" smtClean="0">
                <a:solidFill>
                  <a:srgbClr val="FF0000"/>
                </a:solidFill>
              </a:rPr>
              <a:t> 시작은 </a:t>
            </a:r>
            <a:r>
              <a:rPr lang="en-US" altLang="ko-KR" b="1" dirty="0" smtClean="0">
                <a:solidFill>
                  <a:srgbClr val="FF0000"/>
                </a:solidFill>
              </a:rPr>
              <a:t>HTTP POST </a:t>
            </a:r>
            <a:r>
              <a:rPr lang="ko-KR" altLang="en-US" b="1" dirty="0" smtClean="0">
                <a:solidFill>
                  <a:srgbClr val="FF0000"/>
                </a:solidFill>
              </a:rPr>
              <a:t>명령이 시작하는</a:t>
            </a:r>
            <a:r>
              <a:rPr lang="en-US" altLang="ko-KR" b="1" dirty="0" smtClean="0">
                <a:solidFill>
                  <a:srgbClr val="FF0000"/>
                </a:solidFill>
              </a:rPr>
              <a:t>NO.501</a:t>
            </a:r>
            <a:r>
              <a:rPr lang="ko-KR" altLang="en-US" b="1" dirty="0" smtClean="0">
                <a:solidFill>
                  <a:srgbClr val="FF0000"/>
                </a:solidFill>
              </a:rPr>
              <a:t>이다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win </a:t>
            </a:r>
            <a:r>
              <a:rPr lang="ko-KR" altLang="en-US" b="1" dirty="0" smtClean="0"/>
              <a:t>크기는 </a:t>
            </a:r>
            <a:r>
              <a:rPr lang="en-US" altLang="ko-KR" b="1" dirty="0" smtClean="0"/>
              <a:t>65535</a:t>
            </a:r>
            <a:r>
              <a:rPr lang="ko-KR" altLang="en-US" b="1" dirty="0" smtClean="0"/>
              <a:t>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반면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ko-KR" altLang="en-US" b="1" dirty="0" smtClean="0"/>
              <a:t>클라이언트는 한 번에 전송하는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데이터 블록 량을 </a:t>
            </a:r>
            <a:r>
              <a:rPr lang="en-US" altLang="ko-KR" b="1" dirty="0" smtClean="0"/>
              <a:t>1460 byte</a:t>
            </a:r>
            <a:r>
              <a:rPr lang="ko-KR" altLang="en-US" b="1" dirty="0" smtClean="0"/>
              <a:t>로 제한하고있다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이는 혼잡 제어로 </a:t>
            </a:r>
            <a:r>
              <a:rPr lang="ko-KR" altLang="en-US" b="1" dirty="0"/>
              <a:t>넘어갈 수 있을 정도로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충분히 </a:t>
            </a:r>
            <a:r>
              <a:rPr lang="ko-KR" altLang="en-US" b="1" dirty="0"/>
              <a:t>많은 데이터 </a:t>
            </a:r>
            <a:r>
              <a:rPr lang="ko-KR" altLang="en-US" b="1" dirty="0" smtClean="0"/>
              <a:t>전송은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 </a:t>
            </a:r>
            <a:r>
              <a:rPr lang="ko-KR" altLang="en-US" b="1" dirty="0"/>
              <a:t>어플리케이션에 의해 제한되고 있음을 알 수 </a:t>
            </a:r>
            <a:r>
              <a:rPr lang="ko-KR" altLang="en-US" b="1" dirty="0" smtClean="0"/>
              <a:t>있다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따라서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ko-KR" altLang="en-US" b="1" dirty="0" smtClean="0"/>
              <a:t>슬로스타트가 끝나기 전에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어플리케이션에서 강제적으로 데이터 전송을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일시 정지 시키기 때문에 해당 </a:t>
            </a:r>
            <a:r>
              <a:rPr lang="en-US" altLang="ko-KR" b="1" dirty="0" smtClean="0"/>
              <a:t>trace</a:t>
            </a:r>
            <a:r>
              <a:rPr lang="ko-KR" altLang="en-US" b="1" dirty="0" smtClean="0"/>
              <a:t>에서</a:t>
            </a:r>
            <a:endParaRPr lang="en-US" altLang="ko-KR" b="1" dirty="0" smtClean="0"/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슬로스타트의 끝과 혼잡 회피가 일어나는 부분은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찾을 수 없다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1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t="3259" r="18523"/>
          <a:stretch/>
        </p:blipFill>
        <p:spPr>
          <a:xfrm>
            <a:off x="501911" y="786581"/>
            <a:ext cx="7295070" cy="5535561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806701" y="2244907"/>
            <a:ext cx="1777009" cy="478628"/>
          </a:xfrm>
          <a:prstGeom prst="frame">
            <a:avLst>
              <a:gd name="adj1" fmla="val 1026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821447" y="3076534"/>
            <a:ext cx="1528463" cy="197608"/>
          </a:xfrm>
          <a:prstGeom prst="frame">
            <a:avLst>
              <a:gd name="adj1" fmla="val 1026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8020367" y="559971"/>
            <a:ext cx="3571865" cy="1376984"/>
          </a:xfrm>
          <a:prstGeom prst="borderCallout2">
            <a:avLst>
              <a:gd name="adj1" fmla="val 67553"/>
              <a:gd name="adj2" fmla="val -1192"/>
              <a:gd name="adj3" fmla="val 75160"/>
              <a:gd name="adj4" fmla="val -10336"/>
              <a:gd name="adj5" fmla="val 140433"/>
              <a:gd name="adj6" fmla="val -152662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클라이언트는 </a:t>
            </a:r>
            <a:r>
              <a:rPr lang="en-US" altLang="ko-KR" sz="1600" b="1" dirty="0">
                <a:solidFill>
                  <a:schemeClr val="tx1"/>
                </a:solidFill>
              </a:rPr>
              <a:t>Source port</a:t>
            </a:r>
            <a:r>
              <a:rPr lang="ko-KR" altLang="en-US" sz="1600" b="1" dirty="0">
                <a:solidFill>
                  <a:schemeClr val="tx1"/>
                </a:solidFill>
              </a:rPr>
              <a:t>에 자신을 나타내는 </a:t>
            </a:r>
            <a:r>
              <a:rPr lang="en-US" altLang="ko-KR" sz="1600" b="1" dirty="0">
                <a:solidFill>
                  <a:schemeClr val="tx1"/>
                </a:solidFill>
              </a:rPr>
              <a:t>port number</a:t>
            </a:r>
            <a:r>
              <a:rPr lang="ko-KR" altLang="en-US" sz="1600" b="1" dirty="0">
                <a:solidFill>
                  <a:schemeClr val="tx1"/>
                </a:solidFill>
              </a:rPr>
              <a:t>를 넣고</a:t>
            </a:r>
            <a:r>
              <a:rPr lang="en-US" altLang="ko-KR" sz="1600" b="1" dirty="0">
                <a:solidFill>
                  <a:schemeClr val="tx1"/>
                </a:solidFill>
              </a:rPr>
              <a:t>, Destination port </a:t>
            </a:r>
            <a:r>
              <a:rPr lang="ko-KR" altLang="en-US" sz="1600" b="1" dirty="0">
                <a:solidFill>
                  <a:schemeClr val="tx1"/>
                </a:solidFill>
              </a:rPr>
              <a:t>에는 서버를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가리키는</a:t>
            </a:r>
            <a:r>
              <a:rPr lang="ko-KR" altLang="en-US" sz="1600" b="1" dirty="0">
                <a:solidFill>
                  <a:schemeClr val="tx1"/>
                </a:solidFill>
              </a:rPr>
              <a:t> </a:t>
            </a:r>
            <a:r>
              <a:rPr lang="en-US" altLang="ko-KR" sz="1600" b="1" dirty="0">
                <a:solidFill>
                  <a:schemeClr val="tx1"/>
                </a:solidFill>
              </a:rPr>
              <a:t>port number</a:t>
            </a:r>
            <a:r>
              <a:rPr lang="ko-KR" altLang="en-US" sz="1600" b="1" dirty="0">
                <a:solidFill>
                  <a:schemeClr val="tx1"/>
                </a:solidFill>
              </a:rPr>
              <a:t>를 넣는다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설명선 2 21"/>
          <p:cNvSpPr/>
          <p:nvPr/>
        </p:nvSpPr>
        <p:spPr>
          <a:xfrm>
            <a:off x="8020367" y="2329500"/>
            <a:ext cx="3487194" cy="1101958"/>
          </a:xfrm>
          <a:prstGeom prst="borderCallout2">
            <a:avLst>
              <a:gd name="adj1" fmla="val 25069"/>
              <a:gd name="adj2" fmla="val -1957"/>
              <a:gd name="adj3" fmla="val 80900"/>
              <a:gd name="adj4" fmla="val -32505"/>
              <a:gd name="adj5" fmla="val 80807"/>
              <a:gd name="adj6" fmla="val -163713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Sequence number</a:t>
            </a:r>
            <a:r>
              <a:rPr lang="ko-KR" altLang="en-US" sz="1600" b="1" dirty="0">
                <a:solidFill>
                  <a:schemeClr val="tx1"/>
                </a:solidFill>
              </a:rPr>
              <a:t>에는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클라이언트의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초기 </a:t>
            </a:r>
            <a:r>
              <a:rPr lang="ko-KR" altLang="en-US" sz="1600" b="1" dirty="0">
                <a:solidFill>
                  <a:schemeClr val="tx1"/>
                </a:solidFill>
              </a:rPr>
              <a:t>순서 번호를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넣는다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현재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= 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81" y="104427"/>
            <a:ext cx="4877660" cy="455544"/>
          </a:xfrm>
          <a:prstGeom prst="rect">
            <a:avLst/>
          </a:prstGeom>
        </p:spPr>
      </p:pic>
      <p:sp>
        <p:nvSpPr>
          <p:cNvPr id="18" name="액자 17"/>
          <p:cNvSpPr/>
          <p:nvPr/>
        </p:nvSpPr>
        <p:spPr>
          <a:xfrm>
            <a:off x="524638" y="1004427"/>
            <a:ext cx="7272344" cy="219817"/>
          </a:xfrm>
          <a:prstGeom prst="frame">
            <a:avLst>
              <a:gd name="adj1" fmla="val 1026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858318" y="3499395"/>
            <a:ext cx="1953708" cy="207424"/>
          </a:xfrm>
          <a:prstGeom prst="frame">
            <a:avLst>
              <a:gd name="adj1" fmla="val 1026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1063568" y="5654841"/>
            <a:ext cx="2043426" cy="258221"/>
          </a:xfrm>
          <a:prstGeom prst="frame">
            <a:avLst>
              <a:gd name="adj1" fmla="val 1026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설명선 2 25"/>
          <p:cNvSpPr/>
          <p:nvPr/>
        </p:nvSpPr>
        <p:spPr>
          <a:xfrm>
            <a:off x="8020367" y="3657600"/>
            <a:ext cx="3487194" cy="770838"/>
          </a:xfrm>
          <a:prstGeom prst="borderCallout2">
            <a:avLst>
              <a:gd name="adj1" fmla="val 25069"/>
              <a:gd name="adj2" fmla="val -3649"/>
              <a:gd name="adj3" fmla="val 80900"/>
              <a:gd name="adj4" fmla="val -32505"/>
              <a:gd name="adj5" fmla="val 4566"/>
              <a:gd name="adj6" fmla="val -149614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Ack</a:t>
            </a:r>
            <a:r>
              <a:rPr lang="en-US" altLang="ko-KR" sz="1600" b="1" dirty="0">
                <a:solidFill>
                  <a:schemeClr val="tx1"/>
                </a:solidFill>
              </a:rPr>
              <a:t>nowledgment number</a:t>
            </a:r>
            <a:r>
              <a:rPr lang="ko-KR" altLang="en-US" sz="1600" b="1" dirty="0">
                <a:solidFill>
                  <a:schemeClr val="tx1"/>
                </a:solidFill>
              </a:rPr>
              <a:t>에는 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0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을 넣는다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설명선 2 26"/>
          <p:cNvSpPr/>
          <p:nvPr/>
        </p:nvSpPr>
        <p:spPr>
          <a:xfrm>
            <a:off x="8052184" y="4985700"/>
            <a:ext cx="3487194" cy="770838"/>
          </a:xfrm>
          <a:prstGeom prst="borderCallout2">
            <a:avLst>
              <a:gd name="adj1" fmla="val 25069"/>
              <a:gd name="adj2" fmla="val -3649"/>
              <a:gd name="adj3" fmla="val 80900"/>
              <a:gd name="adj4" fmla="val -32505"/>
              <a:gd name="adj5" fmla="val 109158"/>
              <a:gd name="adj6" fmla="val -142566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Flag</a:t>
            </a:r>
            <a:r>
              <a:rPr lang="ko-KR" altLang="en-US" sz="1600" b="1" dirty="0">
                <a:solidFill>
                  <a:schemeClr val="tx1"/>
                </a:solidFill>
              </a:rPr>
              <a:t>는 </a:t>
            </a:r>
            <a:r>
              <a:rPr lang="en-US" altLang="ko-KR" sz="1600" b="1" dirty="0">
                <a:solidFill>
                  <a:schemeClr val="tx1"/>
                </a:solidFill>
              </a:rPr>
              <a:t>SYN bit</a:t>
            </a:r>
            <a:r>
              <a:rPr lang="ko-KR" altLang="en-US" sz="1600" b="1" dirty="0">
                <a:solidFill>
                  <a:schemeClr val="tx1"/>
                </a:solidFill>
              </a:rPr>
              <a:t>를 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</a:rPr>
              <a:t>로 설정하여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전송한다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22322" y="6070378"/>
            <a:ext cx="8485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이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가지를 통해 세그먼트 내의 무엇이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SYN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세그먼트임을 표시하는 지 알 수 있다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83711" y="404855"/>
            <a:ext cx="376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F0"/>
                </a:solidFill>
              </a:rPr>
              <a:t>&lt;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클라이언트의 동기화 정보를 전송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&gt;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8" y="790650"/>
            <a:ext cx="7597722" cy="5598787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 flipH="1">
            <a:off x="244698" y="176980"/>
            <a:ext cx="11779876" cy="6545791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0" name="액자 19"/>
          <p:cNvSpPr/>
          <p:nvPr/>
        </p:nvSpPr>
        <p:spPr>
          <a:xfrm>
            <a:off x="510810" y="2059021"/>
            <a:ext cx="1819435" cy="408875"/>
          </a:xfrm>
          <a:prstGeom prst="frame">
            <a:avLst>
              <a:gd name="adj1" fmla="val 76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508709" y="2780751"/>
            <a:ext cx="1387382" cy="209295"/>
          </a:xfrm>
          <a:prstGeom prst="frame">
            <a:avLst>
              <a:gd name="adj1" fmla="val 1026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2" y="94692"/>
            <a:ext cx="5572125" cy="685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323" y="124188"/>
            <a:ext cx="381000" cy="2571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t="1" r="32974" b="73754"/>
          <a:stretch/>
        </p:blipFill>
        <p:spPr>
          <a:xfrm>
            <a:off x="5586995" y="67675"/>
            <a:ext cx="519297" cy="1372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656683" y="451770"/>
            <a:ext cx="55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00B0F0"/>
                </a:solidFill>
              </a:rPr>
              <a:t>&lt; </a:t>
            </a:r>
            <a:r>
              <a:rPr lang="ko-KR" altLang="en-US" sz="1600" b="1" dirty="0">
                <a:solidFill>
                  <a:srgbClr val="00B0F0"/>
                </a:solidFill>
              </a:rPr>
              <a:t>서버의 동기화 정보 전송 </a:t>
            </a:r>
            <a:r>
              <a:rPr lang="en-US" altLang="ko-KR" sz="1600" b="1" dirty="0">
                <a:solidFill>
                  <a:srgbClr val="00B0F0"/>
                </a:solidFill>
              </a:rPr>
              <a:t>+ SYN </a:t>
            </a:r>
            <a:r>
              <a:rPr lang="ko-KR" altLang="en-US" sz="1600" b="1" dirty="0">
                <a:solidFill>
                  <a:srgbClr val="00B0F0"/>
                </a:solidFill>
              </a:rPr>
              <a:t>세그먼트 수신 확인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&gt;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4" name="설명선 2 23"/>
          <p:cNvSpPr/>
          <p:nvPr/>
        </p:nvSpPr>
        <p:spPr>
          <a:xfrm>
            <a:off x="7957935" y="829116"/>
            <a:ext cx="3571865" cy="1376984"/>
          </a:xfrm>
          <a:prstGeom prst="borderCallout2">
            <a:avLst>
              <a:gd name="adj1" fmla="val 67553"/>
              <a:gd name="adj2" fmla="val -1192"/>
              <a:gd name="adj3" fmla="val 75160"/>
              <a:gd name="adj4" fmla="val -10336"/>
              <a:gd name="adj5" fmla="val 102588"/>
              <a:gd name="adj6" fmla="val -157342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서버는</a:t>
            </a:r>
            <a:r>
              <a:rPr lang="ko-KR" altLang="en-US" sz="1600" b="1" dirty="0">
                <a:solidFill>
                  <a:schemeClr val="tx1"/>
                </a:solidFill>
              </a:rPr>
              <a:t> </a:t>
            </a:r>
            <a:r>
              <a:rPr lang="en-US" altLang="ko-KR" sz="1600" b="1" dirty="0">
                <a:solidFill>
                  <a:schemeClr val="tx1"/>
                </a:solidFill>
              </a:rPr>
              <a:t>Source port</a:t>
            </a:r>
            <a:r>
              <a:rPr lang="ko-KR" altLang="en-US" sz="1600" b="1" dirty="0">
                <a:solidFill>
                  <a:schemeClr val="tx1"/>
                </a:solidFill>
              </a:rPr>
              <a:t>에 자신을 나타내는 </a:t>
            </a:r>
            <a:r>
              <a:rPr lang="en-US" altLang="ko-KR" sz="1600" b="1" dirty="0">
                <a:solidFill>
                  <a:schemeClr val="tx1"/>
                </a:solidFill>
              </a:rPr>
              <a:t>port number</a:t>
            </a:r>
            <a:r>
              <a:rPr lang="ko-KR" altLang="en-US" sz="1600" b="1" dirty="0">
                <a:solidFill>
                  <a:schemeClr val="tx1"/>
                </a:solidFill>
              </a:rPr>
              <a:t>를 넣고</a:t>
            </a:r>
            <a:r>
              <a:rPr lang="en-US" altLang="ko-KR" sz="1600" b="1" dirty="0">
                <a:solidFill>
                  <a:schemeClr val="tx1"/>
                </a:solidFill>
              </a:rPr>
              <a:t>, Destination port </a:t>
            </a:r>
            <a:r>
              <a:rPr lang="ko-KR" altLang="en-US" sz="1600" b="1" dirty="0">
                <a:solidFill>
                  <a:schemeClr val="tx1"/>
                </a:solidFill>
              </a:rPr>
              <a:t>에는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송신자를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나타내는</a:t>
            </a:r>
            <a:r>
              <a:rPr lang="ko-KR" altLang="en-US" sz="1600" b="1" dirty="0">
                <a:solidFill>
                  <a:schemeClr val="tx1"/>
                </a:solidFill>
              </a:rPr>
              <a:t> </a:t>
            </a:r>
            <a:r>
              <a:rPr lang="en-US" altLang="ko-KR" sz="1600" b="1" dirty="0">
                <a:solidFill>
                  <a:schemeClr val="tx1"/>
                </a:solidFill>
              </a:rPr>
              <a:t>port number</a:t>
            </a:r>
            <a:r>
              <a:rPr lang="ko-KR" altLang="en-US" sz="1600" b="1" dirty="0">
                <a:solidFill>
                  <a:schemeClr val="tx1"/>
                </a:solidFill>
              </a:rPr>
              <a:t>를 넣는다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설명선 2 24"/>
          <p:cNvSpPr/>
          <p:nvPr/>
        </p:nvSpPr>
        <p:spPr>
          <a:xfrm>
            <a:off x="7957934" y="2315405"/>
            <a:ext cx="3571865" cy="1101958"/>
          </a:xfrm>
          <a:prstGeom prst="borderCallout2">
            <a:avLst>
              <a:gd name="adj1" fmla="val 25069"/>
              <a:gd name="adj2" fmla="val -1957"/>
              <a:gd name="adj3" fmla="val 51456"/>
              <a:gd name="adj4" fmla="val -35043"/>
              <a:gd name="adj5" fmla="val 59392"/>
              <a:gd name="adj6" fmla="val -169794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Sequence number</a:t>
            </a:r>
            <a:r>
              <a:rPr lang="ko-KR" altLang="en-US" sz="1600" b="1" dirty="0">
                <a:solidFill>
                  <a:schemeClr val="tx1"/>
                </a:solidFill>
              </a:rPr>
              <a:t>에는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서버의 초기 </a:t>
            </a:r>
            <a:r>
              <a:rPr lang="ko-KR" altLang="en-US" sz="1600" b="1" dirty="0">
                <a:solidFill>
                  <a:schemeClr val="tx1"/>
                </a:solidFill>
              </a:rPr>
              <a:t>순서 번호를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넣는다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현재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= 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설명선 2 25"/>
          <p:cNvSpPr/>
          <p:nvPr/>
        </p:nvSpPr>
        <p:spPr>
          <a:xfrm>
            <a:off x="7965301" y="3914773"/>
            <a:ext cx="3564498" cy="770838"/>
          </a:xfrm>
          <a:prstGeom prst="borderCallout2">
            <a:avLst>
              <a:gd name="adj1" fmla="val 55682"/>
              <a:gd name="adj2" fmla="val -1442"/>
              <a:gd name="adj3" fmla="val 57941"/>
              <a:gd name="adj4" fmla="val -32552"/>
              <a:gd name="adj5" fmla="val -82171"/>
              <a:gd name="adj6" fmla="val -158539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Ack</a:t>
            </a:r>
            <a:r>
              <a:rPr lang="en-US" altLang="ko-KR" sz="1600" b="1" dirty="0">
                <a:solidFill>
                  <a:schemeClr val="tx1"/>
                </a:solidFill>
              </a:rPr>
              <a:t>nowledgment number</a:t>
            </a:r>
            <a:r>
              <a:rPr lang="ko-KR" altLang="en-US" sz="1600" b="1" dirty="0">
                <a:solidFill>
                  <a:schemeClr val="tx1"/>
                </a:solidFill>
              </a:rPr>
              <a:t>에는 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600" b="1" dirty="0">
                <a:solidFill>
                  <a:schemeClr val="tx1"/>
                </a:solidFill>
              </a:rPr>
              <a:t>클라이언트의 초기 순서 번호 </a:t>
            </a:r>
            <a:r>
              <a:rPr lang="en-US" altLang="ko-KR" sz="1600" b="1" dirty="0">
                <a:solidFill>
                  <a:schemeClr val="tx1"/>
                </a:solidFill>
              </a:rPr>
              <a:t>+ 1” 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의 값을 넣는다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508709" y="3161215"/>
            <a:ext cx="1821536" cy="141686"/>
          </a:xfrm>
          <a:prstGeom prst="frame">
            <a:avLst>
              <a:gd name="adj1" fmla="val 1026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747252" y="5077954"/>
            <a:ext cx="1818967" cy="192136"/>
          </a:xfrm>
          <a:prstGeom prst="frame">
            <a:avLst>
              <a:gd name="adj1" fmla="val 1026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설명선 2 28"/>
          <p:cNvSpPr/>
          <p:nvPr/>
        </p:nvSpPr>
        <p:spPr>
          <a:xfrm>
            <a:off x="7965302" y="4932421"/>
            <a:ext cx="3564497" cy="770838"/>
          </a:xfrm>
          <a:prstGeom prst="borderCallout2">
            <a:avLst>
              <a:gd name="adj1" fmla="val 25069"/>
              <a:gd name="adj2" fmla="val -3649"/>
              <a:gd name="adj3" fmla="val 54113"/>
              <a:gd name="adj4" fmla="val -34942"/>
              <a:gd name="adj5" fmla="val 39004"/>
              <a:gd name="adj6" fmla="val -151490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Flag</a:t>
            </a:r>
            <a:r>
              <a:rPr lang="ko-KR" altLang="en-US" sz="1600" b="1" dirty="0">
                <a:solidFill>
                  <a:schemeClr val="tx1"/>
                </a:solidFill>
              </a:rPr>
              <a:t>는 </a:t>
            </a:r>
            <a:r>
              <a:rPr lang="en-US" altLang="ko-KR" sz="1600" b="1" dirty="0">
                <a:solidFill>
                  <a:schemeClr val="tx1"/>
                </a:solidFill>
              </a:rPr>
              <a:t>SYN</a:t>
            </a:r>
            <a:r>
              <a:rPr lang="ko-KR" altLang="en-US" sz="1600" b="1" dirty="0">
                <a:solidFill>
                  <a:schemeClr val="tx1"/>
                </a:solidFill>
              </a:rPr>
              <a:t>과 </a:t>
            </a:r>
            <a:r>
              <a:rPr lang="en-US" altLang="ko-KR" sz="1600" b="1" dirty="0">
                <a:solidFill>
                  <a:schemeClr val="tx1"/>
                </a:solidFill>
              </a:rPr>
              <a:t>ACK bit</a:t>
            </a:r>
            <a:r>
              <a:rPr lang="ko-KR" altLang="en-US" sz="1600" b="1" dirty="0">
                <a:solidFill>
                  <a:schemeClr val="tx1"/>
                </a:solidFill>
              </a:rPr>
              <a:t>를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모두</a:t>
            </a:r>
            <a:r>
              <a:rPr lang="ko-KR" altLang="en-US" sz="1600" b="1" dirty="0">
                <a:solidFill>
                  <a:schemeClr val="tx1"/>
                </a:solidFill>
              </a:rPr>
              <a:t> </a:t>
            </a:r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</a:rPr>
              <a:t>로 설정하여 전송한다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7862" y="6207060"/>
            <a:ext cx="8485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이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가지를 통해 세그먼트 내의 무엇이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SYN, ACK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세그먼트임을 표시하는 지 알 수 있다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44698" y="522066"/>
            <a:ext cx="427814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액자 37"/>
          <p:cNvSpPr/>
          <p:nvPr/>
        </p:nvSpPr>
        <p:spPr>
          <a:xfrm>
            <a:off x="242010" y="1114170"/>
            <a:ext cx="7600409" cy="191083"/>
          </a:xfrm>
          <a:prstGeom prst="frame">
            <a:avLst>
              <a:gd name="adj1" fmla="val 1026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509626" y="519397"/>
            <a:ext cx="3467972" cy="33855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54983" y="3540525"/>
            <a:ext cx="176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3-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핸드셰이크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6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2" y="780939"/>
            <a:ext cx="6574277" cy="5575329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0" name="액자 19"/>
          <p:cNvSpPr/>
          <p:nvPr/>
        </p:nvSpPr>
        <p:spPr>
          <a:xfrm>
            <a:off x="4866968" y="5619917"/>
            <a:ext cx="432619" cy="196645"/>
          </a:xfrm>
          <a:prstGeom prst="frame">
            <a:avLst>
              <a:gd name="adj1" fmla="val 1026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874544" y="4109585"/>
            <a:ext cx="1409672" cy="192836"/>
          </a:xfrm>
          <a:prstGeom prst="frame">
            <a:avLst>
              <a:gd name="adj1" fmla="val 1026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8455699" y="2950795"/>
            <a:ext cx="2784048" cy="988608"/>
          </a:xfrm>
          <a:prstGeom prst="borderCallout2">
            <a:avLst>
              <a:gd name="adj1" fmla="val 32566"/>
              <a:gd name="adj2" fmla="val -4495"/>
              <a:gd name="adj3" fmla="val 18750"/>
              <a:gd name="adj4" fmla="val -16667"/>
              <a:gd name="adj5" fmla="val 125437"/>
              <a:gd name="adj6" fmla="val -222290"/>
            </a:avLst>
          </a:prstGeom>
          <a:solidFill>
            <a:srgbClr val="F6CBC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TCP </a:t>
            </a:r>
            <a:r>
              <a:rPr lang="ko-KR" altLang="en-US" b="1" dirty="0" smtClean="0">
                <a:solidFill>
                  <a:schemeClr val="tx1"/>
                </a:solidFill>
              </a:rPr>
              <a:t>세그먼트의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순서 번호는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en-US" b="1" dirty="0" smtClean="0">
                <a:solidFill>
                  <a:schemeClr val="tx1"/>
                </a:solidFill>
              </a:rPr>
              <a:t>이다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" y="68062"/>
            <a:ext cx="5410988" cy="668362"/>
          </a:xfrm>
          <a:prstGeom prst="rect">
            <a:avLst/>
          </a:prstGeom>
        </p:spPr>
      </p:pic>
      <p:cxnSp>
        <p:nvCxnSpPr>
          <p:cNvPr id="5" name="직선 연결선 4"/>
          <p:cNvCxnSpPr>
            <a:stCxn id="20" idx="3"/>
          </p:cNvCxnSpPr>
          <p:nvPr/>
        </p:nvCxnSpPr>
        <p:spPr>
          <a:xfrm flipV="1">
            <a:off x="5299587" y="3735958"/>
            <a:ext cx="3083438" cy="1982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78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77" y="859329"/>
            <a:ext cx="6944875" cy="5171540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" y="67698"/>
            <a:ext cx="5676900" cy="866775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907144" y="1212669"/>
            <a:ext cx="6678308" cy="19334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1282003" y="4506903"/>
            <a:ext cx="1736500" cy="1732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설명선 2 21"/>
          <p:cNvSpPr/>
          <p:nvPr/>
        </p:nvSpPr>
        <p:spPr>
          <a:xfrm>
            <a:off x="7076762" y="2523544"/>
            <a:ext cx="4594127" cy="1801992"/>
          </a:xfrm>
          <a:prstGeom prst="borderCallout2">
            <a:avLst>
              <a:gd name="adj1" fmla="val 22518"/>
              <a:gd name="adj2" fmla="val -4495"/>
              <a:gd name="adj3" fmla="val 53764"/>
              <a:gd name="adj4" fmla="val -14723"/>
              <a:gd name="adj5" fmla="val 84724"/>
              <a:gd name="adj6" fmla="val -5493"/>
            </a:avLst>
          </a:prstGeom>
          <a:solidFill>
            <a:srgbClr val="F6CBC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첫 번째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No.501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SYN : 1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세그먼트 전송 시간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: 3.822644 sec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세그먼트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ACK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응답 시간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0.006799000 sec</a:t>
            </a:r>
            <a:endParaRPr lang="ko-KR" altLang="en-US" sz="1600" dirty="0"/>
          </a:p>
        </p:txBody>
      </p:sp>
      <p:sp>
        <p:nvSpPr>
          <p:cNvPr id="23" name="액자 22"/>
          <p:cNvSpPr/>
          <p:nvPr/>
        </p:nvSpPr>
        <p:spPr>
          <a:xfrm>
            <a:off x="1050945" y="2523544"/>
            <a:ext cx="1323546" cy="15869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95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8" y="1034201"/>
            <a:ext cx="7353300" cy="5353050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" y="67698"/>
            <a:ext cx="5676900" cy="86677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79261" y="1415847"/>
            <a:ext cx="7042007" cy="4444180"/>
            <a:chOff x="382349" y="2125805"/>
            <a:chExt cx="7042007" cy="4423061"/>
          </a:xfrm>
        </p:grpSpPr>
        <p:sp>
          <p:nvSpPr>
            <p:cNvPr id="4" name="액자 3"/>
            <p:cNvSpPr/>
            <p:nvPr/>
          </p:nvSpPr>
          <p:spPr>
            <a:xfrm>
              <a:off x="382349" y="2125805"/>
              <a:ext cx="7042007" cy="205495"/>
            </a:xfrm>
            <a:prstGeom prst="fram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액자 11"/>
            <p:cNvSpPr/>
            <p:nvPr/>
          </p:nvSpPr>
          <p:spPr>
            <a:xfrm>
              <a:off x="4588900" y="6371620"/>
              <a:ext cx="331761" cy="177246"/>
            </a:xfrm>
            <a:prstGeom prst="fram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설명선 2 21"/>
          <p:cNvSpPr/>
          <p:nvPr/>
        </p:nvSpPr>
        <p:spPr>
          <a:xfrm>
            <a:off x="7106259" y="2831368"/>
            <a:ext cx="4289328" cy="1902227"/>
          </a:xfrm>
          <a:prstGeom prst="borderCallout2">
            <a:avLst>
              <a:gd name="adj1" fmla="val 22518"/>
              <a:gd name="adj2" fmla="val -4495"/>
              <a:gd name="adj3" fmla="val 53764"/>
              <a:gd name="adj4" fmla="val -13387"/>
              <a:gd name="adj5" fmla="val 84724"/>
              <a:gd name="adj6" fmla="val -5493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두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번째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No.6747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SYN : 1487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세그먼트 전송 시간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: 53.965644 sec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세그먼트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ACK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응답 시간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0.006778000 sec</a:t>
            </a:r>
            <a:endParaRPr lang="ko-KR" altLang="en-US" sz="1600" dirty="0"/>
          </a:p>
        </p:txBody>
      </p:sp>
      <p:sp>
        <p:nvSpPr>
          <p:cNvPr id="19" name="액자 18"/>
          <p:cNvSpPr/>
          <p:nvPr/>
        </p:nvSpPr>
        <p:spPr>
          <a:xfrm>
            <a:off x="1037151" y="2951952"/>
            <a:ext cx="1686383" cy="184540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1305309" y="5224735"/>
            <a:ext cx="2008162" cy="222336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8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50" y="1034201"/>
            <a:ext cx="7153275" cy="5191125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" y="67698"/>
            <a:ext cx="5676900" cy="866775"/>
          </a:xfrm>
          <a:prstGeom prst="rect">
            <a:avLst/>
          </a:prstGeom>
        </p:spPr>
      </p:pic>
      <p:sp>
        <p:nvSpPr>
          <p:cNvPr id="22" name="설명선 2 21"/>
          <p:cNvSpPr/>
          <p:nvPr/>
        </p:nvSpPr>
        <p:spPr>
          <a:xfrm>
            <a:off x="7042165" y="2816216"/>
            <a:ext cx="4255099" cy="1902227"/>
          </a:xfrm>
          <a:prstGeom prst="borderCallout2">
            <a:avLst>
              <a:gd name="adj1" fmla="val 22518"/>
              <a:gd name="adj2" fmla="val -4495"/>
              <a:gd name="adj3" fmla="val 53764"/>
              <a:gd name="adj4" fmla="val -13387"/>
              <a:gd name="adj5" fmla="val 84724"/>
              <a:gd name="adj6" fmla="val -549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세 번째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No.7070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SYN : 1525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세그먼트 전송 시간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: 55.787112 sec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세그먼트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ACK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응답 시간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0.007183000 sec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818572" y="1424844"/>
            <a:ext cx="6888453" cy="4425349"/>
            <a:chOff x="501822" y="1312696"/>
            <a:chExt cx="6888453" cy="4425349"/>
          </a:xfrm>
        </p:grpSpPr>
        <p:sp>
          <p:nvSpPr>
            <p:cNvPr id="24" name="액자 23"/>
            <p:cNvSpPr/>
            <p:nvPr/>
          </p:nvSpPr>
          <p:spPr>
            <a:xfrm>
              <a:off x="501822" y="1312696"/>
              <a:ext cx="6888453" cy="201795"/>
            </a:xfrm>
            <a:prstGeom prst="fram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액자 24"/>
            <p:cNvSpPr/>
            <p:nvPr/>
          </p:nvSpPr>
          <p:spPr>
            <a:xfrm>
              <a:off x="4746214" y="5543878"/>
              <a:ext cx="356728" cy="194167"/>
            </a:xfrm>
            <a:prstGeom prst="fram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액자 25"/>
            <p:cNvSpPr/>
            <p:nvPr/>
          </p:nvSpPr>
          <p:spPr>
            <a:xfrm>
              <a:off x="694405" y="2849193"/>
              <a:ext cx="1712380" cy="175149"/>
            </a:xfrm>
            <a:prstGeom prst="fram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액자 26"/>
          <p:cNvSpPr/>
          <p:nvPr/>
        </p:nvSpPr>
        <p:spPr>
          <a:xfrm>
            <a:off x="1281542" y="5247341"/>
            <a:ext cx="2012264" cy="189898"/>
          </a:xfrm>
          <a:prstGeom prst="fram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10" y="1034201"/>
            <a:ext cx="7405028" cy="5129989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 flipH="1">
            <a:off x="244698" y="167426"/>
            <a:ext cx="11779876" cy="6555346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Front"/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" y="67698"/>
            <a:ext cx="5676900" cy="866775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716643" y="1382074"/>
            <a:ext cx="7171095" cy="235975"/>
          </a:xfrm>
          <a:prstGeom prst="fram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4667556" y="5517181"/>
            <a:ext cx="356728" cy="198159"/>
          </a:xfrm>
          <a:prstGeom prst="fram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설명선 2 21"/>
          <p:cNvSpPr/>
          <p:nvPr/>
        </p:nvSpPr>
        <p:spPr>
          <a:xfrm>
            <a:off x="7027681" y="2832697"/>
            <a:ext cx="4367906" cy="1901034"/>
          </a:xfrm>
          <a:prstGeom prst="borderCallout2">
            <a:avLst>
              <a:gd name="adj1" fmla="val 22518"/>
              <a:gd name="adj2" fmla="val -4495"/>
              <a:gd name="adj3" fmla="val 53764"/>
              <a:gd name="adj4" fmla="val -13387"/>
              <a:gd name="adj5" fmla="val 84724"/>
              <a:gd name="adj6" fmla="val -5493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번째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No.7303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SYN : 1509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세그먼트 전송 시간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: 57.952116 sec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세그먼트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ACK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응답 시간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0.008206000 sec</a:t>
            </a:r>
            <a:endParaRPr lang="ko-KR" altLang="en-US" sz="1600" dirty="0"/>
          </a:p>
        </p:txBody>
      </p:sp>
      <p:sp>
        <p:nvSpPr>
          <p:cNvPr id="19" name="액자 18"/>
          <p:cNvSpPr/>
          <p:nvPr/>
        </p:nvSpPr>
        <p:spPr>
          <a:xfrm>
            <a:off x="881218" y="2832697"/>
            <a:ext cx="1645671" cy="188976"/>
          </a:xfrm>
          <a:prstGeom prst="fram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1132859" y="4961658"/>
            <a:ext cx="1895476" cy="190445"/>
          </a:xfrm>
          <a:prstGeom prst="fram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7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626</Words>
  <Application>Microsoft Office PowerPoint</Application>
  <PresentationFormat>와이드스크린</PresentationFormat>
  <Paragraphs>193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66</cp:revision>
  <dcterms:created xsi:type="dcterms:W3CDTF">2019-10-10T04:32:21Z</dcterms:created>
  <dcterms:modified xsi:type="dcterms:W3CDTF">2019-11-07T16:49:34Z</dcterms:modified>
</cp:coreProperties>
</file>