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CBA"/>
    <a:srgbClr val="DC66B9"/>
    <a:srgbClr val="010DFD"/>
    <a:srgbClr val="F9F9F9"/>
    <a:srgbClr val="7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7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DF9D-2F7A-4593-97DF-29DC1D9949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82700"/>
            <a:ext cx="12192000" cy="4470400"/>
            <a:chOff x="0" y="1282700"/>
            <a:chExt cx="12192000" cy="4470400"/>
          </a:xfrm>
          <a:blipFill>
            <a:blip r:embed="rId2"/>
            <a:stretch>
              <a:fillRect/>
            </a:stretch>
          </a:blipFill>
        </p:grpSpPr>
        <p:sp>
          <p:nvSpPr>
            <p:cNvPr id="9" name="자유형 8"/>
            <p:cNvSpPr/>
            <p:nvPr/>
          </p:nvSpPr>
          <p:spPr>
            <a:xfrm>
              <a:off x="0" y="1282700"/>
              <a:ext cx="12192000" cy="4266194"/>
            </a:xfrm>
            <a:custGeom>
              <a:avLst/>
              <a:gdLst>
                <a:gd name="connsiteX0" fmla="*/ 8307868 w 12192000"/>
                <a:gd name="connsiteY0" fmla="*/ 0 h 4266194"/>
                <a:gd name="connsiteX1" fmla="*/ 12192000 w 12192000"/>
                <a:gd name="connsiteY1" fmla="*/ 0 h 4266194"/>
                <a:gd name="connsiteX2" fmla="*/ 12192000 w 12192000"/>
                <a:gd name="connsiteY2" fmla="*/ 2 h 4266194"/>
                <a:gd name="connsiteX3" fmla="*/ 8307862 w 12192000"/>
                <a:gd name="connsiteY3" fmla="*/ 2 h 4266194"/>
                <a:gd name="connsiteX4" fmla="*/ 0 w 12192000"/>
                <a:gd name="connsiteY4" fmla="*/ 0 h 4266194"/>
                <a:gd name="connsiteX5" fmla="*/ 3147533 w 12192000"/>
                <a:gd name="connsiteY5" fmla="*/ 0 h 4266194"/>
                <a:gd name="connsiteX6" fmla="*/ 5727700 w 12192000"/>
                <a:gd name="connsiteY6" fmla="*/ 812800 h 4266194"/>
                <a:gd name="connsiteX7" fmla="*/ 8266538 w 12192000"/>
                <a:gd name="connsiteY7" fmla="*/ 13020 h 4266194"/>
                <a:gd name="connsiteX8" fmla="*/ 12192000 w 12192000"/>
                <a:gd name="connsiteY8" fmla="*/ 419100 h 4266194"/>
                <a:gd name="connsiteX9" fmla="*/ 12192000 w 12192000"/>
                <a:gd name="connsiteY9" fmla="*/ 3810000 h 4266194"/>
                <a:gd name="connsiteX10" fmla="*/ 9050241 w 12192000"/>
                <a:gd name="connsiteY10" fmla="*/ 4266062 h 4266194"/>
                <a:gd name="connsiteX11" fmla="*/ 6470651 w 12192000"/>
                <a:gd name="connsiteY11" fmla="*/ 3810000 h 4266194"/>
                <a:gd name="connsiteX12" fmla="*/ 3890316 w 12192000"/>
                <a:gd name="connsiteY12" fmla="*/ 4266194 h 4266194"/>
                <a:gd name="connsiteX13" fmla="*/ 0 w 12192000"/>
                <a:gd name="connsiteY13" fmla="*/ 3810000 h 426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4266194">
                  <a:moveTo>
                    <a:pt x="8307868" y="0"/>
                  </a:moveTo>
                  <a:lnTo>
                    <a:pt x="12192000" y="0"/>
                  </a:lnTo>
                  <a:lnTo>
                    <a:pt x="12192000" y="2"/>
                  </a:lnTo>
                  <a:lnTo>
                    <a:pt x="8307862" y="2"/>
                  </a:lnTo>
                  <a:close/>
                  <a:moveTo>
                    <a:pt x="0" y="0"/>
                  </a:moveTo>
                  <a:lnTo>
                    <a:pt x="3147533" y="0"/>
                  </a:lnTo>
                  <a:lnTo>
                    <a:pt x="5727700" y="812800"/>
                  </a:lnTo>
                  <a:lnTo>
                    <a:pt x="8266538" y="13020"/>
                  </a:lnTo>
                  <a:lnTo>
                    <a:pt x="12192000" y="419100"/>
                  </a:lnTo>
                  <a:lnTo>
                    <a:pt x="12192000" y="3810000"/>
                  </a:lnTo>
                  <a:lnTo>
                    <a:pt x="9050241" y="4266062"/>
                  </a:lnTo>
                  <a:lnTo>
                    <a:pt x="6470651" y="3810000"/>
                  </a:lnTo>
                  <a:lnTo>
                    <a:pt x="3890316" y="4266194"/>
                  </a:lnTo>
                  <a:lnTo>
                    <a:pt x="0" y="38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6200000" flipH="1" flipV="1">
              <a:off x="1593850" y="3409951"/>
              <a:ext cx="749299" cy="3937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618388" y="6366165"/>
            <a:ext cx="338769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20174627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김혜진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0191" y="2630967"/>
            <a:ext cx="5633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omputer</a:t>
            </a:r>
          </a:p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9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55" y="341458"/>
            <a:ext cx="6431090" cy="3227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88358" y="3631047"/>
            <a:ext cx="1945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20 byte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32" y="1119517"/>
            <a:ext cx="7890268" cy="541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2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25" y="325322"/>
            <a:ext cx="3473711" cy="35497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39332" y="1119517"/>
            <a:ext cx="7890268" cy="5416201"/>
            <a:chOff x="339332" y="1119517"/>
            <a:chExt cx="7890268" cy="541620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332" y="1119517"/>
              <a:ext cx="7890268" cy="541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액자 5"/>
            <p:cNvSpPr/>
            <p:nvPr/>
          </p:nvSpPr>
          <p:spPr>
            <a:xfrm>
              <a:off x="626265" y="5666223"/>
              <a:ext cx="1251173" cy="180100"/>
            </a:xfrm>
            <a:prstGeom prst="frame">
              <a:avLst>
                <a:gd name="adj1" fmla="val 480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77072" y="3299399"/>
            <a:ext cx="296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2 </a:t>
            </a:r>
            <a:r>
              <a:rPr lang="ko-KR" altLang="en-US" sz="2000" b="1" dirty="0" smtClean="0"/>
              <a:t>이다</a:t>
            </a:r>
            <a:r>
              <a:rPr lang="en-US" altLang="ko-KR" sz="2000" b="1" dirty="0" smtClean="0"/>
              <a:t>.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16</a:t>
            </a:r>
            <a:r>
              <a:rPr lang="ko-KR" altLang="en-US" sz="2000" b="1" dirty="0" smtClean="0"/>
              <a:t>진수로는 </a:t>
            </a:r>
            <a:r>
              <a:rPr lang="en-US" altLang="ko-KR" sz="2000" b="1" dirty="0" smtClean="0"/>
              <a:t>0x0002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29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264" y="237730"/>
            <a:ext cx="4852131" cy="5301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32" y="1119517"/>
            <a:ext cx="7890268" cy="541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액자 5"/>
          <p:cNvSpPr/>
          <p:nvPr/>
        </p:nvSpPr>
        <p:spPr>
          <a:xfrm>
            <a:off x="645721" y="6172060"/>
            <a:ext cx="3897096" cy="363657"/>
          </a:xfrm>
          <a:prstGeom prst="frame">
            <a:avLst>
              <a:gd name="adj1" fmla="val 4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4654684" y="6271203"/>
            <a:ext cx="817124" cy="165370"/>
          </a:xfrm>
          <a:prstGeom prst="rightArrow">
            <a:avLst/>
          </a:prstGeom>
          <a:solidFill>
            <a:srgbClr val="FEBCB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71808" y="6123055"/>
            <a:ext cx="18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여기에 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659238" y="2909685"/>
            <a:ext cx="2984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IP</a:t>
            </a:r>
            <a:r>
              <a:rPr lang="ko-KR" altLang="en-US" sz="2000" b="1" dirty="0" smtClean="0"/>
              <a:t>주소 </a:t>
            </a:r>
            <a:r>
              <a:rPr lang="en-US" altLang="ko-KR" sz="2000" b="1" dirty="0" smtClean="0"/>
              <a:t>192.168.0.3</a:t>
            </a:r>
            <a:r>
              <a:rPr lang="ko-KR" altLang="en-US" sz="2000" b="1" dirty="0" smtClean="0"/>
              <a:t>를 가진 발신자에 대한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err="1" smtClean="0"/>
              <a:t>이더넷</a:t>
            </a:r>
            <a:r>
              <a:rPr lang="ko-KR" altLang="en-US" sz="2000" b="1" dirty="0" smtClean="0"/>
              <a:t> 주소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                   </a:t>
            </a:r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err="1" smtClean="0"/>
              <a:t>를</a:t>
            </a:r>
            <a:r>
              <a:rPr lang="ko-KR" altLang="en-US" sz="2000" b="1" dirty="0" smtClean="0"/>
              <a:t> 포함한다</a:t>
            </a:r>
            <a:r>
              <a:rPr lang="en-US" altLang="ko-KR" sz="2000" b="1" dirty="0"/>
              <a:t>.</a:t>
            </a:r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95" y="4340846"/>
            <a:ext cx="2640868" cy="35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84" y="274211"/>
            <a:ext cx="5314950" cy="457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88" y="1648620"/>
            <a:ext cx="4858848" cy="42596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액자 11"/>
          <p:cNvSpPr/>
          <p:nvPr/>
        </p:nvSpPr>
        <p:spPr>
          <a:xfrm>
            <a:off x="1600200" y="3687011"/>
            <a:ext cx="1060704" cy="226621"/>
          </a:xfrm>
          <a:prstGeom prst="frame">
            <a:avLst>
              <a:gd name="adj1" fmla="val 4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18488" y="2300452"/>
            <a:ext cx="1060704" cy="226621"/>
          </a:xfrm>
          <a:prstGeom prst="frame">
            <a:avLst>
              <a:gd name="adj1" fmla="val 4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설명선 1 9"/>
          <p:cNvSpPr/>
          <p:nvPr/>
        </p:nvSpPr>
        <p:spPr>
          <a:xfrm>
            <a:off x="2456470" y="1154530"/>
            <a:ext cx="1490472" cy="336349"/>
          </a:xfrm>
          <a:prstGeom prst="borderCallout1">
            <a:avLst>
              <a:gd name="adj1" fmla="val 105745"/>
              <a:gd name="adj2" fmla="val 256"/>
              <a:gd name="adj3" fmla="val 338144"/>
              <a:gd name="adj4" fmla="val -19315"/>
            </a:avLst>
          </a:prstGeom>
          <a:solidFill>
            <a:srgbClr val="FEBCBA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가상머신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설명선 1 13"/>
          <p:cNvSpPr/>
          <p:nvPr/>
        </p:nvSpPr>
        <p:spPr>
          <a:xfrm>
            <a:off x="2231136" y="6080760"/>
            <a:ext cx="1179576" cy="356616"/>
          </a:xfrm>
          <a:prstGeom prst="borderCallout1">
            <a:avLst>
              <a:gd name="adj1" fmla="val -6891"/>
              <a:gd name="adj2" fmla="val 1745"/>
              <a:gd name="adj3" fmla="val -602749"/>
              <a:gd name="adj4" fmla="val -7420"/>
            </a:avLst>
          </a:prstGeom>
          <a:solidFill>
            <a:srgbClr val="FEBCBA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이더넷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9939" y="1747125"/>
            <a:ext cx="58635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  <a:p>
            <a:pPr algn="ctr"/>
            <a:r>
              <a:rPr lang="en-US" altLang="ko-KR" b="1" dirty="0" smtClean="0"/>
              <a:t>: </a:t>
            </a:r>
            <a:r>
              <a:rPr lang="ko-KR" altLang="en-US" b="1" dirty="0" smtClean="0"/>
              <a:t>현재 </a:t>
            </a:r>
            <a:r>
              <a:rPr lang="ko-KR" altLang="en-US" b="1" dirty="0"/>
              <a:t>자신의 </a:t>
            </a:r>
            <a:r>
              <a:rPr lang="ko-KR" altLang="en-US" b="1" dirty="0" err="1" smtClean="0"/>
              <a:t>랜카드에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할당되어 </a:t>
            </a:r>
            <a:r>
              <a:rPr lang="ko-KR" altLang="en-US" b="1" dirty="0"/>
              <a:t>있는 </a:t>
            </a:r>
            <a:r>
              <a:rPr lang="en-US" altLang="ko-KR" b="1" dirty="0"/>
              <a:t>IP </a:t>
            </a:r>
            <a:r>
              <a:rPr lang="ko-KR" altLang="en-US" b="1" dirty="0" smtClean="0"/>
              <a:t>주소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</a:t>
            </a:r>
            <a:endParaRPr lang="en-US" altLang="ko-KR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 smtClean="0"/>
              <a:t>: </a:t>
            </a:r>
            <a:r>
              <a:rPr lang="ko-KR" altLang="en-US" b="1" dirty="0" smtClean="0"/>
              <a:t>현재 </a:t>
            </a:r>
            <a:r>
              <a:rPr lang="en-US" altLang="ko-KR" b="1" dirty="0"/>
              <a:t>ARP Cache Table</a:t>
            </a:r>
            <a:r>
              <a:rPr lang="ko-KR" altLang="en-US" b="1" dirty="0"/>
              <a:t>에 저장되어 있는 </a:t>
            </a:r>
            <a:r>
              <a:rPr lang="en-US" altLang="ko-KR" b="1" dirty="0"/>
              <a:t>IP </a:t>
            </a:r>
            <a:r>
              <a:rPr lang="ko-KR" altLang="en-US" b="1" dirty="0" smtClean="0"/>
              <a:t>주소들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Address</a:t>
            </a:r>
          </a:p>
          <a:p>
            <a:pPr algn="ctr"/>
            <a:r>
              <a:rPr lang="en-US" altLang="ko-KR" b="1" dirty="0" smtClean="0"/>
              <a:t>: </a:t>
            </a:r>
            <a:r>
              <a:rPr lang="ko-KR" altLang="en-US" b="1" dirty="0"/>
              <a:t>저장되어 있는 주소의 물리적 </a:t>
            </a:r>
            <a:r>
              <a:rPr lang="ko-KR" altLang="en-US" b="1" dirty="0" smtClean="0"/>
              <a:t>주소 값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즉 </a:t>
            </a:r>
            <a:r>
              <a:rPr lang="en-US" altLang="ko-KR" b="1" dirty="0"/>
              <a:t>MAC Address</a:t>
            </a:r>
            <a:r>
              <a:rPr lang="ko-KR" altLang="en-US" b="1" dirty="0"/>
              <a:t>를 </a:t>
            </a:r>
            <a:r>
              <a:rPr lang="ko-KR" altLang="en-US" b="1" dirty="0" smtClean="0"/>
              <a:t>나타냄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ko-KR" b="1" dirty="0" smtClean="0"/>
              <a:t> </a:t>
            </a:r>
          </a:p>
          <a:p>
            <a:pPr algn="ctr"/>
            <a:r>
              <a:rPr lang="en-US" altLang="ko-KR" b="1" dirty="0" smtClean="0"/>
              <a:t>: </a:t>
            </a:r>
            <a:r>
              <a:rPr lang="ko-KR" altLang="en-US" b="1" dirty="0"/>
              <a:t>매핑이 </a:t>
            </a:r>
            <a:r>
              <a:rPr lang="en-US" altLang="ko-KR" b="1" dirty="0"/>
              <a:t>Dynamic(</a:t>
            </a:r>
            <a:r>
              <a:rPr lang="ko-KR" altLang="en-US" b="1" dirty="0"/>
              <a:t>동적</a:t>
            </a:r>
            <a:r>
              <a:rPr lang="en-US" altLang="ko-KR" b="1" dirty="0"/>
              <a:t>)</a:t>
            </a:r>
            <a:r>
              <a:rPr lang="ko-KR" altLang="en-US" b="1" dirty="0"/>
              <a:t>인지 </a:t>
            </a:r>
            <a:r>
              <a:rPr lang="en-US" altLang="ko-KR" b="1" dirty="0"/>
              <a:t>Static(</a:t>
            </a:r>
            <a:r>
              <a:rPr lang="ko-KR" altLang="en-US" b="1" dirty="0"/>
              <a:t>정적</a:t>
            </a:r>
            <a:r>
              <a:rPr lang="en-US" altLang="ko-KR" b="1" dirty="0"/>
              <a:t>)</a:t>
            </a:r>
            <a:r>
              <a:rPr lang="ko-KR" altLang="en-US" b="1" dirty="0"/>
              <a:t>인지를 </a:t>
            </a:r>
            <a:r>
              <a:rPr lang="ko-KR" altLang="en-US" b="1" dirty="0" smtClean="0"/>
              <a:t>나타냄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07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2" y="264686"/>
            <a:ext cx="5172075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" y="1227772"/>
            <a:ext cx="7800975" cy="518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액자 7"/>
          <p:cNvSpPr/>
          <p:nvPr/>
        </p:nvSpPr>
        <p:spPr>
          <a:xfrm>
            <a:off x="1314450" y="3058361"/>
            <a:ext cx="5269230" cy="176329"/>
          </a:xfrm>
          <a:prstGeom prst="frame">
            <a:avLst>
              <a:gd name="adj1" fmla="val 4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2247" y="2733472"/>
            <a:ext cx="3229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출발지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목적지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61" y="3234690"/>
            <a:ext cx="2646935" cy="2884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461" y="4355700"/>
            <a:ext cx="2646935" cy="3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42" y="347219"/>
            <a:ext cx="4471797" cy="3111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" y="1227772"/>
            <a:ext cx="7800975" cy="518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665176" y="4566998"/>
            <a:ext cx="1202533" cy="199556"/>
          </a:xfrm>
          <a:prstGeom prst="frame">
            <a:avLst>
              <a:gd name="adj1" fmla="val 4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5362" y="3628417"/>
            <a:ext cx="2198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0x0806 </a:t>
            </a:r>
            <a:r>
              <a:rPr lang="ko-KR" altLang="en-US" sz="2000" b="1" dirty="0" smtClean="0"/>
              <a:t>이다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14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67" y="341457"/>
            <a:ext cx="6419565" cy="3227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97" y="1192069"/>
            <a:ext cx="7747878" cy="511884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075907" y="3520656"/>
            <a:ext cx="1945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20 byte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94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19" y="331661"/>
            <a:ext cx="3308900" cy="3423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69974" y="1247811"/>
            <a:ext cx="7747878" cy="5118841"/>
            <a:chOff x="469974" y="1247811"/>
            <a:chExt cx="7747878" cy="51188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974" y="1247811"/>
              <a:ext cx="7747878" cy="511884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액자 5"/>
            <p:cNvSpPr/>
            <p:nvPr/>
          </p:nvSpPr>
          <p:spPr>
            <a:xfrm>
              <a:off x="781908" y="5510581"/>
              <a:ext cx="1309539" cy="180100"/>
            </a:xfrm>
            <a:prstGeom prst="frame">
              <a:avLst>
                <a:gd name="adj1" fmla="val 480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77072" y="3299399"/>
            <a:ext cx="296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 </a:t>
            </a:r>
            <a:r>
              <a:rPr lang="ko-KR" altLang="en-US" sz="2000" b="1" dirty="0" smtClean="0"/>
              <a:t>이다</a:t>
            </a:r>
            <a:r>
              <a:rPr lang="en-US" altLang="ko-KR" sz="2000" b="1" dirty="0" smtClean="0"/>
              <a:t>.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16</a:t>
            </a:r>
            <a:r>
              <a:rPr lang="ko-KR" altLang="en-US" sz="2000" b="1" dirty="0" smtClean="0"/>
              <a:t>진수로는 </a:t>
            </a:r>
            <a:r>
              <a:rPr lang="en-US" altLang="ko-KR" sz="2000" b="1" dirty="0" smtClean="0"/>
              <a:t>0x0001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29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97" y="278973"/>
            <a:ext cx="5267325" cy="44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5907" y="3400216"/>
            <a:ext cx="1945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포함하였다</a:t>
            </a:r>
            <a:r>
              <a:rPr lang="en-US" altLang="ko-KR" sz="2400" b="1" dirty="0" smtClean="0"/>
              <a:t>.</a:t>
            </a:r>
          </a:p>
          <a:p>
            <a:pPr algn="ctr"/>
            <a:r>
              <a:rPr lang="en-US" altLang="ko-KR" sz="2400" b="1" dirty="0" smtClean="0"/>
              <a:t>192.168.0.3</a:t>
            </a:r>
            <a:endParaRPr lang="ko-KR" altLang="en-US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469974" y="1247811"/>
            <a:ext cx="7747878" cy="5118841"/>
            <a:chOff x="469974" y="1247811"/>
            <a:chExt cx="7747878" cy="511884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974" y="1247811"/>
              <a:ext cx="7747878" cy="511884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액자 7"/>
            <p:cNvSpPr/>
            <p:nvPr/>
          </p:nvSpPr>
          <p:spPr>
            <a:xfrm>
              <a:off x="781908" y="5851049"/>
              <a:ext cx="2039113" cy="160645"/>
            </a:xfrm>
            <a:prstGeom prst="frame">
              <a:avLst>
                <a:gd name="adj1" fmla="val 480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31" y="269448"/>
            <a:ext cx="4848225" cy="466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27164" y="3069475"/>
            <a:ext cx="3421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Target </a:t>
            </a:r>
            <a:r>
              <a:rPr lang="en-US" altLang="ko-KR" b="1" dirty="0"/>
              <a:t>MAC </a:t>
            </a:r>
            <a:r>
              <a:rPr lang="en-US" altLang="ko-KR" b="1" dirty="0" smtClean="0"/>
              <a:t>address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00:00:00:00:00:00</a:t>
            </a:r>
            <a:r>
              <a:rPr lang="ko-KR" altLang="en-US" b="1" dirty="0" smtClean="0"/>
              <a:t>에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해당하는 주소를 질문하고 있다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특정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주소는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192.168.0.1</a:t>
            </a:r>
            <a:endParaRPr lang="ko-KR" altLang="en-US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469974" y="1247811"/>
            <a:ext cx="7747878" cy="5118841"/>
            <a:chOff x="469974" y="1247811"/>
            <a:chExt cx="7747878" cy="511884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974" y="1247811"/>
              <a:ext cx="7747878" cy="511884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액자 6"/>
            <p:cNvSpPr/>
            <p:nvPr/>
          </p:nvSpPr>
          <p:spPr>
            <a:xfrm>
              <a:off x="752725" y="6006690"/>
              <a:ext cx="3819275" cy="359961"/>
            </a:xfrm>
            <a:prstGeom prst="frame">
              <a:avLst>
                <a:gd name="adj1" fmla="val 480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9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80" y="278973"/>
            <a:ext cx="5181600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22" y="1184342"/>
            <a:ext cx="7627627" cy="52359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239328" y="2889114"/>
            <a:ext cx="3229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출발지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목적지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624" y="3401438"/>
            <a:ext cx="3046990" cy="314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624" y="4539280"/>
            <a:ext cx="3046990" cy="3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115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ADMIN</cp:lastModifiedBy>
  <cp:revision>57</cp:revision>
  <dcterms:created xsi:type="dcterms:W3CDTF">2016-05-30T10:48:09Z</dcterms:created>
  <dcterms:modified xsi:type="dcterms:W3CDTF">2019-12-08T15:42:38Z</dcterms:modified>
</cp:coreProperties>
</file>