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66" r:id="rId4"/>
    <p:sldId id="265" r:id="rId5"/>
    <p:sldId id="264" r:id="rId6"/>
    <p:sldId id="267" r:id="rId7"/>
    <p:sldId id="268" r:id="rId8"/>
    <p:sldId id="269" r:id="rId9"/>
    <p:sldId id="270" r:id="rId10"/>
    <p:sldId id="27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DFD"/>
    <a:srgbClr val="DC66B9"/>
    <a:srgbClr val="F9F9F9"/>
    <a:srgbClr val="73F7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76" autoAdjust="0"/>
    <p:restoredTop sz="94660"/>
  </p:normalViewPr>
  <p:slideViewPr>
    <p:cSldViewPr snapToGrid="0">
      <p:cViewPr varScale="1">
        <p:scale>
          <a:sx n="93" d="100"/>
          <a:sy n="93" d="100"/>
        </p:scale>
        <p:origin x="102" y="9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6DF9D-2F7A-4593-97DF-29DC1D994907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D99D-E7E4-4F1D-99DA-2365B9614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979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6DF9D-2F7A-4593-97DF-29DC1D994907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D99D-E7E4-4F1D-99DA-2365B9614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73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6DF9D-2F7A-4593-97DF-29DC1D994907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D99D-E7E4-4F1D-99DA-2365B9614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265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6DF9D-2F7A-4593-97DF-29DC1D994907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D99D-E7E4-4F1D-99DA-2365B9614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692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6DF9D-2F7A-4593-97DF-29DC1D994907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D99D-E7E4-4F1D-99DA-2365B9614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01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6DF9D-2F7A-4593-97DF-29DC1D994907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D99D-E7E4-4F1D-99DA-2365B9614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260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6DF9D-2F7A-4593-97DF-29DC1D994907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D99D-E7E4-4F1D-99DA-2365B9614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349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6DF9D-2F7A-4593-97DF-29DC1D994907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D99D-E7E4-4F1D-99DA-2365B9614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025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6DF9D-2F7A-4593-97DF-29DC1D994907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D99D-E7E4-4F1D-99DA-2365B9614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427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6DF9D-2F7A-4593-97DF-29DC1D994907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D99D-E7E4-4F1D-99DA-2365B9614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05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6DF9D-2F7A-4593-97DF-29DC1D994907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D99D-E7E4-4F1D-99DA-2365B9614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904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6DF9D-2F7A-4593-97DF-29DC1D994907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4D99D-E7E4-4F1D-99DA-2365B9614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948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0" y="1282700"/>
            <a:ext cx="12192000" cy="4470400"/>
            <a:chOff x="0" y="1282700"/>
            <a:chExt cx="12192000" cy="4470400"/>
          </a:xfrm>
          <a:blipFill>
            <a:blip r:embed="rId2"/>
            <a:stretch>
              <a:fillRect/>
            </a:stretch>
          </a:blipFill>
        </p:grpSpPr>
        <p:sp>
          <p:nvSpPr>
            <p:cNvPr id="9" name="자유형 8"/>
            <p:cNvSpPr/>
            <p:nvPr/>
          </p:nvSpPr>
          <p:spPr>
            <a:xfrm>
              <a:off x="0" y="1282700"/>
              <a:ext cx="12192000" cy="4266194"/>
            </a:xfrm>
            <a:custGeom>
              <a:avLst/>
              <a:gdLst>
                <a:gd name="connsiteX0" fmla="*/ 8307868 w 12192000"/>
                <a:gd name="connsiteY0" fmla="*/ 0 h 4266194"/>
                <a:gd name="connsiteX1" fmla="*/ 12192000 w 12192000"/>
                <a:gd name="connsiteY1" fmla="*/ 0 h 4266194"/>
                <a:gd name="connsiteX2" fmla="*/ 12192000 w 12192000"/>
                <a:gd name="connsiteY2" fmla="*/ 2 h 4266194"/>
                <a:gd name="connsiteX3" fmla="*/ 8307862 w 12192000"/>
                <a:gd name="connsiteY3" fmla="*/ 2 h 4266194"/>
                <a:gd name="connsiteX4" fmla="*/ 0 w 12192000"/>
                <a:gd name="connsiteY4" fmla="*/ 0 h 4266194"/>
                <a:gd name="connsiteX5" fmla="*/ 3147533 w 12192000"/>
                <a:gd name="connsiteY5" fmla="*/ 0 h 4266194"/>
                <a:gd name="connsiteX6" fmla="*/ 5727700 w 12192000"/>
                <a:gd name="connsiteY6" fmla="*/ 812800 h 4266194"/>
                <a:gd name="connsiteX7" fmla="*/ 8266538 w 12192000"/>
                <a:gd name="connsiteY7" fmla="*/ 13020 h 4266194"/>
                <a:gd name="connsiteX8" fmla="*/ 12192000 w 12192000"/>
                <a:gd name="connsiteY8" fmla="*/ 419100 h 4266194"/>
                <a:gd name="connsiteX9" fmla="*/ 12192000 w 12192000"/>
                <a:gd name="connsiteY9" fmla="*/ 3810000 h 4266194"/>
                <a:gd name="connsiteX10" fmla="*/ 9050241 w 12192000"/>
                <a:gd name="connsiteY10" fmla="*/ 4266062 h 4266194"/>
                <a:gd name="connsiteX11" fmla="*/ 6470651 w 12192000"/>
                <a:gd name="connsiteY11" fmla="*/ 3810000 h 4266194"/>
                <a:gd name="connsiteX12" fmla="*/ 3890316 w 12192000"/>
                <a:gd name="connsiteY12" fmla="*/ 4266194 h 4266194"/>
                <a:gd name="connsiteX13" fmla="*/ 0 w 12192000"/>
                <a:gd name="connsiteY13" fmla="*/ 3810000 h 426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92000" h="4266194">
                  <a:moveTo>
                    <a:pt x="8307868" y="0"/>
                  </a:moveTo>
                  <a:lnTo>
                    <a:pt x="12192000" y="0"/>
                  </a:lnTo>
                  <a:lnTo>
                    <a:pt x="12192000" y="2"/>
                  </a:lnTo>
                  <a:lnTo>
                    <a:pt x="8307862" y="2"/>
                  </a:lnTo>
                  <a:close/>
                  <a:moveTo>
                    <a:pt x="0" y="0"/>
                  </a:moveTo>
                  <a:lnTo>
                    <a:pt x="3147533" y="0"/>
                  </a:lnTo>
                  <a:lnTo>
                    <a:pt x="5727700" y="812800"/>
                  </a:lnTo>
                  <a:lnTo>
                    <a:pt x="8266538" y="13020"/>
                  </a:lnTo>
                  <a:lnTo>
                    <a:pt x="12192000" y="419100"/>
                  </a:lnTo>
                  <a:lnTo>
                    <a:pt x="12192000" y="3810000"/>
                  </a:lnTo>
                  <a:lnTo>
                    <a:pt x="9050241" y="4266062"/>
                  </a:lnTo>
                  <a:lnTo>
                    <a:pt x="6470651" y="3810000"/>
                  </a:lnTo>
                  <a:lnTo>
                    <a:pt x="3890316" y="4266194"/>
                  </a:lnTo>
                  <a:lnTo>
                    <a:pt x="0" y="381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16200000" flipH="1" flipV="1">
              <a:off x="1593850" y="3409951"/>
              <a:ext cx="749299" cy="39370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9618388" y="6366165"/>
            <a:ext cx="3387698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</a:rPr>
              <a:t>20174627 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</a:rPr>
              <a:t>김혜진</a:t>
            </a:r>
            <a:endParaRPr lang="ko-KR" altLang="en-US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90191" y="2630967"/>
            <a:ext cx="56330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altLang="ko-KR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omputer</a:t>
            </a:r>
          </a:p>
          <a:p>
            <a:pPr algn="ctr"/>
            <a:r>
              <a:rPr lang="en-US" altLang="ko-KR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altLang="ko-KR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etwork</a:t>
            </a:r>
            <a:endParaRPr lang="ko-KR" altLang="en-US" sz="9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1903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46" y="887532"/>
            <a:ext cx="4083241" cy="589722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1" name="모서리가 둥근 직사각형 10"/>
          <p:cNvSpPr/>
          <p:nvPr/>
        </p:nvSpPr>
        <p:spPr>
          <a:xfrm>
            <a:off x="156754" y="179646"/>
            <a:ext cx="11887200" cy="646331"/>
          </a:xfrm>
          <a:prstGeom prst="roundRect">
            <a:avLst>
              <a:gd name="adj" fmla="val 50000"/>
            </a:avLst>
          </a:prstGeom>
          <a:solidFill>
            <a:srgbClr val="DC66B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43080" y="241201"/>
            <a:ext cx="6488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hangingPunct="0"/>
            <a:r>
              <a:rPr lang="ko-KR" altLang="ko-KR" sz="2800" b="1" dirty="0"/>
              <a:t>DHCP ACK(DHCP </a:t>
            </a:r>
            <a:r>
              <a:rPr lang="ko-KR" altLang="ko-KR" sz="2800" b="1" dirty="0" err="1"/>
              <a:t>ack</a:t>
            </a:r>
            <a:r>
              <a:rPr lang="ko-KR" altLang="ko-KR" sz="2800" b="1" dirty="0"/>
              <a:t>) </a:t>
            </a:r>
            <a:r>
              <a:rPr lang="ko-KR" altLang="en-US" sz="2800" b="1" dirty="0" smtClean="0"/>
              <a:t>패킷 분석</a:t>
            </a:r>
            <a:endParaRPr lang="ko-KR" altLang="ko-KR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4993050" y="4442108"/>
            <a:ext cx="6794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DHCP</a:t>
            </a:r>
            <a:r>
              <a:rPr lang="ko-KR" altLang="en-US" b="1" dirty="0" smtClean="0"/>
              <a:t>서버에서 클라이언트에게 </a:t>
            </a:r>
            <a:r>
              <a:rPr lang="ko-KR" altLang="en-US" b="1" dirty="0" smtClean="0">
                <a:solidFill>
                  <a:srgbClr val="FF0000"/>
                </a:solidFill>
              </a:rPr>
              <a:t>마지막</a:t>
            </a:r>
            <a:r>
              <a:rPr lang="ko-KR" altLang="en-US" b="1" dirty="0" smtClean="0"/>
              <a:t>으로 보내는 메시지다</a:t>
            </a:r>
            <a:r>
              <a:rPr lang="en-US" altLang="ko-KR" b="1" dirty="0" smtClean="0"/>
              <a:t>.</a:t>
            </a:r>
          </a:p>
          <a:p>
            <a:pPr algn="ctr"/>
            <a:endParaRPr lang="en-US" altLang="ko-KR" b="1" dirty="0"/>
          </a:p>
          <a:p>
            <a:pPr algn="ctr"/>
            <a:r>
              <a:rPr lang="ko-KR" altLang="en-US" b="1" dirty="0" smtClean="0"/>
              <a:t>클라이언트에게 </a:t>
            </a:r>
            <a:r>
              <a:rPr lang="en-US" altLang="ko-KR" b="1" dirty="0" smtClean="0"/>
              <a:t>IP</a:t>
            </a:r>
            <a:r>
              <a:rPr lang="ko-KR" altLang="en-US" b="1" dirty="0" smtClean="0"/>
              <a:t>가 할당되어지고 </a:t>
            </a:r>
            <a:r>
              <a:rPr lang="ko-KR" altLang="en-US" b="1" dirty="0" smtClean="0">
                <a:solidFill>
                  <a:srgbClr val="FF0000"/>
                </a:solidFill>
              </a:rPr>
              <a:t>종료</a:t>
            </a:r>
            <a:r>
              <a:rPr lang="ko-KR" altLang="en-US" b="1" dirty="0" smtClean="0"/>
              <a:t>된다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cxnSp>
        <p:nvCxnSpPr>
          <p:cNvPr id="5" name="직선 연결선 4"/>
          <p:cNvCxnSpPr>
            <a:endCxn id="18" idx="1"/>
          </p:cNvCxnSpPr>
          <p:nvPr/>
        </p:nvCxnSpPr>
        <p:spPr>
          <a:xfrm flipV="1">
            <a:off x="3449179" y="3171000"/>
            <a:ext cx="1433164" cy="5270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액자 11"/>
          <p:cNvSpPr/>
          <p:nvPr/>
        </p:nvSpPr>
        <p:spPr>
          <a:xfrm>
            <a:off x="473238" y="887532"/>
            <a:ext cx="2228866" cy="119335"/>
          </a:xfrm>
          <a:prstGeom prst="frame">
            <a:avLst>
              <a:gd name="adj1" fmla="val 44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액자 12"/>
          <p:cNvSpPr/>
          <p:nvPr/>
        </p:nvSpPr>
        <p:spPr>
          <a:xfrm>
            <a:off x="583913" y="2188397"/>
            <a:ext cx="2272301" cy="123288"/>
          </a:xfrm>
          <a:prstGeom prst="frame">
            <a:avLst>
              <a:gd name="adj1" fmla="val 44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액자 13"/>
          <p:cNvSpPr/>
          <p:nvPr/>
        </p:nvSpPr>
        <p:spPr>
          <a:xfrm>
            <a:off x="1270937" y="3130391"/>
            <a:ext cx="2181179" cy="116243"/>
          </a:xfrm>
          <a:prstGeom prst="frame">
            <a:avLst>
              <a:gd name="adj1" fmla="val 44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/>
          <a:srcRect l="6480" t="22233" r="38164" b="75850"/>
          <a:stretch/>
        </p:blipFill>
        <p:spPr>
          <a:xfrm>
            <a:off x="5067062" y="2188397"/>
            <a:ext cx="6290426" cy="31451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rcRect l="6824" t="38369" r="23981" b="59200"/>
          <a:stretch/>
        </p:blipFill>
        <p:spPr>
          <a:xfrm>
            <a:off x="4882343" y="3001476"/>
            <a:ext cx="6659863" cy="33904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19" name="직선 연결선 18"/>
          <p:cNvCxnSpPr>
            <a:endCxn id="17" idx="1"/>
          </p:cNvCxnSpPr>
          <p:nvPr/>
        </p:nvCxnSpPr>
        <p:spPr>
          <a:xfrm>
            <a:off x="2867932" y="2256601"/>
            <a:ext cx="2199130" cy="8905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61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156754" y="179646"/>
            <a:ext cx="11887200" cy="646331"/>
          </a:xfrm>
          <a:prstGeom prst="roundRect">
            <a:avLst>
              <a:gd name="adj" fmla="val 50000"/>
            </a:avLst>
          </a:prstGeom>
          <a:solidFill>
            <a:srgbClr val="DC66B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15457" y="179646"/>
            <a:ext cx="6640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DHCP </a:t>
            </a:r>
            <a:r>
              <a:rPr lang="ko-KR" altLang="en-US" sz="3600" b="1" dirty="0" smtClean="0"/>
              <a:t>동작 원리</a:t>
            </a:r>
            <a:endParaRPr lang="ko-KR" altLang="en-US" sz="7200" b="1" dirty="0">
              <a:solidFill>
                <a:schemeClr val="bg1"/>
              </a:solidFill>
              <a:latin typeface="Calibri" panose="020F0502020204030204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9334" r="4654" b="5156"/>
          <a:stretch/>
        </p:blipFill>
        <p:spPr>
          <a:xfrm>
            <a:off x="711559" y="825977"/>
            <a:ext cx="3370217" cy="586220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92647" y="2295366"/>
            <a:ext cx="67012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010DFD"/>
                </a:solidFill>
              </a:rPr>
              <a:t>Discovery</a:t>
            </a:r>
          </a:p>
          <a:p>
            <a:pPr algn="ctr"/>
            <a:r>
              <a:rPr lang="ko-KR" altLang="en-US" sz="2000" dirty="0" smtClean="0"/>
              <a:t>클라이언트는 아이피주소를 얻기 위해 같은 네트워크의</a:t>
            </a:r>
            <a:endParaRPr lang="en-US" altLang="ko-KR" sz="2000" dirty="0"/>
          </a:p>
          <a:p>
            <a:pPr algn="ctr"/>
            <a:r>
              <a:rPr lang="ko-KR" altLang="en-US" sz="2000" dirty="0" smtClean="0"/>
              <a:t>모든 </a:t>
            </a:r>
            <a:r>
              <a:rPr lang="en-US" altLang="ko-KR" sz="2000" dirty="0" smtClean="0"/>
              <a:t>DHCP</a:t>
            </a:r>
            <a:r>
              <a:rPr lang="ko-KR" altLang="en-US" sz="2000" dirty="0" smtClean="0"/>
              <a:t>서버에게 </a:t>
            </a:r>
            <a:r>
              <a:rPr lang="ko-KR" altLang="en-US" sz="2000" dirty="0" smtClean="0">
                <a:solidFill>
                  <a:srgbClr val="FF0000"/>
                </a:solidFill>
              </a:rPr>
              <a:t>아이피주소를 요청</a:t>
            </a:r>
            <a:r>
              <a:rPr lang="ko-KR" altLang="en-US" sz="2000" dirty="0" smtClean="0"/>
              <a:t>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4636581" y="3936722"/>
            <a:ext cx="67490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7030A0"/>
                </a:solidFill>
              </a:rPr>
              <a:t>Offer</a:t>
            </a:r>
          </a:p>
          <a:p>
            <a:pPr algn="ctr"/>
            <a:r>
              <a:rPr lang="ko-KR" altLang="en-US" sz="2000" dirty="0" smtClean="0"/>
              <a:t>클라이언트 요청의 응답으로써</a:t>
            </a:r>
            <a:r>
              <a:rPr lang="en-US" altLang="ko-KR" sz="2000" dirty="0" smtClean="0"/>
              <a:t>,</a:t>
            </a:r>
          </a:p>
          <a:p>
            <a:pPr algn="ctr"/>
            <a:r>
              <a:rPr lang="ko-KR" altLang="en-US" sz="2000" dirty="0" smtClean="0"/>
              <a:t>클라이언트에게 아이피주소와 관련정보의 </a:t>
            </a:r>
            <a:endParaRPr lang="en-US" altLang="ko-KR" sz="2000" dirty="0" smtClean="0"/>
          </a:p>
          <a:p>
            <a:pPr algn="ctr"/>
            <a:r>
              <a:rPr lang="ko-KR" altLang="en-US" sz="2000" dirty="0" smtClean="0"/>
              <a:t>메시지를 보내 </a:t>
            </a:r>
            <a:r>
              <a:rPr lang="ko-KR" altLang="en-US" sz="2000" dirty="0" smtClean="0">
                <a:solidFill>
                  <a:srgbClr val="FF0000"/>
                </a:solidFill>
              </a:rPr>
              <a:t>임대 제안</a:t>
            </a:r>
            <a:r>
              <a:rPr lang="ko-KR" altLang="en-US" sz="2000" dirty="0" smtClean="0"/>
              <a:t>을 함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0761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156754" y="179646"/>
            <a:ext cx="11887200" cy="646331"/>
          </a:xfrm>
          <a:prstGeom prst="roundRect">
            <a:avLst>
              <a:gd name="adj" fmla="val 50000"/>
            </a:avLst>
          </a:prstGeom>
          <a:solidFill>
            <a:srgbClr val="DC66B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15457" y="179646"/>
            <a:ext cx="6640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DHCP </a:t>
            </a:r>
            <a:r>
              <a:rPr lang="ko-KR" altLang="en-US" sz="3600" b="1" dirty="0" smtClean="0"/>
              <a:t>동작 원리</a:t>
            </a:r>
            <a:endParaRPr lang="ko-KR" altLang="en-US" sz="7200" b="1" dirty="0">
              <a:solidFill>
                <a:schemeClr val="bg1"/>
              </a:solidFill>
              <a:latin typeface="Calibri" panose="020F0502020204030204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8334" r="5321" b="5156"/>
          <a:stretch/>
        </p:blipFill>
        <p:spPr>
          <a:xfrm>
            <a:off x="470262" y="825977"/>
            <a:ext cx="3383280" cy="586220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853542" y="1579384"/>
            <a:ext cx="82736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010DFD"/>
                </a:solidFill>
              </a:rPr>
              <a:t>Request</a:t>
            </a:r>
          </a:p>
          <a:p>
            <a:pPr algn="ctr"/>
            <a:r>
              <a:rPr lang="ko-KR" altLang="en-US" sz="2000" dirty="0" smtClean="0"/>
              <a:t>클라이언트가 </a:t>
            </a:r>
            <a:r>
              <a:rPr lang="en-US" altLang="ko-KR" sz="2000" dirty="0" smtClean="0"/>
              <a:t>DHCP</a:t>
            </a:r>
            <a:r>
              <a:rPr lang="ko-KR" altLang="en-US" sz="2000" dirty="0" smtClean="0"/>
              <a:t>서버의 </a:t>
            </a:r>
            <a:r>
              <a:rPr lang="ko-KR" altLang="en-US" sz="2000" dirty="0" smtClean="0">
                <a:solidFill>
                  <a:srgbClr val="FF0000"/>
                </a:solidFill>
              </a:rPr>
              <a:t>제안에 대한 통보</a:t>
            </a:r>
            <a:r>
              <a:rPr lang="ko-KR" altLang="en-US" sz="2000" dirty="0" smtClean="0"/>
              <a:t>를 한다</a:t>
            </a:r>
            <a:r>
              <a:rPr lang="en-US" altLang="ko-KR" sz="2000" dirty="0" smtClean="0"/>
              <a:t>.</a:t>
            </a:r>
          </a:p>
          <a:p>
            <a:pPr algn="ctr"/>
            <a:endParaRPr lang="en-US" altLang="ko-KR" sz="2000" dirty="0" smtClean="0"/>
          </a:p>
          <a:p>
            <a:pPr algn="ctr"/>
            <a:r>
              <a:rPr lang="ko-KR" altLang="en-US" sz="2000" dirty="0" smtClean="0"/>
              <a:t>클라이언트는 </a:t>
            </a:r>
            <a:r>
              <a:rPr lang="en-US" altLang="ko-KR" sz="2000" dirty="0" smtClean="0"/>
              <a:t>Offer</a:t>
            </a:r>
            <a:r>
              <a:rPr lang="ko-KR" altLang="en-US" sz="2000" dirty="0" smtClean="0"/>
              <a:t>로 받은 </a:t>
            </a:r>
            <a:r>
              <a:rPr lang="en-US" altLang="ko-KR" sz="2000" dirty="0" err="1" smtClean="0"/>
              <a:t>ip</a:t>
            </a:r>
            <a:r>
              <a:rPr lang="ko-KR" altLang="en-US" sz="2000" dirty="0" smtClean="0"/>
              <a:t>를 사용하기 위해 자신이 사용할 </a:t>
            </a:r>
            <a:endParaRPr lang="en-US" altLang="ko-KR" sz="2000" dirty="0" smtClean="0"/>
          </a:p>
          <a:p>
            <a:pPr algn="ctr"/>
            <a:r>
              <a:rPr lang="en-US" altLang="ko-KR" sz="2000" dirty="0" err="1" smtClean="0"/>
              <a:t>ip</a:t>
            </a:r>
            <a:r>
              <a:rPr lang="ko-KR" altLang="en-US" sz="2000" dirty="0" smtClean="0"/>
              <a:t>를 내부 네트워크 사용자들에게 </a:t>
            </a:r>
            <a:r>
              <a:rPr lang="ko-KR" altLang="en-US" sz="2000" dirty="0" err="1" smtClean="0"/>
              <a:t>브로드캐스트로</a:t>
            </a:r>
            <a:r>
              <a:rPr lang="ko-KR" altLang="en-US" sz="2000" dirty="0" smtClean="0"/>
              <a:t> 알려준다</a:t>
            </a:r>
            <a:r>
              <a:rPr lang="en-US" altLang="ko-KR" sz="2000" dirty="0" smtClean="0"/>
              <a:t>.</a:t>
            </a:r>
          </a:p>
          <a:p>
            <a:pPr algn="ctr"/>
            <a:endParaRPr lang="en-US" altLang="ko-KR" sz="2000" dirty="0" smtClean="0"/>
          </a:p>
          <a:p>
            <a:pPr algn="ctr"/>
            <a:r>
              <a:rPr lang="en-US" altLang="ko-KR" sz="2000" dirty="0" smtClean="0"/>
              <a:t>Request</a:t>
            </a:r>
            <a:r>
              <a:rPr lang="ko-KR" altLang="en-US" sz="2000" dirty="0"/>
              <a:t>로 자신이 사용할 </a:t>
            </a:r>
            <a:r>
              <a:rPr lang="en-US" altLang="ko-KR" sz="2000" dirty="0" err="1"/>
              <a:t>ip</a:t>
            </a:r>
            <a:r>
              <a:rPr lang="ko-KR" altLang="en-US" sz="2000" dirty="0"/>
              <a:t>를 </a:t>
            </a:r>
            <a:r>
              <a:rPr lang="ko-KR" altLang="en-US" sz="2000" dirty="0" smtClean="0"/>
              <a:t>알려줌 </a:t>
            </a:r>
            <a:r>
              <a:rPr lang="en-US" altLang="ko-KR" sz="2000" dirty="0" smtClean="0"/>
              <a:t>&gt; </a:t>
            </a:r>
            <a:r>
              <a:rPr lang="ko-KR" altLang="en-US" sz="2000" dirty="0" smtClean="0"/>
              <a:t>서로간의 </a:t>
            </a:r>
            <a:r>
              <a:rPr lang="en-US" altLang="ko-KR" sz="2000" dirty="0" err="1"/>
              <a:t>ip</a:t>
            </a:r>
            <a:r>
              <a:rPr lang="en-US" altLang="ko-KR" sz="2000" dirty="0"/>
              <a:t> </a:t>
            </a:r>
            <a:r>
              <a:rPr lang="ko-KR" altLang="en-US" sz="2000" dirty="0"/>
              <a:t>충돌을 </a:t>
            </a:r>
            <a:r>
              <a:rPr lang="ko-KR" altLang="en-US" sz="2000" dirty="0" smtClean="0"/>
              <a:t>방지</a:t>
            </a:r>
            <a:endParaRPr lang="en-US" altLang="ko-KR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156708" y="4379859"/>
            <a:ext cx="76673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7030A0"/>
                </a:solidFill>
              </a:rPr>
              <a:t>ACK</a:t>
            </a:r>
          </a:p>
          <a:p>
            <a:pPr algn="ctr"/>
            <a:r>
              <a:rPr lang="en-US" altLang="ko-KR" sz="2000" dirty="0" smtClean="0"/>
              <a:t>DHCP</a:t>
            </a:r>
            <a:r>
              <a:rPr lang="ko-KR" altLang="en-US" sz="2000" dirty="0" smtClean="0"/>
              <a:t>서버가 클라이언트로부터 </a:t>
            </a:r>
            <a:r>
              <a:rPr lang="en-US" altLang="ko-KR" sz="2000" dirty="0" smtClean="0"/>
              <a:t>Request</a:t>
            </a:r>
            <a:r>
              <a:rPr lang="ko-KR" altLang="en-US" sz="2000" dirty="0" smtClean="0"/>
              <a:t>메시지를 받으면</a:t>
            </a:r>
            <a:endParaRPr lang="en-US" altLang="ko-KR" sz="2000" dirty="0" smtClean="0"/>
          </a:p>
          <a:p>
            <a:pPr algn="ctr"/>
            <a:r>
              <a:rPr lang="ko-KR" altLang="en-US" sz="2000" dirty="0" smtClean="0"/>
              <a:t>구성 프로세스는 최종단계로 들어간다</a:t>
            </a:r>
            <a:r>
              <a:rPr lang="en-US" altLang="ko-KR" sz="2000" dirty="0" smtClean="0"/>
              <a:t>. </a:t>
            </a:r>
          </a:p>
          <a:p>
            <a:pPr algn="ctr"/>
            <a:r>
              <a:rPr lang="ko-KR" altLang="en-US" sz="2000" dirty="0" smtClean="0">
                <a:solidFill>
                  <a:srgbClr val="FF0000"/>
                </a:solidFill>
              </a:rPr>
              <a:t>서버는</a:t>
            </a:r>
            <a:r>
              <a:rPr lang="ko-KR" altLang="en-US" sz="2000" dirty="0" smtClean="0"/>
              <a:t> 클라이언트에게 </a:t>
            </a:r>
            <a:r>
              <a:rPr lang="en-US" altLang="ko-KR" sz="2000" dirty="0" smtClean="0">
                <a:solidFill>
                  <a:srgbClr val="FF0000"/>
                </a:solidFill>
              </a:rPr>
              <a:t>ACK</a:t>
            </a:r>
            <a:r>
              <a:rPr lang="ko-KR" altLang="en-US" sz="2000" dirty="0" smtClean="0">
                <a:solidFill>
                  <a:srgbClr val="FF0000"/>
                </a:solidFill>
              </a:rPr>
              <a:t>를 보내고 </a:t>
            </a:r>
            <a:r>
              <a:rPr lang="en-US" altLang="ko-KR" sz="2000" dirty="0" smtClean="0">
                <a:solidFill>
                  <a:srgbClr val="FF0000"/>
                </a:solidFill>
              </a:rPr>
              <a:t>IP</a:t>
            </a:r>
            <a:r>
              <a:rPr lang="ko-KR" altLang="en-US" sz="2000" dirty="0" smtClean="0">
                <a:solidFill>
                  <a:srgbClr val="FF0000"/>
                </a:solidFill>
              </a:rPr>
              <a:t>구성 프로세스는 완료</a:t>
            </a:r>
            <a:r>
              <a:rPr lang="en-US" altLang="ko-KR" sz="2000" dirty="0" smtClean="0">
                <a:solidFill>
                  <a:srgbClr val="FF0000"/>
                </a:solidFill>
              </a:rPr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8562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156754" y="179646"/>
            <a:ext cx="11887200" cy="646331"/>
          </a:xfrm>
          <a:prstGeom prst="roundRect">
            <a:avLst>
              <a:gd name="adj" fmla="val 50000"/>
            </a:avLst>
          </a:prstGeom>
          <a:solidFill>
            <a:srgbClr val="DC66B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76269" y="221852"/>
            <a:ext cx="6640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/>
              <a:t>Wireshark - DHCP</a:t>
            </a:r>
            <a:r>
              <a:rPr lang="ko-KR" altLang="en-US" sz="3200" b="1" dirty="0" smtClean="0"/>
              <a:t> 결과 캡처</a:t>
            </a:r>
            <a:endParaRPr lang="ko-KR" altLang="en-US" sz="6600" b="1" dirty="0">
              <a:solidFill>
                <a:schemeClr val="bg1"/>
              </a:solidFill>
              <a:latin typeface="Calibri" panose="020F0502020204030204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395"/>
          <a:stretch/>
        </p:blipFill>
        <p:spPr>
          <a:xfrm>
            <a:off x="395392" y="1490855"/>
            <a:ext cx="11409923" cy="165729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73803" t="36337" r="13311"/>
          <a:stretch/>
        </p:blipFill>
        <p:spPr>
          <a:xfrm>
            <a:off x="2926047" y="4075613"/>
            <a:ext cx="2229624" cy="15936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90457" y="4088789"/>
            <a:ext cx="46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hangingPunct="0"/>
            <a:r>
              <a:rPr lang="ko-KR" altLang="ko-KR" dirty="0"/>
              <a:t>•</a:t>
            </a:r>
            <a:r>
              <a:rPr lang="ko-KR" altLang="ko-KR" b="1" dirty="0"/>
              <a:t>DHCP 서버 발견(DHCP </a:t>
            </a:r>
            <a:r>
              <a:rPr lang="ko-KR" altLang="ko-KR" b="1" dirty="0" err="1"/>
              <a:t>discover</a:t>
            </a:r>
            <a:r>
              <a:rPr lang="ko-KR" altLang="ko-KR" b="1" dirty="0"/>
              <a:t>) </a:t>
            </a:r>
            <a:r>
              <a:rPr lang="ko-KR" altLang="ko-KR" b="1" dirty="0" smtClean="0"/>
              <a:t>메시지</a:t>
            </a:r>
            <a:endParaRPr lang="ko-KR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5290457" y="4503115"/>
            <a:ext cx="46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hangingPunct="0"/>
            <a:r>
              <a:rPr lang="ko-KR" altLang="ko-KR" dirty="0" smtClean="0"/>
              <a:t>•</a:t>
            </a:r>
            <a:r>
              <a:rPr lang="ko-KR" altLang="ko-KR" b="1" dirty="0"/>
              <a:t>DHCP 제공(DHCP </a:t>
            </a:r>
            <a:r>
              <a:rPr lang="ko-KR" altLang="ko-KR" b="1" dirty="0" err="1"/>
              <a:t>offer</a:t>
            </a:r>
            <a:r>
              <a:rPr lang="ko-KR" altLang="ko-KR" b="1" dirty="0"/>
              <a:t>) </a:t>
            </a:r>
            <a:r>
              <a:rPr lang="ko-KR" altLang="ko-KR" b="1" dirty="0" smtClean="0"/>
              <a:t>메시지</a:t>
            </a:r>
            <a:endParaRPr lang="ko-KR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5290457" y="4900471"/>
            <a:ext cx="46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hangingPunct="0"/>
            <a:r>
              <a:rPr lang="ko-KR" altLang="ko-KR" dirty="0" smtClean="0"/>
              <a:t>•</a:t>
            </a:r>
            <a:r>
              <a:rPr lang="ko-KR" altLang="ko-KR" b="1" dirty="0"/>
              <a:t>DHCP 요청(DHCP </a:t>
            </a:r>
            <a:r>
              <a:rPr lang="ko-KR" altLang="ko-KR" b="1" dirty="0" err="1"/>
              <a:t>request</a:t>
            </a:r>
            <a:r>
              <a:rPr lang="ko-KR" altLang="ko-KR" b="1" dirty="0"/>
              <a:t>) </a:t>
            </a:r>
            <a:r>
              <a:rPr lang="ko-KR" altLang="ko-KR" b="1" dirty="0" smtClean="0"/>
              <a:t>메시지</a:t>
            </a:r>
            <a:endParaRPr lang="ko-KR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5301602" y="5295929"/>
            <a:ext cx="46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hangingPunct="0"/>
            <a:r>
              <a:rPr lang="ko-KR" altLang="ko-KR" dirty="0" smtClean="0"/>
              <a:t>•</a:t>
            </a:r>
            <a:r>
              <a:rPr lang="ko-KR" altLang="ko-KR" b="1" dirty="0"/>
              <a:t>DHCP ACK(DHCP </a:t>
            </a:r>
            <a:r>
              <a:rPr lang="ko-KR" altLang="ko-KR" b="1" dirty="0" err="1"/>
              <a:t>ack</a:t>
            </a:r>
            <a:r>
              <a:rPr lang="ko-KR" altLang="ko-KR" b="1" dirty="0"/>
              <a:t>) 메시지 </a:t>
            </a:r>
            <a:endParaRPr lang="ko-KR" altLang="ko-KR" dirty="0"/>
          </a:p>
        </p:txBody>
      </p:sp>
      <p:sp>
        <p:nvSpPr>
          <p:cNvPr id="4" name="액자 3"/>
          <p:cNvSpPr/>
          <p:nvPr/>
        </p:nvSpPr>
        <p:spPr>
          <a:xfrm>
            <a:off x="8791304" y="2076994"/>
            <a:ext cx="1528354" cy="1071154"/>
          </a:xfrm>
          <a:prstGeom prst="frame">
            <a:avLst>
              <a:gd name="adj1" fmla="val 27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30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156754" y="179646"/>
            <a:ext cx="11887200" cy="646331"/>
          </a:xfrm>
          <a:prstGeom prst="roundRect">
            <a:avLst>
              <a:gd name="adj" fmla="val 50000"/>
            </a:avLst>
          </a:prstGeom>
          <a:solidFill>
            <a:srgbClr val="DC66B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58259" y="242293"/>
            <a:ext cx="7948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hangingPunct="0"/>
            <a:r>
              <a:rPr lang="ko-KR" altLang="ko-KR" sz="2800" b="1" dirty="0"/>
              <a:t>DHCP 서버 발견(DHCP </a:t>
            </a:r>
            <a:r>
              <a:rPr lang="ko-KR" altLang="ko-KR" sz="2800" b="1" dirty="0" err="1"/>
              <a:t>discover</a:t>
            </a:r>
            <a:r>
              <a:rPr lang="ko-KR" altLang="ko-KR" sz="2800" b="1" dirty="0"/>
              <a:t>) </a:t>
            </a:r>
            <a:r>
              <a:rPr lang="ko-KR" altLang="en-US" sz="2800" b="1" dirty="0" smtClean="0"/>
              <a:t>패킷 분석 ①</a:t>
            </a:r>
            <a:endParaRPr lang="ko-KR" altLang="ko-KR" sz="2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825" r="-1"/>
          <a:stretch/>
        </p:blipFill>
        <p:spPr>
          <a:xfrm>
            <a:off x="320007" y="980064"/>
            <a:ext cx="6727371" cy="563207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47781" t="3225" r="-1" b="91120"/>
          <a:stretch/>
        </p:blipFill>
        <p:spPr>
          <a:xfrm>
            <a:off x="5726254" y="1338980"/>
            <a:ext cx="5942882" cy="50009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rcRect l="825" t="43923" r="44040" b="49874"/>
          <a:stretch/>
        </p:blipFill>
        <p:spPr>
          <a:xfrm>
            <a:off x="5726254" y="3288366"/>
            <a:ext cx="5910396" cy="55204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액자 3"/>
          <p:cNvSpPr/>
          <p:nvPr/>
        </p:nvSpPr>
        <p:spPr>
          <a:xfrm>
            <a:off x="7394018" y="1338979"/>
            <a:ext cx="4082216" cy="263789"/>
          </a:xfrm>
          <a:prstGeom prst="frame">
            <a:avLst>
              <a:gd name="adj1" fmla="val 27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액자 15"/>
          <p:cNvSpPr/>
          <p:nvPr/>
        </p:nvSpPr>
        <p:spPr>
          <a:xfrm>
            <a:off x="5726254" y="1589027"/>
            <a:ext cx="2503346" cy="263789"/>
          </a:xfrm>
          <a:prstGeom prst="frame">
            <a:avLst>
              <a:gd name="adj1" fmla="val 2744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17" name="액자 16"/>
          <p:cNvSpPr/>
          <p:nvPr/>
        </p:nvSpPr>
        <p:spPr>
          <a:xfrm>
            <a:off x="6178218" y="3291834"/>
            <a:ext cx="3407571" cy="263789"/>
          </a:xfrm>
          <a:prstGeom prst="frame">
            <a:avLst>
              <a:gd name="adj1" fmla="val 2744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액자 17"/>
          <p:cNvSpPr/>
          <p:nvPr/>
        </p:nvSpPr>
        <p:spPr>
          <a:xfrm>
            <a:off x="8640566" y="3587115"/>
            <a:ext cx="2996605" cy="263789"/>
          </a:xfrm>
          <a:prstGeom prst="frame">
            <a:avLst>
              <a:gd name="adj1" fmla="val 2744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9" name="직선 연결선 18"/>
          <p:cNvCxnSpPr>
            <a:stCxn id="16" idx="2"/>
            <a:endCxn id="17" idx="0"/>
          </p:cNvCxnSpPr>
          <p:nvPr/>
        </p:nvCxnSpPr>
        <p:spPr>
          <a:xfrm>
            <a:off x="6977927" y="1852816"/>
            <a:ext cx="904077" cy="14390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70685" y="4426008"/>
            <a:ext cx="560624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rgbClr val="FF0000"/>
                </a:solidFill>
              </a:rPr>
              <a:t>도착지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MAC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주소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: 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브로드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 캐스팅</a:t>
            </a:r>
            <a:endParaRPr lang="en-US" altLang="ko-KR" sz="2000" b="1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b="1" dirty="0" smtClean="0"/>
              <a:t>같은 네트워크상의 모든 </a:t>
            </a:r>
            <a:r>
              <a:rPr lang="en-US" altLang="ko-KR" b="1" dirty="0" smtClean="0"/>
              <a:t>DHCP</a:t>
            </a:r>
            <a:r>
              <a:rPr lang="ko-KR" altLang="en-US" b="1" dirty="0" smtClean="0"/>
              <a:t>서버에게 </a:t>
            </a:r>
            <a:r>
              <a:rPr lang="en-US" altLang="ko-KR" b="1" dirty="0" smtClean="0"/>
              <a:t>IP</a:t>
            </a:r>
            <a:r>
              <a:rPr lang="ko-KR" altLang="en-US" b="1" dirty="0" smtClean="0"/>
              <a:t>를 요청함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702200" y="5465262"/>
            <a:ext cx="455827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accent2"/>
                </a:solidFill>
              </a:rPr>
              <a:t>도착지 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IP</a:t>
            </a:r>
            <a:r>
              <a:rPr lang="ko-KR" altLang="en-US" sz="2000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: </a:t>
            </a:r>
            <a:r>
              <a:rPr lang="ko-KR" altLang="en-US" sz="2000" b="1" dirty="0" err="1" smtClean="0">
                <a:solidFill>
                  <a:schemeClr val="accent2"/>
                </a:solidFill>
              </a:rPr>
              <a:t>브로드</a:t>
            </a:r>
            <a:r>
              <a:rPr lang="ko-KR" altLang="en-US" sz="2000" b="1" dirty="0" smtClean="0">
                <a:solidFill>
                  <a:schemeClr val="accent2"/>
                </a:solidFill>
              </a:rPr>
              <a:t> 캐스팅</a:t>
            </a:r>
            <a:endParaRPr lang="en-US" altLang="ko-KR" sz="2000" b="1" dirty="0" smtClean="0">
              <a:solidFill>
                <a:schemeClr val="accent2"/>
              </a:solidFill>
            </a:endParaRPr>
          </a:p>
          <a:p>
            <a:pPr algn="ctr"/>
            <a:r>
              <a:rPr lang="ko-KR" altLang="en-US" b="1" dirty="0" smtClean="0"/>
              <a:t>모든 </a:t>
            </a:r>
            <a:r>
              <a:rPr lang="en-US" altLang="ko-KR" b="1" dirty="0" smtClean="0"/>
              <a:t>DHCP</a:t>
            </a:r>
            <a:r>
              <a:rPr lang="ko-KR" altLang="en-US" b="1" dirty="0" smtClean="0"/>
              <a:t>서버에게 </a:t>
            </a:r>
            <a:r>
              <a:rPr lang="en-US" altLang="ko-KR" b="1" dirty="0" smtClean="0"/>
              <a:t>IP</a:t>
            </a:r>
            <a:r>
              <a:rPr lang="ko-KR" altLang="en-US" b="1" dirty="0" smtClean="0"/>
              <a:t>를 요청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179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156754" y="179646"/>
            <a:ext cx="11887200" cy="646331"/>
          </a:xfrm>
          <a:prstGeom prst="roundRect">
            <a:avLst>
              <a:gd name="adj" fmla="val 50000"/>
            </a:avLst>
          </a:prstGeom>
          <a:solidFill>
            <a:srgbClr val="DC66B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58259" y="242293"/>
            <a:ext cx="7948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hangingPunct="0"/>
            <a:r>
              <a:rPr lang="ko-KR" altLang="ko-KR" sz="2800" b="1" dirty="0"/>
              <a:t>DHCP 서버 발견(DHCP </a:t>
            </a:r>
            <a:r>
              <a:rPr lang="ko-KR" altLang="ko-KR" sz="2800" b="1" dirty="0" err="1"/>
              <a:t>discover</a:t>
            </a:r>
            <a:r>
              <a:rPr lang="ko-KR" altLang="ko-KR" sz="2800" b="1" dirty="0"/>
              <a:t>) </a:t>
            </a:r>
            <a:r>
              <a:rPr lang="ko-KR" altLang="en-US" sz="2800" b="1" dirty="0" smtClean="0"/>
              <a:t>패킷 분석 ②</a:t>
            </a:r>
            <a:endParaRPr lang="ko-KR" altLang="ko-KR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5534347" y="4351037"/>
            <a:ext cx="663710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/>
              <a:t>D</a:t>
            </a:r>
            <a:r>
              <a:rPr lang="ko-KR" altLang="ko-KR" sz="2000" b="1" dirty="0" err="1" smtClean="0"/>
              <a:t>iscover</a:t>
            </a:r>
            <a:r>
              <a:rPr lang="ko-KR" altLang="en-US" sz="2000" b="1" dirty="0" err="1" smtClean="0"/>
              <a:t>메시지에는</a:t>
            </a:r>
            <a:r>
              <a:rPr lang="ko-KR" altLang="en-US" sz="2000" b="1" dirty="0" smtClean="0"/>
              <a:t> </a:t>
            </a:r>
            <a:endParaRPr lang="en-US" altLang="ko-KR" sz="2000" b="1" dirty="0" smtClean="0"/>
          </a:p>
          <a:p>
            <a:pPr algn="ctr"/>
            <a:r>
              <a:rPr lang="ko-KR" altLang="en-US" sz="2000" b="1" dirty="0" smtClean="0"/>
              <a:t>클라이언트의 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MAC</a:t>
            </a:r>
            <a:r>
              <a:rPr lang="ko-KR" altLang="en-US" sz="2000" b="1" dirty="0" smtClean="0">
                <a:solidFill>
                  <a:schemeClr val="accent2"/>
                </a:solidFill>
              </a:rPr>
              <a:t>주소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, IP</a:t>
            </a:r>
            <a:r>
              <a:rPr lang="ko-KR" altLang="en-US" sz="2000" b="1" dirty="0" smtClean="0">
                <a:solidFill>
                  <a:schemeClr val="accent2"/>
                </a:solidFill>
              </a:rPr>
              <a:t> 등의 정보</a:t>
            </a:r>
            <a:r>
              <a:rPr lang="ko-KR" altLang="en-US" sz="2000" b="1" dirty="0" smtClean="0"/>
              <a:t>가 포함되어 있다</a:t>
            </a:r>
            <a:r>
              <a:rPr lang="en-US" altLang="ko-KR" sz="2000" b="1" dirty="0" smtClean="0"/>
              <a:t>.</a:t>
            </a:r>
          </a:p>
          <a:p>
            <a:pPr algn="ctr"/>
            <a:endParaRPr lang="en-US" altLang="ko-KR" sz="2000" b="1" dirty="0"/>
          </a:p>
          <a:p>
            <a:pPr algn="ctr"/>
            <a:r>
              <a:rPr lang="ko-KR" altLang="en-US" sz="2000" b="1" dirty="0" smtClean="0"/>
              <a:t>이를 통해 </a:t>
            </a:r>
            <a:endParaRPr lang="en-US" altLang="ko-KR" sz="2000" b="1" dirty="0" smtClean="0"/>
          </a:p>
          <a:p>
            <a:pPr algn="ctr"/>
            <a:r>
              <a:rPr lang="ko-KR" altLang="en-US" sz="2000" b="1" dirty="0" smtClean="0">
                <a:solidFill>
                  <a:schemeClr val="accent2"/>
                </a:solidFill>
              </a:rPr>
              <a:t>서버에서 누가 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IP</a:t>
            </a:r>
            <a:r>
              <a:rPr lang="ko-KR" altLang="en-US" sz="2000" b="1" dirty="0" smtClean="0">
                <a:solidFill>
                  <a:schemeClr val="accent2"/>
                </a:solidFill>
              </a:rPr>
              <a:t>를 요청하는지 알아낼 수 있다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.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1813"/>
          <a:stretch/>
        </p:blipFill>
        <p:spPr>
          <a:xfrm>
            <a:off x="414118" y="955384"/>
            <a:ext cx="5031984" cy="572281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182" y="2903129"/>
            <a:ext cx="7473772" cy="37126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1765" y="3456291"/>
            <a:ext cx="4686526" cy="36050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122" y="1655454"/>
            <a:ext cx="5297812" cy="36050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아래쪽 화살표 7"/>
          <p:cNvSpPr/>
          <p:nvPr/>
        </p:nvSpPr>
        <p:spPr>
          <a:xfrm>
            <a:off x="8652561" y="2139253"/>
            <a:ext cx="328777" cy="640578"/>
          </a:xfrm>
          <a:prstGeom prst="down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10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156754" y="179646"/>
            <a:ext cx="11887200" cy="646331"/>
          </a:xfrm>
          <a:prstGeom prst="roundRect">
            <a:avLst>
              <a:gd name="adj" fmla="val 50000"/>
            </a:avLst>
          </a:prstGeom>
          <a:solidFill>
            <a:srgbClr val="DC66B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58145" y="241201"/>
            <a:ext cx="6488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hangingPunct="0"/>
            <a:r>
              <a:rPr lang="ko-KR" altLang="ko-KR" sz="2800" b="1" dirty="0"/>
              <a:t>DHCP 제공(DHCP </a:t>
            </a:r>
            <a:r>
              <a:rPr lang="ko-KR" altLang="ko-KR" sz="2800" b="1" dirty="0" err="1"/>
              <a:t>offer</a:t>
            </a:r>
            <a:r>
              <a:rPr lang="ko-KR" altLang="ko-KR" sz="2800" b="1" dirty="0"/>
              <a:t>) </a:t>
            </a:r>
            <a:r>
              <a:rPr lang="ko-KR" altLang="en-US" sz="2800" b="1" dirty="0" smtClean="0"/>
              <a:t>패킷 분석 ①</a:t>
            </a:r>
            <a:endParaRPr lang="ko-KR" altLang="ko-KR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5756976" y="4449301"/>
            <a:ext cx="5924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DHCP</a:t>
            </a:r>
            <a:r>
              <a:rPr lang="ko-KR" altLang="en-US" sz="2000" b="1" dirty="0" smtClean="0"/>
              <a:t>서버에서</a:t>
            </a:r>
            <a:r>
              <a:rPr lang="en-US" altLang="ko-KR" sz="2000" b="1" dirty="0"/>
              <a:t> </a:t>
            </a:r>
            <a:r>
              <a:rPr lang="ko-KR" altLang="en-US" sz="2000" b="1" dirty="0" smtClean="0"/>
              <a:t>클라이언트에게 제안 요청을 한다</a:t>
            </a:r>
            <a:r>
              <a:rPr lang="en-US" altLang="ko-KR" sz="2000" b="1" dirty="0" smtClean="0"/>
              <a:t>.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627"/>
          <a:stretch/>
        </p:blipFill>
        <p:spPr>
          <a:xfrm>
            <a:off x="418517" y="908080"/>
            <a:ext cx="5026786" cy="583570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/>
          <a:srcRect l="4959" t="25774" r="63779" b="70636"/>
          <a:stretch/>
        </p:blipFill>
        <p:spPr>
          <a:xfrm>
            <a:off x="6285288" y="2827420"/>
            <a:ext cx="4691976" cy="71919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액자 3"/>
          <p:cNvSpPr/>
          <p:nvPr/>
        </p:nvSpPr>
        <p:spPr>
          <a:xfrm>
            <a:off x="662244" y="2373849"/>
            <a:ext cx="1567247" cy="263789"/>
          </a:xfrm>
          <a:prstGeom prst="frame">
            <a:avLst>
              <a:gd name="adj1" fmla="val 27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>
            <a:stCxn id="4" idx="3"/>
            <a:endCxn id="22" idx="1"/>
          </p:cNvCxnSpPr>
          <p:nvPr/>
        </p:nvCxnSpPr>
        <p:spPr>
          <a:xfrm>
            <a:off x="2229491" y="2505744"/>
            <a:ext cx="4055797" cy="68127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59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46" y="959451"/>
            <a:ext cx="4077387" cy="578351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1" name="모서리가 둥근 직사각형 10"/>
          <p:cNvSpPr/>
          <p:nvPr/>
        </p:nvSpPr>
        <p:spPr>
          <a:xfrm>
            <a:off x="156754" y="179646"/>
            <a:ext cx="11887200" cy="646331"/>
          </a:xfrm>
          <a:prstGeom prst="roundRect">
            <a:avLst>
              <a:gd name="adj" fmla="val 50000"/>
            </a:avLst>
          </a:prstGeom>
          <a:solidFill>
            <a:srgbClr val="DC66B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58145" y="241201"/>
            <a:ext cx="6488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hangingPunct="0"/>
            <a:r>
              <a:rPr lang="ko-KR" altLang="ko-KR" sz="2800" b="1" dirty="0"/>
              <a:t>DHCP 제공(DHCP </a:t>
            </a:r>
            <a:r>
              <a:rPr lang="ko-KR" altLang="ko-KR" sz="2800" b="1" dirty="0" err="1"/>
              <a:t>offer</a:t>
            </a:r>
            <a:r>
              <a:rPr lang="ko-KR" altLang="ko-KR" sz="2800" b="1" dirty="0"/>
              <a:t>) </a:t>
            </a:r>
            <a:r>
              <a:rPr lang="ko-KR" altLang="en-US" sz="2800" b="1" dirty="0" smtClean="0"/>
              <a:t>패킷 분석 ②</a:t>
            </a:r>
            <a:endParaRPr lang="ko-KR" altLang="ko-KR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5617468" y="5037461"/>
            <a:ext cx="5924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IP </a:t>
            </a:r>
            <a:r>
              <a:rPr lang="ko-KR" altLang="en-US" b="1" dirty="0" smtClean="0"/>
              <a:t>주소 그리고 그와 관련된 정보들을 보여주고 있다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sp>
        <p:nvSpPr>
          <p:cNvPr id="4" name="액자 3"/>
          <p:cNvSpPr/>
          <p:nvPr/>
        </p:nvSpPr>
        <p:spPr>
          <a:xfrm>
            <a:off x="473237" y="2863156"/>
            <a:ext cx="3410394" cy="1760215"/>
          </a:xfrm>
          <a:prstGeom prst="frame">
            <a:avLst>
              <a:gd name="adj1" fmla="val 44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l="3049" t="33863" r="14553" b="37003"/>
          <a:stretch/>
        </p:blipFill>
        <p:spPr>
          <a:xfrm>
            <a:off x="6285288" y="1786475"/>
            <a:ext cx="4589100" cy="230156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5" name="직선 연결선 4"/>
          <p:cNvCxnSpPr>
            <a:endCxn id="10" idx="1"/>
          </p:cNvCxnSpPr>
          <p:nvPr/>
        </p:nvCxnSpPr>
        <p:spPr>
          <a:xfrm flipV="1">
            <a:off x="3883631" y="2937258"/>
            <a:ext cx="2401657" cy="76403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액자 11"/>
          <p:cNvSpPr/>
          <p:nvPr/>
        </p:nvSpPr>
        <p:spPr>
          <a:xfrm>
            <a:off x="553090" y="959451"/>
            <a:ext cx="2344222" cy="98787"/>
          </a:xfrm>
          <a:prstGeom prst="frame">
            <a:avLst>
              <a:gd name="adj1" fmla="val 44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40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01" y="887532"/>
            <a:ext cx="4749229" cy="586703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1" name="모서리가 둥근 직사각형 10"/>
          <p:cNvSpPr/>
          <p:nvPr/>
        </p:nvSpPr>
        <p:spPr>
          <a:xfrm>
            <a:off x="156754" y="179646"/>
            <a:ext cx="11887200" cy="646331"/>
          </a:xfrm>
          <a:prstGeom prst="roundRect">
            <a:avLst>
              <a:gd name="adj" fmla="val 50000"/>
            </a:avLst>
          </a:prstGeom>
          <a:solidFill>
            <a:srgbClr val="DC66B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49920" y="241201"/>
            <a:ext cx="6908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hangingPunct="0"/>
            <a:r>
              <a:rPr lang="ko-KR" altLang="ko-KR" sz="2800" b="1" dirty="0"/>
              <a:t>DHCP 요청(DHCP </a:t>
            </a:r>
            <a:r>
              <a:rPr lang="ko-KR" altLang="ko-KR" sz="2800" b="1" dirty="0" err="1"/>
              <a:t>request</a:t>
            </a:r>
            <a:r>
              <a:rPr lang="ko-KR" altLang="ko-KR" sz="2800" b="1" dirty="0"/>
              <a:t>)</a:t>
            </a:r>
            <a:r>
              <a:rPr lang="ko-KR" altLang="ko-KR" sz="2800" b="1" dirty="0" smtClean="0"/>
              <a:t> </a:t>
            </a:r>
            <a:r>
              <a:rPr lang="ko-KR" altLang="en-US" sz="2800" b="1" dirty="0" smtClean="0"/>
              <a:t>패킷 분석</a:t>
            </a:r>
            <a:endParaRPr lang="ko-KR" altLang="ko-KR" sz="2800" dirty="0"/>
          </a:p>
        </p:txBody>
      </p:sp>
      <p:sp>
        <p:nvSpPr>
          <p:cNvPr id="4" name="액자 3"/>
          <p:cNvSpPr/>
          <p:nvPr/>
        </p:nvSpPr>
        <p:spPr>
          <a:xfrm>
            <a:off x="729465" y="4438436"/>
            <a:ext cx="1900720" cy="133563"/>
          </a:xfrm>
          <a:prstGeom prst="frame">
            <a:avLst>
              <a:gd name="adj1" fmla="val 44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>
            <a:endCxn id="13" idx="1"/>
          </p:cNvCxnSpPr>
          <p:nvPr/>
        </p:nvCxnSpPr>
        <p:spPr>
          <a:xfrm flipV="1">
            <a:off x="2630185" y="1685787"/>
            <a:ext cx="3249216" cy="281943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rcRect l="7781" t="61057" r="52630" b="37246"/>
          <a:stretch/>
        </p:blipFill>
        <p:spPr>
          <a:xfrm>
            <a:off x="5879401" y="1525170"/>
            <a:ext cx="5541288" cy="32123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16" name="그룹 15"/>
          <p:cNvGrpSpPr/>
          <p:nvPr/>
        </p:nvGrpSpPr>
        <p:grpSpPr>
          <a:xfrm>
            <a:off x="4988509" y="2688735"/>
            <a:ext cx="7055445" cy="3637878"/>
            <a:chOff x="4999045" y="3506955"/>
            <a:chExt cx="7055445" cy="3637878"/>
          </a:xfrm>
        </p:grpSpPr>
        <p:sp>
          <p:nvSpPr>
            <p:cNvPr id="21" name="TextBox 20"/>
            <p:cNvSpPr txBox="1"/>
            <p:nvPr/>
          </p:nvSpPr>
          <p:spPr>
            <a:xfrm>
              <a:off x="4999045" y="3506955"/>
              <a:ext cx="37866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/>
                <a:t>도착지 </a:t>
              </a:r>
              <a:r>
                <a:rPr lang="en-US" altLang="ko-KR" b="1" dirty="0" smtClean="0"/>
                <a:t>MAC</a:t>
              </a:r>
              <a:r>
                <a:rPr lang="ko-KR" altLang="en-US" b="1" dirty="0" smtClean="0"/>
                <a:t>주소 </a:t>
              </a:r>
              <a:r>
                <a:rPr lang="en-US" altLang="ko-KR" b="1" dirty="0" smtClean="0"/>
                <a:t>: </a:t>
              </a:r>
              <a:r>
                <a:rPr lang="ko-KR" altLang="en-US" b="1" dirty="0" err="1" smtClean="0"/>
                <a:t>브로드</a:t>
              </a:r>
              <a:r>
                <a:rPr lang="ko-KR" altLang="en-US" b="1" dirty="0" smtClean="0"/>
                <a:t> 캐스팅</a:t>
              </a:r>
              <a:endParaRPr lang="en-US" altLang="ko-KR" b="1" dirty="0" smtClean="0"/>
            </a:p>
            <a:p>
              <a:pPr algn="ctr"/>
              <a:r>
                <a:rPr lang="ko-KR" altLang="en-US" b="1" dirty="0" smtClean="0"/>
                <a:t>도착지 </a:t>
              </a:r>
              <a:r>
                <a:rPr lang="en-US" altLang="ko-KR" b="1" dirty="0" smtClean="0"/>
                <a:t>IP </a:t>
              </a:r>
              <a:r>
                <a:rPr lang="ko-KR" altLang="en-US" b="1" dirty="0" smtClean="0"/>
                <a:t>주소    </a:t>
              </a:r>
              <a:r>
                <a:rPr lang="en-US" altLang="ko-KR" b="1" dirty="0" smtClean="0"/>
                <a:t>: </a:t>
              </a:r>
              <a:r>
                <a:rPr lang="ko-KR" altLang="en-US" b="1" dirty="0" err="1" smtClean="0"/>
                <a:t>브로드</a:t>
              </a:r>
              <a:r>
                <a:rPr lang="ko-KR" altLang="en-US" b="1" dirty="0" smtClean="0"/>
                <a:t> 캐스팅</a:t>
              </a:r>
              <a:endParaRPr lang="ko-KR" altLang="en-US" b="1" dirty="0"/>
            </a:p>
          </p:txBody>
        </p:sp>
        <p:sp>
          <p:nvSpPr>
            <p:cNvPr id="14" name="아래쪽 화살표 13"/>
            <p:cNvSpPr/>
            <p:nvPr/>
          </p:nvSpPr>
          <p:spPr>
            <a:xfrm rot="16200000">
              <a:off x="8801151" y="3659555"/>
              <a:ext cx="349321" cy="380144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165884" y="3645454"/>
              <a:ext cx="28886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/>
                <a:t>모든 </a:t>
              </a:r>
              <a:r>
                <a:rPr lang="en-US" altLang="ko-KR" b="1" dirty="0" smtClean="0"/>
                <a:t>DHCP</a:t>
              </a:r>
              <a:r>
                <a:rPr lang="ko-KR" altLang="en-US" b="1" dirty="0" smtClean="0"/>
                <a:t>서버에게 보냄</a:t>
              </a:r>
              <a:endParaRPr lang="ko-KR" altLang="en-US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653123" y="6498502"/>
              <a:ext cx="58747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>
                  <a:solidFill>
                    <a:srgbClr val="FF0000"/>
                  </a:solidFill>
                </a:rPr>
                <a:t>다른 </a:t>
              </a:r>
              <a:r>
                <a:rPr lang="en-US" altLang="ko-KR" b="1" dirty="0" smtClean="0">
                  <a:solidFill>
                    <a:srgbClr val="FF0000"/>
                  </a:solidFill>
                </a:rPr>
                <a:t>DHCP</a:t>
              </a:r>
              <a:r>
                <a:rPr lang="ko-KR" altLang="en-US" b="1" dirty="0" smtClean="0">
                  <a:solidFill>
                    <a:srgbClr val="FF0000"/>
                  </a:solidFill>
                </a:rPr>
                <a:t>서버들은 클라이언트에게 제안한 </a:t>
              </a:r>
              <a:endParaRPr lang="en-US" altLang="ko-KR" b="1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altLang="ko-KR" b="1" dirty="0" smtClean="0">
                  <a:solidFill>
                    <a:srgbClr val="FF0000"/>
                  </a:solidFill>
                </a:rPr>
                <a:t>DHCP Offer </a:t>
              </a:r>
              <a:r>
                <a:rPr lang="ko-KR" altLang="en-US" b="1" dirty="0" smtClean="0">
                  <a:solidFill>
                    <a:srgbClr val="FF0000"/>
                  </a:solidFill>
                </a:rPr>
                <a:t>메시지를 취소한다</a:t>
              </a:r>
              <a:r>
                <a:rPr lang="en-US" altLang="ko-KR" b="1" dirty="0" smtClean="0">
                  <a:solidFill>
                    <a:srgbClr val="FF0000"/>
                  </a:solidFill>
                </a:rPr>
                <a:t>.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988509" y="3946522"/>
            <a:ext cx="7182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“ 192.168.56.102 “ IP</a:t>
            </a:r>
            <a:r>
              <a:rPr lang="ko-KR" altLang="en-US" b="1" dirty="0" smtClean="0"/>
              <a:t>주소를 사용하겠습니다</a:t>
            </a:r>
            <a:endParaRPr lang="en-US" altLang="ko-KR" b="1" dirty="0" smtClean="0"/>
          </a:p>
          <a:p>
            <a:pPr algn="ctr"/>
            <a:r>
              <a:rPr lang="en-US" altLang="ko-KR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</a:p>
          <a:p>
            <a:pPr algn="ctr"/>
            <a:r>
              <a:rPr lang="en-US" altLang="ko-KR" b="1" dirty="0" smtClean="0"/>
              <a:t>“ 192.168.6.124 “ (</a:t>
            </a:r>
            <a:r>
              <a:rPr lang="ko-KR" altLang="en-US" b="1" dirty="0" smtClean="0"/>
              <a:t>어떤 </a:t>
            </a:r>
            <a:r>
              <a:rPr lang="en-US" altLang="ko-KR" b="1" dirty="0" smtClean="0"/>
              <a:t>DHCP</a:t>
            </a:r>
            <a:r>
              <a:rPr lang="ko-KR" altLang="en-US" b="1" dirty="0" smtClean="0"/>
              <a:t>서버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가 제안한 </a:t>
            </a:r>
            <a:r>
              <a:rPr lang="en-US" altLang="ko-KR" b="1" dirty="0" smtClean="0"/>
              <a:t>IP</a:t>
            </a:r>
            <a:r>
              <a:rPr lang="ko-KR" altLang="en-US" b="1" dirty="0" smtClean="0"/>
              <a:t>를 사용하겠습니다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sp>
        <p:nvSpPr>
          <p:cNvPr id="23" name="액자 22"/>
          <p:cNvSpPr/>
          <p:nvPr/>
        </p:nvSpPr>
        <p:spPr>
          <a:xfrm>
            <a:off x="501720" y="1345914"/>
            <a:ext cx="2272301" cy="102741"/>
          </a:xfrm>
          <a:prstGeom prst="frame">
            <a:avLst>
              <a:gd name="adj1" fmla="val 44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12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312</Words>
  <Application>Microsoft Office PowerPoint</Application>
  <PresentationFormat>와이드스크린</PresentationFormat>
  <Paragraphs>56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seok</dc:creator>
  <cp:lastModifiedBy>ADMIN</cp:lastModifiedBy>
  <cp:revision>21</cp:revision>
  <dcterms:created xsi:type="dcterms:W3CDTF">2016-05-30T10:48:09Z</dcterms:created>
  <dcterms:modified xsi:type="dcterms:W3CDTF">2019-11-14T17:08:55Z</dcterms:modified>
</cp:coreProperties>
</file>