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91" r:id="rId2"/>
    <p:sldId id="588" r:id="rId3"/>
    <p:sldId id="648" r:id="rId4"/>
    <p:sldId id="644" r:id="rId5"/>
    <p:sldId id="654" r:id="rId6"/>
    <p:sldId id="651" r:id="rId7"/>
    <p:sldId id="667" r:id="rId8"/>
    <p:sldId id="669" r:id="rId9"/>
    <p:sldId id="672" r:id="rId10"/>
    <p:sldId id="673" r:id="rId11"/>
    <p:sldId id="674" r:id="rId12"/>
    <p:sldId id="675" r:id="rId13"/>
    <p:sldId id="676" r:id="rId14"/>
    <p:sldId id="677" r:id="rId15"/>
    <p:sldId id="678" r:id="rId16"/>
    <p:sldId id="679" r:id="rId17"/>
    <p:sldId id="681" r:id="rId18"/>
    <p:sldId id="680" r:id="rId19"/>
    <p:sldId id="682" r:id="rId20"/>
    <p:sldId id="668" r:id="rId21"/>
    <p:sldId id="683" r:id="rId22"/>
    <p:sldId id="684" r:id="rId23"/>
    <p:sldId id="685" r:id="rId24"/>
    <p:sldId id="686" r:id="rId25"/>
    <p:sldId id="687" r:id="rId26"/>
    <p:sldId id="688" r:id="rId27"/>
    <p:sldId id="689" r:id="rId28"/>
    <p:sldId id="62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55F"/>
    <a:srgbClr val="FFE1E1"/>
    <a:srgbClr val="1D2029"/>
    <a:srgbClr val="30333A"/>
    <a:srgbClr val="815695"/>
    <a:srgbClr val="1D6398"/>
    <a:srgbClr val="1E6B86"/>
    <a:srgbClr val="2584A7"/>
    <a:srgbClr val="EEEEE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81" autoAdjust="0"/>
    <p:restoredTop sz="94671" autoAdjust="0"/>
  </p:normalViewPr>
  <p:slideViewPr>
    <p:cSldViewPr snapToGrid="0">
      <p:cViewPr varScale="1">
        <p:scale>
          <a:sx n="91" d="100"/>
          <a:sy n="91" d="100"/>
        </p:scale>
        <p:origin x="108" y="12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843111" y="2158773"/>
              <a:ext cx="2520769" cy="574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 smtClean="0">
                  <a:solidFill>
                    <a:schemeClr val="bg1"/>
                  </a:solidFill>
                </a:rPr>
                <a:t>컴퓨터네트워크</a:t>
              </a:r>
              <a:endParaRPr lang="en-US" altLang="ko-KR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5489" y="6060506"/>
            <a:ext cx="520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506" y="1447724"/>
            <a:ext cx="5800725" cy="29527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30578" y="4778247"/>
            <a:ext cx="3607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이게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DNS(query)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55505" y="1447724"/>
            <a:ext cx="5800725" cy="295275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61758" b="92663"/>
          <a:stretch/>
        </p:blipFill>
        <p:spPr>
          <a:xfrm>
            <a:off x="2213109" y="222891"/>
            <a:ext cx="2218336" cy="2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37237" y="4551370"/>
            <a:ext cx="10549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Transaction ID :</a:t>
            </a:r>
          </a:p>
          <a:p>
            <a:pPr algn="ctr"/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</a:rPr>
              <a:t>DNS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쿼리와 응답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연관된다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사용자는 이 필드에서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DNS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관련된 모른 것을 보기 위한 값을 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필터링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할 수 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22277" y="1224500"/>
            <a:ext cx="5749841" cy="3086100"/>
            <a:chOff x="3011646" y="1381049"/>
            <a:chExt cx="5749841" cy="30861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9225"/>
            <a:stretch/>
          </p:blipFill>
          <p:spPr>
            <a:xfrm>
              <a:off x="3011646" y="1381049"/>
              <a:ext cx="5749841" cy="3086100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011646" y="1381049"/>
              <a:ext cx="5749841" cy="3086100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61758" b="92663"/>
          <a:stretch/>
        </p:blipFill>
        <p:spPr>
          <a:xfrm>
            <a:off x="2213109" y="222891"/>
            <a:ext cx="2218336" cy="2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97910" y="4996285"/>
            <a:ext cx="10549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 Flags :</a:t>
            </a:r>
          </a:p>
          <a:p>
            <a:pPr algn="ctr"/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DNS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패킷의 성격을 제어하는 많은 필드로 구성되어 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66557" y="972726"/>
            <a:ext cx="5791200" cy="3895725"/>
            <a:chOff x="3301597" y="680305"/>
            <a:chExt cx="5791200" cy="38957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597" y="680305"/>
              <a:ext cx="5791200" cy="3895725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22277" y="680305"/>
              <a:ext cx="5770520" cy="3895725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135025" y="1123878"/>
            <a:ext cx="5036046" cy="1278288"/>
            <a:chOff x="3520450" y="1067147"/>
            <a:chExt cx="5101390" cy="134753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3779" t="9930" r="8132" b="55480"/>
            <a:stretch/>
          </p:blipFill>
          <p:spPr>
            <a:xfrm>
              <a:off x="3520450" y="1067147"/>
              <a:ext cx="5101390" cy="1347537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520450" y="1067147"/>
              <a:ext cx="5101390" cy="1347537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50305" y="2794296"/>
            <a:ext cx="8392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en-US" altLang="ko-KR" b="1" dirty="0">
                <a:solidFill>
                  <a:schemeClr val="bg1"/>
                </a:solidFill>
              </a:rPr>
              <a:t>- Response(Query)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패킷이 </a:t>
            </a:r>
            <a:r>
              <a:rPr lang="ko-KR" altLang="en-US" b="1" dirty="0">
                <a:solidFill>
                  <a:schemeClr val="accent4"/>
                </a:solidFill>
              </a:rPr>
              <a:t>요청하는 패킷</a:t>
            </a:r>
            <a:r>
              <a:rPr lang="en-US" altLang="ko-KR" b="1" dirty="0">
                <a:solidFill>
                  <a:schemeClr val="accent4"/>
                </a:solidFill>
              </a:rPr>
              <a:t>(0)</a:t>
            </a:r>
            <a:r>
              <a:rPr lang="ko-KR" altLang="en-US" b="1" dirty="0">
                <a:solidFill>
                  <a:schemeClr val="accent4"/>
                </a:solidFill>
              </a:rPr>
              <a:t>인지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ko-KR" altLang="en-US" b="1" dirty="0">
                <a:solidFill>
                  <a:schemeClr val="accent4"/>
                </a:solidFill>
              </a:rPr>
              <a:t>응답하는 패킷</a:t>
            </a:r>
            <a:r>
              <a:rPr lang="en-US" altLang="ko-KR" b="1" dirty="0">
                <a:solidFill>
                  <a:schemeClr val="accent4"/>
                </a:solidFill>
              </a:rPr>
              <a:t>(1)</a:t>
            </a:r>
            <a:r>
              <a:rPr lang="ko-KR" altLang="en-US" b="1" dirty="0">
                <a:solidFill>
                  <a:schemeClr val="accent4"/>
                </a:solidFill>
              </a:rPr>
              <a:t>인지 표시하는 </a:t>
            </a:r>
            <a:r>
              <a:rPr lang="ko-KR" altLang="en-US" b="1" dirty="0" smtClean="0">
                <a:solidFill>
                  <a:schemeClr val="accent4"/>
                </a:solidFill>
              </a:rPr>
              <a:t>비트다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지금 </a:t>
            </a:r>
            <a:r>
              <a:rPr lang="ko-KR" altLang="en-US" dirty="0">
                <a:solidFill>
                  <a:schemeClr val="bg1"/>
                </a:solidFill>
              </a:rPr>
              <a:t>보는 패킷은 </a:t>
            </a:r>
            <a:r>
              <a:rPr lang="ko-KR" altLang="en-US" dirty="0" smtClean="0">
                <a:solidFill>
                  <a:schemeClr val="bg1"/>
                </a:solidFill>
              </a:rPr>
              <a:t>쿼리 패킷이므로 </a:t>
            </a:r>
            <a:r>
              <a:rPr lang="en-US" altLang="ko-KR" dirty="0">
                <a:solidFill>
                  <a:schemeClr val="bg1"/>
                </a:solidFill>
              </a:rPr>
              <a:t>response</a:t>
            </a:r>
            <a:r>
              <a:rPr lang="ko-KR" altLang="en-US" dirty="0">
                <a:solidFill>
                  <a:schemeClr val="bg1"/>
                </a:solidFill>
              </a:rPr>
              <a:t>값에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이 있는 것을 확인할 수 </a:t>
            </a:r>
            <a:r>
              <a:rPr lang="ko-KR" altLang="en-US" dirty="0" smtClean="0">
                <a:solidFill>
                  <a:schemeClr val="bg1"/>
                </a:solidFill>
              </a:rPr>
              <a:t>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> 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이 비트에 대한 필터링은 아래와 </a:t>
            </a:r>
            <a:r>
              <a:rPr lang="ko-KR" altLang="en-US" dirty="0" smtClean="0">
                <a:solidFill>
                  <a:schemeClr val="bg1"/>
                </a:solidFill>
              </a:rPr>
              <a:t>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dns.flags.response == 1(</a:t>
            </a:r>
            <a:r>
              <a:rPr lang="ko-KR" altLang="en-US" dirty="0">
                <a:solidFill>
                  <a:schemeClr val="bg1"/>
                </a:solidFill>
              </a:rPr>
              <a:t>응답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dns.flags.response == 0(</a:t>
            </a:r>
            <a:r>
              <a:rPr lang="ko-KR" altLang="en-US" dirty="0">
                <a:solidFill>
                  <a:schemeClr val="bg1"/>
                </a:solidFill>
              </a:rPr>
              <a:t>요청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 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 </a:t>
            </a:r>
            <a:r>
              <a:rPr lang="en-US" altLang="ko-KR" b="1" dirty="0">
                <a:solidFill>
                  <a:schemeClr val="bg1"/>
                </a:solidFill>
              </a:rPr>
              <a:t>- Opcode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Opcode</a:t>
            </a:r>
            <a:r>
              <a:rPr lang="ko-KR" altLang="en-US" dirty="0">
                <a:solidFill>
                  <a:schemeClr val="bg1"/>
                </a:solidFill>
              </a:rPr>
              <a:t>는 쿼리의 </a:t>
            </a:r>
            <a:r>
              <a:rPr lang="ko-KR" altLang="en-US" b="1" dirty="0">
                <a:solidFill>
                  <a:schemeClr val="accent4"/>
                </a:solidFill>
              </a:rPr>
              <a:t>유형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ko-KR" altLang="en-US" dirty="0" smtClean="0">
                <a:solidFill>
                  <a:schemeClr val="bg1"/>
                </a:solidFill>
              </a:rPr>
              <a:t>지정한다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보통은 </a:t>
            </a:r>
            <a:r>
              <a:rPr lang="en-US" altLang="ko-KR" dirty="0">
                <a:solidFill>
                  <a:schemeClr val="bg1"/>
                </a:solidFill>
              </a:rPr>
              <a:t>0000</a:t>
            </a:r>
            <a:r>
              <a:rPr lang="ko-KR" altLang="en-US" dirty="0">
                <a:solidFill>
                  <a:schemeClr val="bg1"/>
                </a:solidFill>
              </a:rPr>
              <a:t>을 포함하고 </a:t>
            </a:r>
            <a:r>
              <a:rPr lang="ko-KR" altLang="en-US" dirty="0" smtClean="0">
                <a:solidFill>
                  <a:schemeClr val="bg1"/>
                </a:solidFill>
              </a:rPr>
              <a:t>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138042" y="1290058"/>
            <a:ext cx="798786" cy="391598"/>
          </a:xfrm>
          <a:prstGeom prst="frame">
            <a:avLst>
              <a:gd name="adj1" fmla="val 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757976" y="1349395"/>
            <a:ext cx="5036046" cy="1278288"/>
            <a:chOff x="3520450" y="1067147"/>
            <a:chExt cx="5101390" cy="134753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3779" t="9930" r="8132" b="55480"/>
            <a:stretch/>
          </p:blipFill>
          <p:spPr>
            <a:xfrm>
              <a:off x="3520450" y="1067147"/>
              <a:ext cx="5101390" cy="1347537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520450" y="1067147"/>
              <a:ext cx="5101390" cy="1347537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5762314" y="1832865"/>
            <a:ext cx="1426762" cy="601576"/>
          </a:xfrm>
          <a:prstGeom prst="frame">
            <a:avLst>
              <a:gd name="adj1" fmla="val 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9849" y="2842775"/>
            <a:ext cx="8152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  </a:t>
            </a:r>
            <a:r>
              <a:rPr lang="en-US" altLang="ko-KR" b="1" dirty="0">
                <a:solidFill>
                  <a:schemeClr val="bg1"/>
                </a:solidFill>
              </a:rPr>
              <a:t>- Truncation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응답이 길어서 </a:t>
            </a:r>
            <a:r>
              <a:rPr lang="ko-KR" altLang="en-US" b="1" dirty="0" smtClean="0">
                <a:solidFill>
                  <a:schemeClr val="accent4"/>
                </a:solidFill>
              </a:rPr>
              <a:t>잘렸는지</a:t>
            </a:r>
            <a:r>
              <a:rPr lang="ko-KR" altLang="en-US" dirty="0" smtClean="0">
                <a:solidFill>
                  <a:schemeClr val="bg1"/>
                </a:solidFill>
              </a:rPr>
              <a:t>에 대해 알려주는 비트다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보통은 </a:t>
            </a:r>
            <a:r>
              <a:rPr lang="ko-KR" altLang="en-US" dirty="0">
                <a:solidFill>
                  <a:schemeClr val="bg1"/>
                </a:solidFill>
              </a:rPr>
              <a:t>잘리는 경우가 없어 거의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비트로 </a:t>
            </a:r>
            <a:r>
              <a:rPr lang="ko-KR" altLang="en-US" dirty="0" smtClean="0">
                <a:solidFill>
                  <a:schemeClr val="bg1"/>
                </a:solidFill>
              </a:rPr>
              <a:t>표시된다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 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 </a:t>
            </a: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b="1" dirty="0" smtClean="0">
                <a:solidFill>
                  <a:schemeClr val="bg1"/>
                </a:solidFill>
              </a:rPr>
              <a:t>Recursion </a:t>
            </a:r>
            <a:r>
              <a:rPr lang="en-US" altLang="ko-KR" b="1" dirty="0">
                <a:solidFill>
                  <a:schemeClr val="bg1"/>
                </a:solidFill>
              </a:rPr>
              <a:t>Desired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재귀를 사용하는지 </a:t>
            </a:r>
            <a:r>
              <a:rPr lang="ko-KR" altLang="en-US" b="1" dirty="0" smtClean="0">
                <a:solidFill>
                  <a:schemeClr val="accent4"/>
                </a:solidFill>
              </a:rPr>
              <a:t>안 사용하는지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ko-KR" altLang="en-US" dirty="0">
                <a:solidFill>
                  <a:schemeClr val="bg1"/>
                </a:solidFill>
              </a:rPr>
              <a:t>알려주는 </a:t>
            </a:r>
            <a:r>
              <a:rPr lang="ko-KR" altLang="en-US" dirty="0" smtClean="0">
                <a:solidFill>
                  <a:schemeClr val="bg1"/>
                </a:solidFill>
              </a:rPr>
              <a:t>비트이다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대부분의 </a:t>
            </a:r>
            <a:r>
              <a:rPr lang="en-US" altLang="ko-KR" dirty="0">
                <a:solidFill>
                  <a:schemeClr val="bg1"/>
                </a:solidFill>
              </a:rPr>
              <a:t>DNS</a:t>
            </a:r>
            <a:r>
              <a:rPr lang="ko-KR" altLang="en-US" dirty="0">
                <a:solidFill>
                  <a:schemeClr val="bg1"/>
                </a:solidFill>
              </a:rPr>
              <a:t>는 재귀 쿼리를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r>
              <a:rPr lang="ko-KR" altLang="en-US" dirty="0">
                <a:solidFill>
                  <a:schemeClr val="bg1"/>
                </a:solidFill>
              </a:rPr>
              <a:t>한</a:t>
            </a:r>
            <a:r>
              <a:rPr lang="ko-KR" altLang="en-US" dirty="0" smtClean="0">
                <a:solidFill>
                  <a:schemeClr val="bg1"/>
                </a:solidFill>
              </a:rPr>
              <a:t>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 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 </a:t>
            </a: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b="1" dirty="0" smtClean="0">
                <a:solidFill>
                  <a:schemeClr val="bg1"/>
                </a:solidFill>
              </a:rPr>
              <a:t>Reserved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예약된 비트</a:t>
            </a:r>
            <a:r>
              <a:rPr lang="ko-KR" altLang="en-US" dirty="0">
                <a:solidFill>
                  <a:schemeClr val="bg1"/>
                </a:solidFill>
              </a:rPr>
              <a:t>이기 때문에 </a:t>
            </a:r>
            <a:r>
              <a:rPr lang="ko-KR" altLang="en-US" dirty="0" smtClean="0">
                <a:solidFill>
                  <a:schemeClr val="bg1"/>
                </a:solidFill>
              </a:rPr>
              <a:t>비워 놓는다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그러므로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으로 </a:t>
            </a:r>
            <a:r>
              <a:rPr lang="ko-KR" altLang="en-US" dirty="0" smtClean="0">
                <a:solidFill>
                  <a:schemeClr val="bg1"/>
                </a:solidFill>
              </a:rPr>
              <a:t>설정되어있다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57389" y="4873116"/>
            <a:ext cx="815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Questions :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몇 개의 질문인지 </a:t>
            </a:r>
            <a:r>
              <a:rPr lang="ko-KR" altLang="en-US" b="1" dirty="0" smtClean="0">
                <a:solidFill>
                  <a:schemeClr val="accent4"/>
                </a:solidFill>
              </a:rPr>
              <a:t>질문의 개수</a:t>
            </a:r>
            <a:r>
              <a:rPr lang="ko-KR" altLang="en-US" dirty="0" smtClean="0">
                <a:solidFill>
                  <a:schemeClr val="bg1"/>
                </a:solidFill>
              </a:rPr>
              <a:t>를 표시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보통 한 패킷당 한 개의 질문을 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Answer RRs, Authority RRs, </a:t>
            </a:r>
            <a:r>
              <a:rPr lang="en-US" altLang="ko-KR" b="1" dirty="0">
                <a:solidFill>
                  <a:schemeClr val="bg1"/>
                </a:solidFill>
              </a:rPr>
              <a:t>Additional RRs :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각 세션의 </a:t>
            </a:r>
            <a:r>
              <a:rPr lang="ko-KR" altLang="en-US" b="1" dirty="0">
                <a:solidFill>
                  <a:schemeClr val="accent4"/>
                </a:solidFill>
              </a:rPr>
              <a:t>개</a:t>
            </a:r>
            <a:r>
              <a:rPr lang="ko-KR" altLang="en-US" b="1" dirty="0" smtClean="0">
                <a:solidFill>
                  <a:schemeClr val="accent4"/>
                </a:solidFill>
              </a:rPr>
              <a:t>수</a:t>
            </a:r>
            <a:r>
              <a:rPr lang="ko-KR" altLang="en-US" dirty="0" smtClean="0">
                <a:solidFill>
                  <a:schemeClr val="bg1"/>
                </a:solidFill>
              </a:rPr>
              <a:t>를 표시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86842" y="679739"/>
            <a:ext cx="7282371" cy="3913281"/>
            <a:chOff x="207057" y="772486"/>
            <a:chExt cx="9210511" cy="5347231"/>
          </a:xfrm>
        </p:grpSpPr>
        <p:sp>
          <p:nvSpPr>
            <p:cNvPr id="5" name="액자 4"/>
            <p:cNvSpPr/>
            <p:nvPr/>
          </p:nvSpPr>
          <p:spPr>
            <a:xfrm>
              <a:off x="5762314" y="1832865"/>
              <a:ext cx="1426762" cy="601576"/>
            </a:xfrm>
            <a:prstGeom prst="frame">
              <a:avLst>
                <a:gd name="adj1" fmla="val 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057" y="777671"/>
              <a:ext cx="4611156" cy="259095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4029" y="772486"/>
              <a:ext cx="4553539" cy="260421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107" y="3494027"/>
              <a:ext cx="4572322" cy="262569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2790" y="3494027"/>
              <a:ext cx="4564778" cy="2625690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2586842" y="679739"/>
            <a:ext cx="3645851" cy="1899945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60032" y="673833"/>
            <a:ext cx="3609182" cy="1899945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60031" y="2659641"/>
            <a:ext cx="3609182" cy="1933379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09449" y="2649130"/>
            <a:ext cx="3609182" cy="1933379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30058" y="4589337"/>
            <a:ext cx="815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Queries :</a:t>
            </a:r>
          </a:p>
          <a:p>
            <a:pPr algn="ctr"/>
            <a:r>
              <a:rPr lang="ko-KR" altLang="en-US" b="1" dirty="0" smtClean="0">
                <a:solidFill>
                  <a:schemeClr val="accent4"/>
                </a:solidFill>
              </a:rPr>
              <a:t>데이터베이스에 정보를 요청</a:t>
            </a:r>
            <a:r>
              <a:rPr lang="ko-KR" altLang="en-US" dirty="0" smtClean="0">
                <a:solidFill>
                  <a:schemeClr val="bg1"/>
                </a:solidFill>
              </a:rPr>
              <a:t>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420133" y="1538048"/>
            <a:ext cx="5772150" cy="2647950"/>
            <a:chOff x="3251967" y="1534863"/>
            <a:chExt cx="5772150" cy="26479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1967" y="1534863"/>
              <a:ext cx="5772150" cy="264795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3251967" y="1534863"/>
              <a:ext cx="5772150" cy="2647950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99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43" y="1668352"/>
            <a:ext cx="5753100" cy="26384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30058" y="4685232"/>
            <a:ext cx="815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Name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 필드에는 </a:t>
            </a:r>
            <a:r>
              <a:rPr lang="en-US" altLang="ko-KR" dirty="0" smtClean="0">
                <a:solidFill>
                  <a:schemeClr val="bg1"/>
                </a:solidFill>
              </a:rPr>
              <a:t>DNS</a:t>
            </a:r>
            <a:r>
              <a:rPr lang="ko-KR" altLang="en-US" dirty="0" smtClean="0">
                <a:solidFill>
                  <a:schemeClr val="bg1"/>
                </a:solidFill>
              </a:rPr>
              <a:t>에 </a:t>
            </a:r>
            <a:r>
              <a:rPr lang="ko-KR" altLang="en-US" b="1" dirty="0" smtClean="0">
                <a:solidFill>
                  <a:schemeClr val="accent4"/>
                </a:solidFill>
              </a:rPr>
              <a:t>요청한 도메인의 네임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호스트 네임</a:t>
            </a:r>
            <a:r>
              <a:rPr lang="ko-KR" altLang="en-US" dirty="0" smtClean="0">
                <a:solidFill>
                  <a:schemeClr val="bg1"/>
                </a:solidFill>
              </a:rPr>
              <a:t>이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0133" y="1658827"/>
            <a:ext cx="5772150" cy="264795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826864" y="4780154"/>
            <a:ext cx="815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Type :</a:t>
            </a:r>
          </a:p>
          <a:p>
            <a:pPr algn="ctr"/>
            <a:r>
              <a:rPr lang="ko-KR" altLang="en-US" b="1" dirty="0" smtClean="0">
                <a:solidFill>
                  <a:schemeClr val="accent4"/>
                </a:solidFill>
              </a:rPr>
              <a:t>쿼리의 유형</a:t>
            </a:r>
            <a:r>
              <a:rPr lang="ko-KR" altLang="en-US" dirty="0" smtClean="0">
                <a:solidFill>
                  <a:schemeClr val="bg1"/>
                </a:solidFill>
              </a:rPr>
              <a:t>을 나타내는 필드다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0482" y="1753421"/>
            <a:ext cx="5772150" cy="2647950"/>
            <a:chOff x="3420133" y="1658827"/>
            <a:chExt cx="5772150" cy="26479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658" y="1658827"/>
              <a:ext cx="5762625" cy="264795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420133" y="1658827"/>
              <a:ext cx="5772150" cy="2647950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994" y="1658171"/>
            <a:ext cx="3495675" cy="28384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101993" y="1658171"/>
            <a:ext cx="3495675" cy="283845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49" y="1694382"/>
            <a:ext cx="5772150" cy="26384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33607" y="4673849"/>
            <a:ext cx="815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Class :</a:t>
            </a:r>
          </a:p>
          <a:p>
            <a:pPr algn="ctr"/>
            <a:r>
              <a:rPr lang="ko-KR" altLang="en-US" b="1" dirty="0" smtClean="0">
                <a:solidFill>
                  <a:schemeClr val="accent4"/>
                </a:solidFill>
              </a:rPr>
              <a:t>네트워크의 클래스 </a:t>
            </a:r>
            <a:r>
              <a:rPr lang="ko-KR" altLang="en-US" dirty="0" smtClean="0">
                <a:solidFill>
                  <a:schemeClr val="bg1"/>
                </a:solidFill>
              </a:rPr>
              <a:t>타입을 표시한다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IN</a:t>
            </a:r>
            <a:r>
              <a:rPr lang="ko-KR" altLang="en-US" dirty="0" smtClean="0">
                <a:solidFill>
                  <a:schemeClr val="bg1"/>
                </a:solidFill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</a:rPr>
              <a:t>internet</a:t>
            </a:r>
            <a:r>
              <a:rPr lang="ko-KR" altLang="en-US" dirty="0" smtClean="0">
                <a:solidFill>
                  <a:schemeClr val="bg1"/>
                </a:solidFill>
              </a:rPr>
              <a:t>을 의미한다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23682" y="1678993"/>
            <a:ext cx="5772150" cy="264795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04224" y="1308371"/>
            <a:ext cx="5770914" cy="1642900"/>
            <a:chOff x="470576" y="2116762"/>
            <a:chExt cx="5770914" cy="1642900"/>
          </a:xfrm>
        </p:grpSpPr>
        <p:grpSp>
          <p:nvGrpSpPr>
            <p:cNvPr id="4" name="그룹 3"/>
            <p:cNvGrpSpPr/>
            <p:nvPr/>
          </p:nvGrpSpPr>
          <p:grpSpPr>
            <a:xfrm>
              <a:off x="559474" y="2894121"/>
              <a:ext cx="3324157" cy="46489"/>
              <a:chOff x="553059" y="3435823"/>
              <a:chExt cx="1554480" cy="46489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53059" y="3435823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3059" y="3436593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492256" y="2116762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endParaRPr lang="en-US" altLang="ko-KR" sz="1050" b="1" dirty="0">
                <a:solidFill>
                  <a:prstClr val="white"/>
                </a:solidFill>
              </a:endParaRPr>
            </a:p>
            <a:p>
              <a:r>
                <a:rPr lang="en-US" altLang="ko-KR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DNS</a:t>
              </a:r>
              <a:r>
                <a:rPr lang="ko-KR" altLang="en-US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소개</a:t>
              </a:r>
              <a:endParaRPr lang="en-US" altLang="ko-KR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0576" y="3022716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2</a:t>
              </a:r>
              <a:r>
                <a:rPr lang="en-US" altLang="ko-KR" sz="1200" b="1" dirty="0" smtClean="0">
                  <a:solidFill>
                    <a:prstClr val="white"/>
                  </a:solidFill>
                </a:rPr>
                <a:t>.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r>
                <a:rPr lang="en-US" altLang="ko-KR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Wireshark</a:t>
              </a:r>
              <a:r>
                <a:rPr lang="en-US" altLang="ko-KR" sz="2000" b="1" i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000" b="1" i="1" dirty="0" smtClean="0">
                  <a:solidFill>
                    <a:schemeClr val="bg1"/>
                  </a:solidFill>
                </a:rPr>
                <a:t>실행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92256" y="3713943"/>
              <a:ext cx="3458593" cy="45719"/>
              <a:chOff x="8155141" y="3658176"/>
              <a:chExt cx="1554480" cy="4571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155141" y="3658176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156785" y="3658176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9475" y="186743"/>
            <a:ext cx="1086445" cy="738664"/>
            <a:chOff x="559475" y="186743"/>
            <a:chExt cx="1086445" cy="738664"/>
          </a:xfrm>
        </p:grpSpPr>
        <p:sp>
          <p:nvSpPr>
            <p:cNvPr id="18" name="직사각형 17"/>
            <p:cNvSpPr/>
            <p:nvPr/>
          </p:nvSpPr>
          <p:spPr>
            <a:xfrm>
              <a:off x="559475" y="186743"/>
              <a:ext cx="108644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i="1" dirty="0" smtClean="0">
                  <a:solidFill>
                    <a:schemeClr val="bg1">
                      <a:lumMod val="75000"/>
                    </a:schemeClr>
                  </a:solidFill>
                </a:rPr>
                <a:t>목차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2</a:t>
            </a:fld>
            <a:endParaRPr lang="ko-KR" altLang="en-US" sz="1050"/>
          </a:p>
        </p:txBody>
      </p:sp>
      <p:grpSp>
        <p:nvGrpSpPr>
          <p:cNvPr id="19" name="그룹 18"/>
          <p:cNvGrpSpPr/>
          <p:nvPr/>
        </p:nvGrpSpPr>
        <p:grpSpPr>
          <a:xfrm>
            <a:off x="804224" y="3120279"/>
            <a:ext cx="5749234" cy="1730795"/>
            <a:chOff x="470576" y="1911807"/>
            <a:chExt cx="5749234" cy="1730795"/>
          </a:xfrm>
        </p:grpSpPr>
        <p:grpSp>
          <p:nvGrpSpPr>
            <p:cNvPr id="24" name="그룹 23"/>
            <p:cNvGrpSpPr/>
            <p:nvPr/>
          </p:nvGrpSpPr>
          <p:grpSpPr>
            <a:xfrm>
              <a:off x="559474" y="2628090"/>
              <a:ext cx="3324157" cy="45719"/>
              <a:chOff x="553059" y="3169792"/>
              <a:chExt cx="1554480" cy="45719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53059" y="3169792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3059" y="3169792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0576" y="1911807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en-US" altLang="ko-KR" sz="1050" b="1" dirty="0">
                <a:solidFill>
                  <a:prstClr val="white"/>
                </a:solidFill>
              </a:endParaRPr>
            </a:p>
            <a:p>
              <a:r>
                <a:rPr lang="ko-KR" altLang="en-US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요청 패킷 분석</a:t>
              </a:r>
              <a:endParaRPr lang="en-US" altLang="ko-KR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70576" y="2810701"/>
              <a:ext cx="4970675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4</a:t>
              </a:r>
              <a:r>
                <a:rPr lang="en-US" altLang="ko-KR" sz="1400" b="1" dirty="0" smtClean="0">
                  <a:solidFill>
                    <a:prstClr val="white"/>
                  </a:solidFill>
                </a:rPr>
                <a:t>.</a:t>
              </a:r>
              <a:endParaRPr lang="en-US" altLang="ko-KR" sz="1400" b="1" dirty="0" smtClean="0">
                <a:solidFill>
                  <a:prstClr val="white"/>
                </a:solidFill>
              </a:endParaRPr>
            </a:p>
            <a:p>
              <a:r>
                <a:rPr lang="ko-KR" altLang="en-US" sz="20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응답 패킷 분석</a:t>
              </a:r>
              <a:endParaRPr lang="en-US" altLang="ko-KR" sz="240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59475" y="3586634"/>
              <a:ext cx="3485336" cy="55968"/>
              <a:chOff x="8185353" y="4989527"/>
              <a:chExt cx="1554480" cy="51154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185353" y="4994962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185353" y="4989527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74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응답 패킷 분석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16" y="1678993"/>
            <a:ext cx="6595788" cy="199962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. 701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30429" y="4280743"/>
            <a:ext cx="942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쿼리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패킷과는 반대로 이번에는 목적지였던 </a:t>
            </a: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r>
              <a:rPr lang="en-US" altLang="ko-KR" b="1" dirty="0" smtClean="0">
                <a:solidFill>
                  <a:schemeClr val="bg1"/>
                </a:solidFill>
              </a:rPr>
              <a:t>(168.126.63.1)</a:t>
            </a:r>
            <a:r>
              <a:rPr lang="ko-KR" altLang="en-US" b="1" dirty="0" smtClean="0">
                <a:solidFill>
                  <a:schemeClr val="bg1"/>
                </a:solidFill>
              </a:rPr>
              <a:t>가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클라이언트를 목적지로</a:t>
            </a:r>
            <a:r>
              <a:rPr lang="en-US" altLang="ko-KR" b="1" dirty="0" smtClean="0">
                <a:solidFill>
                  <a:schemeClr val="bg1"/>
                </a:solidFill>
              </a:rPr>
              <a:t>(192.168.0.3) </a:t>
            </a:r>
            <a:r>
              <a:rPr lang="ko-KR" altLang="en-US" b="1" dirty="0" smtClean="0">
                <a:solidFill>
                  <a:schemeClr val="accent4"/>
                </a:solidFill>
              </a:rPr>
              <a:t>요청에 대한 응답</a:t>
            </a:r>
            <a:r>
              <a:rPr lang="ko-KR" altLang="en-US" b="1" dirty="0" smtClean="0">
                <a:solidFill>
                  <a:schemeClr val="bg1"/>
                </a:solidFill>
              </a:rPr>
              <a:t>을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보내준다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47116" y="1678993"/>
            <a:ext cx="6595788" cy="1999628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19318" r="17040" b="70694"/>
          <a:stretch/>
        </p:blipFill>
        <p:spPr>
          <a:xfrm>
            <a:off x="2283871" y="203403"/>
            <a:ext cx="5471822" cy="1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16" y="1678993"/>
            <a:ext cx="6595788" cy="219136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701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2031" y="4322784"/>
            <a:ext cx="1064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UDP</a:t>
            </a:r>
            <a:r>
              <a:rPr lang="ko-KR" altLang="en-US" b="1" dirty="0" smtClean="0">
                <a:solidFill>
                  <a:schemeClr val="bg1"/>
                </a:solidFill>
              </a:rPr>
              <a:t>를 사용한다는 것을 알 수 있으며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DNS</a:t>
            </a:r>
            <a:r>
              <a:rPr lang="ko-KR" altLang="en-US" b="1" dirty="0" smtClean="0">
                <a:solidFill>
                  <a:schemeClr val="bg1"/>
                </a:solidFill>
              </a:rPr>
              <a:t>의 포트 넘버인 </a:t>
            </a:r>
            <a:r>
              <a:rPr lang="en-US" altLang="ko-KR" b="1" dirty="0" smtClean="0">
                <a:solidFill>
                  <a:schemeClr val="bg1"/>
                </a:solidFill>
              </a:rPr>
              <a:t>53</a:t>
            </a:r>
            <a:r>
              <a:rPr lang="ko-KR" altLang="en-US" b="1" dirty="0" smtClean="0">
                <a:solidFill>
                  <a:schemeClr val="bg1"/>
                </a:solidFill>
              </a:rPr>
              <a:t>번이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출발지 포트인 것을 확인 할 수 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47116" y="1678993"/>
            <a:ext cx="6595788" cy="2191364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29618" r="25168" b="62229"/>
          <a:stretch/>
        </p:blipFill>
        <p:spPr>
          <a:xfrm>
            <a:off x="2287081" y="202420"/>
            <a:ext cx="4935794" cy="1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83" y="1180264"/>
            <a:ext cx="8705850" cy="34194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076813" cy="353943"/>
            <a:chOff x="195628" y="180837"/>
            <a:chExt cx="207681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0489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701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3051" y="4929696"/>
            <a:ext cx="1064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응답 패킷의 </a:t>
            </a:r>
            <a:r>
              <a:rPr lang="en-US" altLang="ko-KR" b="1" dirty="0" smtClean="0">
                <a:solidFill>
                  <a:schemeClr val="bg1"/>
                </a:solidFill>
              </a:rPr>
              <a:t>fl</a:t>
            </a:r>
            <a:r>
              <a:rPr lang="en-US" altLang="ko-KR" b="1" dirty="0">
                <a:solidFill>
                  <a:schemeClr val="bg1"/>
                </a:solidFill>
              </a:rPr>
              <a:t>a</a:t>
            </a:r>
            <a:r>
              <a:rPr lang="en-US" altLang="ko-KR" b="1" dirty="0" smtClean="0">
                <a:solidFill>
                  <a:schemeClr val="bg1"/>
                </a:solidFill>
              </a:rPr>
              <a:t>gs</a:t>
            </a:r>
            <a:r>
              <a:rPr lang="ko-KR" altLang="en-US" b="1" dirty="0" smtClean="0">
                <a:solidFill>
                  <a:schemeClr val="bg1"/>
                </a:solidFill>
              </a:rPr>
              <a:t>구조는 요청 패킷의 </a:t>
            </a:r>
            <a:r>
              <a:rPr lang="en-US" altLang="ko-KR" b="1" dirty="0" smtClean="0">
                <a:solidFill>
                  <a:schemeClr val="bg1"/>
                </a:solidFill>
              </a:rPr>
              <a:t>flags</a:t>
            </a:r>
            <a:r>
              <a:rPr lang="ko-KR" altLang="en-US" b="1" dirty="0" smtClean="0">
                <a:solidFill>
                  <a:schemeClr val="bg1"/>
                </a:solidFill>
              </a:rPr>
              <a:t>구조와는 다르다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뭔가 더 추가된 것이 보일 것 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2083" y="1174633"/>
            <a:ext cx="8705850" cy="3425106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701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3050" y="4485009"/>
            <a:ext cx="10645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(1) </a:t>
            </a:r>
            <a:r>
              <a:rPr lang="en-US" altLang="ko-KR" b="1" dirty="0">
                <a:solidFill>
                  <a:schemeClr val="bg1"/>
                </a:solidFill>
              </a:rPr>
              <a:t>Authoritative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도메인 </a:t>
            </a:r>
            <a:r>
              <a:rPr lang="ko-KR" altLang="en-US" dirty="0">
                <a:solidFill>
                  <a:schemeClr val="bg1"/>
                </a:solidFill>
              </a:rPr>
              <a:t>이름에 대해 믿을 수 있는 서버로 부터의 응답인지를 </a:t>
            </a:r>
            <a:r>
              <a:rPr lang="ko-KR" altLang="en-US" dirty="0" smtClean="0">
                <a:solidFill>
                  <a:schemeClr val="bg1"/>
                </a:solidFill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accent4"/>
                </a:solidFill>
              </a:rPr>
              <a:t>공식 </a:t>
            </a:r>
            <a:r>
              <a:rPr lang="en-US" altLang="ko-KR" b="1" dirty="0">
                <a:solidFill>
                  <a:schemeClr val="accent4"/>
                </a:solidFill>
              </a:rPr>
              <a:t>DNS</a:t>
            </a:r>
            <a:r>
              <a:rPr lang="ko-KR" altLang="en-US" b="1" dirty="0">
                <a:solidFill>
                  <a:schemeClr val="accent4"/>
                </a:solidFill>
              </a:rPr>
              <a:t>서버로 부터의 응답인지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(2) </a:t>
            </a:r>
            <a:r>
              <a:rPr lang="en-US" altLang="ko-KR" b="1" dirty="0" smtClean="0">
                <a:solidFill>
                  <a:schemeClr val="bg1"/>
                </a:solidFill>
              </a:rPr>
              <a:t>Recursion </a:t>
            </a:r>
            <a:r>
              <a:rPr lang="en-US" altLang="ko-KR" b="1" dirty="0">
                <a:solidFill>
                  <a:schemeClr val="bg1"/>
                </a:solidFill>
              </a:rPr>
              <a:t>Available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응답에서 정의된 </a:t>
            </a:r>
            <a:r>
              <a:rPr lang="ko-KR" altLang="en-US" b="1" dirty="0">
                <a:solidFill>
                  <a:schemeClr val="accent4"/>
                </a:solidFill>
              </a:rPr>
              <a:t>재귀가 사용가능</a:t>
            </a:r>
            <a:r>
              <a:rPr lang="ko-KR" altLang="en-US" dirty="0">
                <a:solidFill>
                  <a:schemeClr val="bg1"/>
                </a:solidFill>
              </a:rPr>
              <a:t>한지를 </a:t>
            </a:r>
            <a:r>
              <a:rPr lang="ko-KR" altLang="en-US" dirty="0" smtClean="0">
                <a:solidFill>
                  <a:schemeClr val="bg1"/>
                </a:solidFill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(3) </a:t>
            </a:r>
            <a:r>
              <a:rPr lang="en-US" altLang="ko-KR" b="1" dirty="0">
                <a:solidFill>
                  <a:schemeClr val="bg1"/>
                </a:solidFill>
              </a:rPr>
              <a:t>Reply Code or Response Code</a:t>
            </a:r>
            <a:r>
              <a:rPr lang="ko-KR" altLang="en-US" dirty="0">
                <a:solidFill>
                  <a:schemeClr val="bg1"/>
                </a:solidFill>
              </a:rPr>
              <a:t> 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응답에서 </a:t>
            </a:r>
            <a:r>
              <a:rPr lang="ko-KR" altLang="en-US" b="1" dirty="0">
                <a:solidFill>
                  <a:schemeClr val="accent4"/>
                </a:solidFill>
              </a:rPr>
              <a:t>오류</a:t>
            </a:r>
            <a:r>
              <a:rPr lang="ko-KR" altLang="en-US" dirty="0">
                <a:solidFill>
                  <a:schemeClr val="bg1"/>
                </a:solidFill>
              </a:rPr>
              <a:t>가 존재하는지 </a:t>
            </a:r>
            <a:r>
              <a:rPr lang="ko-KR" altLang="en-US" dirty="0" smtClean="0">
                <a:solidFill>
                  <a:schemeClr val="bg1"/>
                </a:solidFill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9816" y="889383"/>
            <a:ext cx="7803862" cy="3424771"/>
            <a:chOff x="1792083" y="1174633"/>
            <a:chExt cx="8705850" cy="3425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2083" y="1180264"/>
              <a:ext cx="8705850" cy="341947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792083" y="1174633"/>
              <a:ext cx="8705850" cy="342510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액자 11"/>
            <p:cNvSpPr/>
            <p:nvPr/>
          </p:nvSpPr>
          <p:spPr>
            <a:xfrm>
              <a:off x="3996577" y="2113517"/>
              <a:ext cx="1164002" cy="167228"/>
            </a:xfrm>
            <a:prstGeom prst="frame">
              <a:avLst>
                <a:gd name="adj1" fmla="val 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액자 15"/>
            <p:cNvSpPr/>
            <p:nvPr/>
          </p:nvSpPr>
          <p:spPr>
            <a:xfrm>
              <a:off x="4017596" y="2673519"/>
              <a:ext cx="1605437" cy="174784"/>
            </a:xfrm>
            <a:prstGeom prst="frame">
              <a:avLst>
                <a:gd name="adj1" fmla="val 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액자 16"/>
            <p:cNvSpPr/>
            <p:nvPr/>
          </p:nvSpPr>
          <p:spPr>
            <a:xfrm>
              <a:off x="4017597" y="3434516"/>
              <a:ext cx="869713" cy="174784"/>
            </a:xfrm>
            <a:prstGeom prst="frame">
              <a:avLst>
                <a:gd name="adj1" fmla="val 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577857" y="2011081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(1)</a:t>
              </a:r>
              <a:endPara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77857" y="2553736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(2)</a:t>
              </a:r>
              <a:endPara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588366" y="3298311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(3)</a:t>
              </a:r>
              <a:endPara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21" y="666836"/>
            <a:ext cx="5486400" cy="187642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21821" y="666835"/>
            <a:ext cx="5486400" cy="1876425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6955" t="87954" r="67720" b="3265"/>
          <a:stretch/>
        </p:blipFill>
        <p:spPr>
          <a:xfrm>
            <a:off x="6442841" y="2291255"/>
            <a:ext cx="1019132" cy="1996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22882" t="87723" r="67720" b="3265"/>
          <a:stretch/>
        </p:blipFill>
        <p:spPr>
          <a:xfrm>
            <a:off x="7195870" y="2291254"/>
            <a:ext cx="624994" cy="204952"/>
          </a:xfrm>
          <a:prstGeom prst="rect">
            <a:avLst/>
          </a:prstGeom>
        </p:spPr>
      </p:pic>
      <p:sp>
        <p:nvSpPr>
          <p:cNvPr id="8" name="위로 굽은 화살표 7"/>
          <p:cNvSpPr/>
          <p:nvPr/>
        </p:nvSpPr>
        <p:spPr>
          <a:xfrm>
            <a:off x="9982200" y="2543260"/>
            <a:ext cx="1053662" cy="3555533"/>
          </a:xfrm>
          <a:prstGeom prst="bentUpArrow">
            <a:avLst>
              <a:gd name="adj1" fmla="val 4592"/>
              <a:gd name="adj2" fmla="val 11735"/>
              <a:gd name="adj3" fmla="val 1683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25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701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9490" y="5300661"/>
            <a:ext cx="1064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요청패킷에서는 </a:t>
            </a:r>
            <a:r>
              <a:rPr lang="en-US" altLang="ko-KR" b="1" dirty="0">
                <a:solidFill>
                  <a:schemeClr val="bg1"/>
                </a:solidFill>
              </a:rPr>
              <a:t>Question</a:t>
            </a:r>
            <a:r>
              <a:rPr lang="ko-KR" altLang="en-US" b="1" dirty="0">
                <a:solidFill>
                  <a:schemeClr val="bg1"/>
                </a:solidFill>
              </a:rPr>
              <a:t>의 </a:t>
            </a:r>
            <a:r>
              <a:rPr lang="ko-KR" altLang="en-US" b="1" dirty="0" smtClean="0">
                <a:solidFill>
                  <a:schemeClr val="bg1"/>
                </a:solidFill>
              </a:rPr>
              <a:t>개수만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이었던 것에 </a:t>
            </a:r>
            <a:r>
              <a:rPr lang="ko-KR" altLang="en-US" b="1" dirty="0">
                <a:solidFill>
                  <a:schemeClr val="bg1"/>
                </a:solidFill>
              </a:rPr>
              <a:t>비해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응답패킷에서는 </a:t>
            </a:r>
            <a:r>
              <a:rPr lang="en-US" altLang="ko-KR" b="1" dirty="0">
                <a:solidFill>
                  <a:schemeClr val="bg1"/>
                </a:solidFill>
              </a:rPr>
              <a:t>Answer RRs</a:t>
            </a:r>
            <a:r>
              <a:rPr lang="ko-KR" altLang="en-US" b="1" dirty="0">
                <a:solidFill>
                  <a:schemeClr val="bg1"/>
                </a:solidFill>
              </a:rPr>
              <a:t>의 </a:t>
            </a:r>
            <a:r>
              <a:rPr lang="ko-KR" altLang="en-US" b="1" dirty="0" smtClean="0">
                <a:solidFill>
                  <a:schemeClr val="bg1"/>
                </a:solidFill>
              </a:rPr>
              <a:t>개수가 </a:t>
            </a: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이다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  <a:r>
              <a:rPr lang="ko-KR" altLang="en-US" b="1" dirty="0">
                <a:solidFill>
                  <a:schemeClr val="bg1"/>
                </a:solidFill>
              </a:rPr>
              <a:t>응답을 </a:t>
            </a:r>
            <a:r>
              <a:rPr lang="ko-KR" altLang="en-US" b="1" dirty="0" smtClean="0">
                <a:solidFill>
                  <a:schemeClr val="bg1"/>
                </a:solidFill>
              </a:rPr>
              <a:t>해줬기때문이다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또한 공식</a:t>
            </a:r>
            <a:r>
              <a:rPr lang="en-US" altLang="ko-KR" b="1" dirty="0">
                <a:solidFill>
                  <a:schemeClr val="bg1"/>
                </a:solidFill>
              </a:rPr>
              <a:t>DNS</a:t>
            </a:r>
            <a:r>
              <a:rPr lang="ko-KR" altLang="en-US" b="1" dirty="0">
                <a:solidFill>
                  <a:schemeClr val="bg1"/>
                </a:solidFill>
              </a:rPr>
              <a:t>서버로 부터 응답을 주었다면 아래 </a:t>
            </a:r>
            <a:r>
              <a:rPr lang="en-US" altLang="ko-KR" b="1" dirty="0">
                <a:solidFill>
                  <a:schemeClr val="bg1"/>
                </a:solidFill>
              </a:rPr>
              <a:t>Authority RRs</a:t>
            </a:r>
            <a:r>
              <a:rPr lang="ko-KR" altLang="en-US" b="1" dirty="0">
                <a:solidFill>
                  <a:schemeClr val="bg1"/>
                </a:solidFill>
              </a:rPr>
              <a:t>도 </a:t>
            </a:r>
            <a:r>
              <a:rPr lang="ko-KR" altLang="en-US" b="1" dirty="0" smtClean="0">
                <a:solidFill>
                  <a:schemeClr val="bg1"/>
                </a:solidFill>
              </a:rPr>
              <a:t>값이 올라간다</a:t>
            </a:r>
            <a:r>
              <a:rPr lang="en-US" altLang="ko-KR" b="1" dirty="0" smtClean="0">
                <a:solidFill>
                  <a:schemeClr val="bg1"/>
                </a:solidFill>
              </a:rPr>
              <a:t>. (=4)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28151" y="647582"/>
            <a:ext cx="7752115" cy="4504517"/>
            <a:chOff x="1245465" y="754103"/>
            <a:chExt cx="9799086" cy="527441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465" y="754103"/>
              <a:ext cx="4816772" cy="255665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8653" y="754103"/>
              <a:ext cx="4816772" cy="25566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465" y="3415156"/>
              <a:ext cx="4816772" cy="261336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8653" y="3415157"/>
              <a:ext cx="4825898" cy="261336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2328151" y="647582"/>
            <a:ext cx="3810577" cy="2183465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69689" y="656172"/>
            <a:ext cx="3803358" cy="2174875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28151" y="2920206"/>
            <a:ext cx="3810577" cy="2231893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62469" y="2907885"/>
            <a:ext cx="3810577" cy="2244214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701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257389" y="515879"/>
            <a:ext cx="8232749" cy="4565777"/>
            <a:chOff x="2151472" y="678885"/>
            <a:chExt cx="8232749" cy="4565777"/>
          </a:xfrm>
        </p:grpSpPr>
        <p:grpSp>
          <p:nvGrpSpPr>
            <p:cNvPr id="10" name="그룹 9"/>
            <p:cNvGrpSpPr/>
            <p:nvPr/>
          </p:nvGrpSpPr>
          <p:grpSpPr>
            <a:xfrm>
              <a:off x="2151472" y="678885"/>
              <a:ext cx="8232749" cy="4565777"/>
              <a:chOff x="1068906" y="573782"/>
              <a:chExt cx="9655962" cy="545423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907" y="573782"/>
                <a:ext cx="4795866" cy="2486177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906" y="3087685"/>
                <a:ext cx="4795867" cy="2940334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8562" y="586616"/>
                <a:ext cx="4756306" cy="5441403"/>
              </a:xfrm>
              <a:prstGeom prst="rect">
                <a:avLst/>
              </a:prstGeom>
            </p:spPr>
          </p:pic>
        </p:grpSp>
        <p:sp>
          <p:nvSpPr>
            <p:cNvPr id="14" name="직사각형 13"/>
            <p:cNvSpPr/>
            <p:nvPr/>
          </p:nvSpPr>
          <p:spPr>
            <a:xfrm>
              <a:off x="2151472" y="678885"/>
              <a:ext cx="4088994" cy="2104404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51472" y="2802356"/>
              <a:ext cx="4088994" cy="2442305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28957" y="689628"/>
              <a:ext cx="4055264" cy="4555033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11895" y="5100722"/>
            <a:ext cx="10645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Query</a:t>
            </a:r>
            <a:r>
              <a:rPr lang="ko-KR" altLang="en-US" dirty="0">
                <a:solidFill>
                  <a:schemeClr val="bg1"/>
                </a:solidFill>
              </a:rPr>
              <a:t>에 대한 응답 </a:t>
            </a:r>
            <a:r>
              <a:rPr lang="en-US" altLang="ko-KR" dirty="0">
                <a:solidFill>
                  <a:schemeClr val="bg1"/>
                </a:solidFill>
              </a:rPr>
              <a:t>Section</a:t>
            </a:r>
            <a:r>
              <a:rPr lang="ko-KR" altLang="en-US" dirty="0">
                <a:solidFill>
                  <a:schemeClr val="bg1"/>
                </a:solidFill>
              </a:rPr>
              <a:t>인 </a:t>
            </a:r>
            <a:r>
              <a:rPr lang="en-US" altLang="ko-KR" b="1" dirty="0">
                <a:solidFill>
                  <a:schemeClr val="accent4"/>
                </a:solidFill>
              </a:rPr>
              <a:t>Answer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>
                <a:solidFill>
                  <a:schemeClr val="accent4"/>
                </a:solidFill>
              </a:rPr>
              <a:t> Authority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>
                <a:solidFill>
                  <a:schemeClr val="accent4"/>
                </a:solidFill>
              </a:rPr>
              <a:t> Additional </a:t>
            </a:r>
            <a:r>
              <a:rPr lang="en-US" altLang="ko-KR" b="1" dirty="0" smtClean="0">
                <a:solidFill>
                  <a:schemeClr val="accent4"/>
                </a:solidFill>
              </a:rPr>
              <a:t>Section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Answer Section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</a:rPr>
              <a:t>일반적</a:t>
            </a:r>
            <a:r>
              <a:rPr lang="ko-KR" altLang="en-US" dirty="0">
                <a:solidFill>
                  <a:schemeClr val="bg1"/>
                </a:solidFill>
              </a:rPr>
              <a:t>인 경우이며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Authority </a:t>
            </a:r>
            <a:r>
              <a:rPr lang="en-US" altLang="ko-KR" dirty="0">
                <a:solidFill>
                  <a:schemeClr val="bg1"/>
                </a:solidFill>
              </a:rPr>
              <a:t>Section</a:t>
            </a:r>
            <a:r>
              <a:rPr lang="ko-KR" altLang="en-US" dirty="0">
                <a:solidFill>
                  <a:schemeClr val="bg1"/>
                </a:solidFill>
              </a:rPr>
              <a:t>은 요청된 도메인의 </a:t>
            </a:r>
            <a:r>
              <a:rPr lang="en-US" altLang="ko-KR" dirty="0">
                <a:solidFill>
                  <a:schemeClr val="bg1"/>
                </a:solidFill>
              </a:rPr>
              <a:t>DNS</a:t>
            </a:r>
            <a:r>
              <a:rPr lang="ko-KR" altLang="en-US" dirty="0">
                <a:solidFill>
                  <a:schemeClr val="bg1"/>
                </a:solidFill>
              </a:rPr>
              <a:t>서버에서 </a:t>
            </a:r>
            <a:r>
              <a:rPr lang="ko-KR" altLang="en-US" b="1" dirty="0">
                <a:solidFill>
                  <a:schemeClr val="accent4"/>
                </a:solidFill>
              </a:rPr>
              <a:t>직접</a:t>
            </a:r>
            <a:r>
              <a:rPr lang="ko-KR" altLang="en-US" b="1" dirty="0">
                <a:solidFill>
                  <a:schemeClr val="bg1"/>
                </a:solidFill>
              </a:rPr>
              <a:t> </a:t>
            </a:r>
            <a:r>
              <a:rPr lang="ko-KR" altLang="en-US" b="1" dirty="0">
                <a:solidFill>
                  <a:schemeClr val="accent4"/>
                </a:solidFill>
              </a:rPr>
              <a:t>응답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ko-KR" altLang="en-US" dirty="0" smtClean="0">
                <a:solidFill>
                  <a:schemeClr val="bg1"/>
                </a:solidFill>
              </a:rPr>
              <a:t>왔을 때 표시된다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또한 </a:t>
            </a:r>
            <a:r>
              <a:rPr lang="en-US" altLang="ko-KR" dirty="0">
                <a:solidFill>
                  <a:schemeClr val="bg1"/>
                </a:solidFill>
              </a:rPr>
              <a:t>Additional Section</a:t>
            </a:r>
            <a:r>
              <a:rPr lang="ko-KR" altLang="en-US" dirty="0">
                <a:solidFill>
                  <a:schemeClr val="bg1"/>
                </a:solidFill>
              </a:rPr>
              <a:t>은 추가적으로 </a:t>
            </a:r>
            <a:r>
              <a:rPr lang="ko-KR" altLang="en-US" b="1" dirty="0">
                <a:solidFill>
                  <a:schemeClr val="accent4"/>
                </a:solidFill>
              </a:rPr>
              <a:t>다른 </a:t>
            </a:r>
            <a:r>
              <a:rPr lang="en-US" altLang="ko-KR" b="1" dirty="0">
                <a:solidFill>
                  <a:schemeClr val="accent4"/>
                </a:solidFill>
              </a:rPr>
              <a:t>DNS</a:t>
            </a:r>
            <a:r>
              <a:rPr lang="ko-KR" altLang="en-US" b="1" dirty="0">
                <a:solidFill>
                  <a:schemeClr val="accent4"/>
                </a:solidFill>
              </a:rPr>
              <a:t>서버에서 응답</a:t>
            </a:r>
            <a:r>
              <a:rPr lang="ko-KR" altLang="en-US" dirty="0">
                <a:solidFill>
                  <a:schemeClr val="bg1"/>
                </a:solidFill>
              </a:rPr>
              <a:t>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왔을 경우 표시된다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701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61758" b="92663"/>
          <a:stretch/>
        </p:blipFill>
        <p:spPr>
          <a:xfrm>
            <a:off x="2257389" y="207502"/>
            <a:ext cx="2218336" cy="2166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79683" y="2729031"/>
            <a:ext cx="10645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앞의 세 </a:t>
            </a:r>
            <a:r>
              <a:rPr lang="en-US" altLang="ko-KR" dirty="0" smtClean="0">
                <a:solidFill>
                  <a:schemeClr val="bg1"/>
                </a:solidFill>
              </a:rPr>
              <a:t>Section</a:t>
            </a:r>
            <a:r>
              <a:rPr lang="ko-KR" altLang="en-US" dirty="0" smtClean="0">
                <a:solidFill>
                  <a:schemeClr val="bg1"/>
                </a:solidFill>
              </a:rPr>
              <a:t>의 구조는 위와 같이 모두 동일하다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또한 </a:t>
            </a:r>
            <a:r>
              <a:rPr lang="en-US" altLang="ko-KR" dirty="0">
                <a:solidFill>
                  <a:schemeClr val="bg1"/>
                </a:solidFill>
              </a:rPr>
              <a:t>Name, Type, Class </a:t>
            </a:r>
            <a:r>
              <a:rPr lang="ko-KR" altLang="en-US" dirty="0">
                <a:solidFill>
                  <a:schemeClr val="bg1"/>
                </a:solidFill>
              </a:rPr>
              <a:t>필드는 </a:t>
            </a:r>
            <a:r>
              <a:rPr lang="en-US" altLang="ko-KR" dirty="0" smtClean="0">
                <a:solidFill>
                  <a:schemeClr val="bg1"/>
                </a:solidFill>
              </a:rPr>
              <a:t>Question </a:t>
            </a:r>
            <a:r>
              <a:rPr lang="en-US" altLang="ko-KR" dirty="0">
                <a:solidFill>
                  <a:schemeClr val="bg1"/>
                </a:solidFill>
              </a:rPr>
              <a:t>Section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ko-KR" altLang="en-US" dirty="0" smtClean="0">
                <a:solidFill>
                  <a:schemeClr val="bg1"/>
                </a:solidFill>
              </a:rPr>
              <a:t>동일하다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(1) </a:t>
            </a:r>
            <a:r>
              <a:rPr lang="en-US" altLang="ko-KR" b="1" dirty="0">
                <a:solidFill>
                  <a:schemeClr val="bg1"/>
                </a:solidFill>
              </a:rPr>
              <a:t>TTL (Time to Live)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DNS</a:t>
            </a:r>
            <a:r>
              <a:rPr lang="ko-KR" altLang="en-US" dirty="0">
                <a:solidFill>
                  <a:schemeClr val="bg1"/>
                </a:solidFill>
              </a:rPr>
              <a:t>서버가 데이터를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캐싱</a:t>
            </a:r>
            <a:r>
              <a:rPr lang="ko-KR" altLang="en-US" b="1" dirty="0" smtClean="0">
                <a:solidFill>
                  <a:schemeClr val="accent4"/>
                </a:solidFill>
              </a:rPr>
              <a:t> 정보로 </a:t>
            </a:r>
            <a:r>
              <a:rPr lang="ko-KR" altLang="en-US" b="1" dirty="0">
                <a:solidFill>
                  <a:schemeClr val="accent4"/>
                </a:solidFill>
              </a:rPr>
              <a:t>유지한 시간</a:t>
            </a:r>
            <a:r>
              <a:rPr lang="ko-KR" altLang="en-US" dirty="0">
                <a:solidFill>
                  <a:schemeClr val="bg1"/>
                </a:solidFill>
              </a:rPr>
              <a:t>을 초로 </a:t>
            </a:r>
            <a:r>
              <a:rPr lang="ko-KR" altLang="en-US" dirty="0" smtClean="0">
                <a:solidFill>
                  <a:schemeClr val="bg1"/>
                </a:solidFill>
              </a:rPr>
              <a:t>나타낸다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 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(2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Data Length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Rdata</a:t>
            </a:r>
            <a:r>
              <a:rPr lang="ko-KR" altLang="en-US" b="1" dirty="0">
                <a:solidFill>
                  <a:schemeClr val="accent4"/>
                </a:solidFill>
              </a:rPr>
              <a:t>의 길이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</a:rPr>
              <a:t>의미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Rdata</a:t>
            </a:r>
            <a:r>
              <a:rPr lang="en-US" altLang="ko-KR" dirty="0" smtClean="0">
                <a:solidFill>
                  <a:schemeClr val="bg1"/>
                </a:solidFill>
              </a:rPr>
              <a:t> :</a:t>
            </a:r>
            <a:r>
              <a:rPr lang="ko-KR" altLang="en-US" dirty="0" smtClean="0">
                <a:solidFill>
                  <a:schemeClr val="bg1"/>
                </a:solidFill>
              </a:rPr>
              <a:t>해당 </a:t>
            </a:r>
            <a:r>
              <a:rPr lang="ko-KR" altLang="en-US" b="1" dirty="0">
                <a:solidFill>
                  <a:schemeClr val="bg1"/>
                </a:solidFill>
              </a:rPr>
              <a:t>리소스에 대한 실제정보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</a:rPr>
              <a:t>담고있다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17029" y="1049721"/>
            <a:ext cx="4561061" cy="1483272"/>
            <a:chOff x="3792099" y="1690852"/>
            <a:chExt cx="4561061" cy="1483272"/>
          </a:xfrm>
        </p:grpSpPr>
        <p:sp>
          <p:nvSpPr>
            <p:cNvPr id="14" name="직사각형 13"/>
            <p:cNvSpPr/>
            <p:nvPr/>
          </p:nvSpPr>
          <p:spPr>
            <a:xfrm>
              <a:off x="3792099" y="1690852"/>
              <a:ext cx="4561061" cy="1483272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099" y="1690852"/>
              <a:ext cx="4561061" cy="1483272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5570515" y="1704728"/>
            <a:ext cx="434238" cy="36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1887" y="195658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4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93119" y="1940894"/>
            <a:ext cx="6432821" cy="2821606"/>
            <a:chOff x="2086339" y="1384634"/>
            <a:chExt cx="8128001" cy="3900114"/>
          </a:xfrm>
        </p:grpSpPr>
        <p:sp>
          <p:nvSpPr>
            <p:cNvPr id="107" name="직사각형 106"/>
            <p:cNvSpPr/>
            <p:nvPr/>
          </p:nvSpPr>
          <p:spPr>
            <a:xfrm>
              <a:off x="2086340" y="1576348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02390" y="2876550"/>
              <a:ext cx="5581650" cy="106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21094030">
              <a:off x="2086339" y="1384634"/>
              <a:ext cx="8128000" cy="38608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650340">
              <a:off x="2086339" y="1576347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50000">
                    <a:schemeClr val="accent1"/>
                  </a:gs>
                  <a:gs pos="0">
                    <a:schemeClr val="accent6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ko-KR" alt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834520" y="2123823"/>
            <a:ext cx="106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DNS(Domain Name System)</a:t>
            </a:r>
            <a:r>
              <a:rPr lang="ko-KR" altLang="en-US" b="1" dirty="0">
                <a:solidFill>
                  <a:schemeClr val="bg1"/>
                </a:solidFill>
              </a:rPr>
              <a:t>서버는 네임서버라고도 </a:t>
            </a:r>
            <a:r>
              <a:rPr lang="ko-KR" altLang="en-US" b="1" dirty="0" smtClean="0">
                <a:solidFill>
                  <a:schemeClr val="bg1"/>
                </a:solidFill>
              </a:rPr>
              <a:t>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네임서버의 역할은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웹 </a:t>
            </a:r>
            <a:r>
              <a:rPr lang="ko-KR" altLang="en-US" b="1" dirty="0">
                <a:solidFill>
                  <a:schemeClr val="bg1"/>
                </a:solidFill>
              </a:rPr>
              <a:t>브라우저나 </a:t>
            </a:r>
            <a:r>
              <a:rPr lang="en-US" altLang="ko-KR" b="1" dirty="0">
                <a:solidFill>
                  <a:schemeClr val="bg1"/>
                </a:solidFill>
              </a:rPr>
              <a:t>FTP </a:t>
            </a:r>
            <a:r>
              <a:rPr lang="ko-KR" altLang="en-US" b="1" dirty="0">
                <a:solidFill>
                  <a:schemeClr val="bg1"/>
                </a:solidFill>
              </a:rPr>
              <a:t>클라이언트를 사용할 때 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http</a:t>
            </a:r>
            <a:r>
              <a:rPr lang="en-US" altLang="ko-KR" b="1" dirty="0">
                <a:solidFill>
                  <a:schemeClr val="bg1"/>
                </a:solidFill>
              </a:rPr>
              <a:t>://www.redhat.com</a:t>
            </a:r>
            <a:r>
              <a:rPr lang="ko-KR" altLang="en-US" b="1" dirty="0">
                <a:solidFill>
                  <a:schemeClr val="bg1"/>
                </a:solidFill>
              </a:rPr>
              <a:t> 또는 </a:t>
            </a:r>
            <a:r>
              <a:rPr lang="en-US" altLang="ko-KR" b="1" dirty="0">
                <a:solidFill>
                  <a:schemeClr val="bg1"/>
                </a:solidFill>
              </a:rPr>
              <a:t>ftp://ftp.redhat.com </a:t>
            </a:r>
            <a:r>
              <a:rPr lang="ko-KR" altLang="en-US" b="1" dirty="0">
                <a:solidFill>
                  <a:schemeClr val="bg1"/>
                </a:solidFill>
              </a:rPr>
              <a:t>같은 </a:t>
            </a:r>
            <a:r>
              <a:rPr lang="en-US" altLang="ko-KR" b="1" dirty="0">
                <a:solidFill>
                  <a:schemeClr val="bg1"/>
                </a:solidFill>
              </a:rPr>
              <a:t>URL</a:t>
            </a:r>
            <a:r>
              <a:rPr lang="ko-KR" altLang="en-US" b="1" dirty="0">
                <a:solidFill>
                  <a:schemeClr val="bg1"/>
                </a:solidFill>
              </a:rPr>
              <a:t>을 사용하게 </a:t>
            </a:r>
            <a:r>
              <a:rPr lang="ko-KR" altLang="en-US" b="1" dirty="0" smtClean="0">
                <a:solidFill>
                  <a:schemeClr val="bg1"/>
                </a:solidFill>
              </a:rPr>
              <a:t>된다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실제 </a:t>
            </a:r>
            <a:r>
              <a:rPr lang="ko-KR" altLang="en-US" b="1" dirty="0">
                <a:solidFill>
                  <a:schemeClr val="bg1"/>
                </a:solidFill>
              </a:rPr>
              <a:t>원하는 서버에 접근하려면 이 </a:t>
            </a:r>
            <a:r>
              <a:rPr lang="en-US" altLang="ko-KR" b="1" dirty="0">
                <a:solidFill>
                  <a:schemeClr val="bg1"/>
                </a:solidFill>
              </a:rPr>
              <a:t>URL</a:t>
            </a:r>
            <a:r>
              <a:rPr lang="ko-KR" altLang="en-US" b="1" dirty="0">
                <a:solidFill>
                  <a:schemeClr val="bg1"/>
                </a:solidFill>
              </a:rPr>
              <a:t>을 해당 컴퓨터의 </a:t>
            </a:r>
            <a:r>
              <a:rPr lang="en-US" altLang="ko-KR" b="1" dirty="0">
                <a:solidFill>
                  <a:schemeClr val="bg1"/>
                </a:solidFill>
              </a:rPr>
              <a:t>IP</a:t>
            </a:r>
            <a:r>
              <a:rPr lang="ko-KR" altLang="en-US" b="1" dirty="0">
                <a:solidFill>
                  <a:schemeClr val="bg1"/>
                </a:solidFill>
              </a:rPr>
              <a:t>주소로 변환해야 </a:t>
            </a:r>
            <a:r>
              <a:rPr lang="ko-KR" altLang="en-US" b="1" dirty="0" smtClean="0">
                <a:solidFill>
                  <a:schemeClr val="bg1"/>
                </a:solidFill>
              </a:rPr>
              <a:t>하는데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바로 </a:t>
            </a:r>
            <a:r>
              <a:rPr lang="ko-KR" altLang="en-US" b="1" dirty="0">
                <a:solidFill>
                  <a:schemeClr val="bg1"/>
                </a:solidFill>
              </a:rPr>
              <a:t>이 일은 네임 서버 또는 </a:t>
            </a:r>
            <a:r>
              <a:rPr lang="en-US" altLang="ko-KR" b="1" dirty="0">
                <a:solidFill>
                  <a:schemeClr val="bg1"/>
                </a:solidFill>
              </a:rPr>
              <a:t>DNS </a:t>
            </a:r>
            <a:r>
              <a:rPr lang="ko-KR" altLang="en-US" b="1" dirty="0">
                <a:solidFill>
                  <a:schemeClr val="bg1"/>
                </a:solidFill>
              </a:rPr>
              <a:t>서버라고 하는 컴퓨터가 담당하는 </a:t>
            </a:r>
            <a:r>
              <a:rPr lang="ko-KR" altLang="en-US" b="1" dirty="0" smtClean="0">
                <a:solidFill>
                  <a:schemeClr val="bg1"/>
                </a:solidFill>
              </a:rPr>
              <a:t>것이다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→</a:t>
            </a:r>
            <a:r>
              <a:rPr lang="ko-KR" altLang="en-US" b="1" dirty="0">
                <a:solidFill>
                  <a:schemeClr val="bg1"/>
                </a:solidFill>
              </a:rPr>
              <a:t> </a:t>
            </a:r>
            <a:r>
              <a:rPr lang="en-US" altLang="ko-KR" b="1" dirty="0">
                <a:solidFill>
                  <a:schemeClr val="bg1"/>
                </a:solidFill>
              </a:rPr>
              <a:t>DNS</a:t>
            </a:r>
            <a:r>
              <a:rPr lang="ko-KR" altLang="en-US" b="1" dirty="0">
                <a:solidFill>
                  <a:schemeClr val="bg1"/>
                </a:solidFill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</a:rPr>
              <a:t>이름과 </a:t>
            </a:r>
            <a:r>
              <a:rPr lang="en-US" altLang="ko-KR" b="1" dirty="0">
                <a:solidFill>
                  <a:schemeClr val="accent4"/>
                </a:solidFill>
              </a:rPr>
              <a:t>IP</a:t>
            </a:r>
            <a:r>
              <a:rPr lang="ko-KR" altLang="en-US" b="1" dirty="0">
                <a:solidFill>
                  <a:schemeClr val="accent4"/>
                </a:solidFill>
              </a:rPr>
              <a:t>주소를 매핑</a:t>
            </a:r>
            <a:r>
              <a:rPr lang="ko-KR" altLang="en-US" b="1" dirty="0">
                <a:solidFill>
                  <a:schemeClr val="bg1"/>
                </a:solidFill>
              </a:rPr>
              <a:t>하여주는 거대한 </a:t>
            </a:r>
            <a:r>
              <a:rPr lang="ko-KR" altLang="en-US" b="1" dirty="0">
                <a:solidFill>
                  <a:schemeClr val="accent4"/>
                </a:solidFill>
              </a:rPr>
              <a:t>분산 </a:t>
            </a:r>
            <a:r>
              <a:rPr lang="ko-KR" altLang="en-US" b="1" dirty="0" err="1">
                <a:solidFill>
                  <a:schemeClr val="accent4"/>
                </a:solidFill>
              </a:rPr>
              <a:t>네이밍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시스템</a:t>
            </a:r>
            <a:r>
              <a:rPr lang="ko-KR" altLang="en-US" b="1" dirty="0" smtClean="0">
                <a:solidFill>
                  <a:schemeClr val="bg1"/>
                </a:solidFill>
              </a:rPr>
              <a:t>이다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/>
            </a:r>
            <a:br>
              <a:rPr lang="ko-KR" altLang="en-US" b="1" dirty="0">
                <a:solidFill>
                  <a:schemeClr val="bg1"/>
                </a:solidFill>
              </a:rPr>
            </a:b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9476" y="301860"/>
            <a:ext cx="4236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DNS</a:t>
            </a:r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란</a:t>
            </a:r>
            <a:r>
              <a:rPr lang="en-US" altLang="ko-KR" sz="2800" b="1" i="1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 sz="2800" b="1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4</a:t>
            </a:fld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722376" y="2043010"/>
            <a:ext cx="10631424" cy="2468605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ko-KR" alt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95629" y="196226"/>
            <a:ext cx="2076812" cy="338554"/>
            <a:chOff x="559476" y="432665"/>
            <a:chExt cx="1606344" cy="338554"/>
          </a:xfrm>
        </p:grpSpPr>
        <p:sp>
          <p:nvSpPr>
            <p:cNvPr id="30" name="직사각형 29"/>
            <p:cNvSpPr/>
            <p:nvPr/>
          </p:nvSpPr>
          <p:spPr>
            <a:xfrm>
              <a:off x="559476" y="432665"/>
              <a:ext cx="1606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95628" y="180837"/>
            <a:ext cx="1466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en-US" altLang="ko-KR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8544" y="4717668"/>
            <a:ext cx="11002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690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번을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보면 클라이언트가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DNS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요청 했고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(DNS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쿼리 패킷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701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번을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보면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DNS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서버가 클라이언트에게 요청에 대한 응답을 해주는 패킷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(DNS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응답 패킷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1461" y="1136422"/>
            <a:ext cx="56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Client : 192.168.0.3 (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Server :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168.126.63.1 (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헝그리보더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6668" y="2067218"/>
            <a:ext cx="11435565" cy="2404054"/>
            <a:chOff x="326668" y="2067218"/>
            <a:chExt cx="11435565" cy="2404054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2598691" y="3200111"/>
              <a:ext cx="13107" cy="1271161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68" y="2067218"/>
              <a:ext cx="11435565" cy="1132894"/>
            </a:xfrm>
            <a:prstGeom prst="rect">
              <a:avLst/>
            </a:prstGeom>
          </p:spPr>
        </p:pic>
        <p:sp>
          <p:nvSpPr>
            <p:cNvPr id="51" name="액자 50"/>
            <p:cNvSpPr/>
            <p:nvPr/>
          </p:nvSpPr>
          <p:spPr>
            <a:xfrm>
              <a:off x="2331076" y="2397766"/>
              <a:ext cx="3155324" cy="802345"/>
            </a:xfrm>
            <a:prstGeom prst="frame">
              <a:avLst>
                <a:gd name="adj1" fmla="val 3292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950893" y="2753711"/>
            <a:ext cx="4148290" cy="1083086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요청 패킷 분석</a:t>
            </a:r>
            <a:endParaRPr lang="en-US" altLang="ko-KR" sz="28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1450" y="4938230"/>
            <a:ext cx="11497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IPv4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사용하여 클라이언트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(192.168.0.3)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DNS(168.126.63.1)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으로 쿼리를 보낸 것을 볼 수 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73076" y="1889589"/>
            <a:ext cx="9434370" cy="2453627"/>
            <a:chOff x="1512930" y="1480515"/>
            <a:chExt cx="9434370" cy="24536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2931" y="1480515"/>
              <a:ext cx="9434369" cy="2453627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1512930" y="1480515"/>
              <a:ext cx="9434369" cy="2453627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-383" t="19752" r="33659" b="69950"/>
          <a:stretch/>
        </p:blipFill>
        <p:spPr>
          <a:xfrm>
            <a:off x="2283871" y="208374"/>
            <a:ext cx="6295049" cy="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219"/>
          <a:stretch/>
        </p:blipFill>
        <p:spPr>
          <a:xfrm>
            <a:off x="1373075" y="1531542"/>
            <a:ext cx="9533111" cy="24690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7058" y="146547"/>
            <a:ext cx="2121093" cy="353943"/>
            <a:chOff x="195628" y="180837"/>
            <a:chExt cx="2121093" cy="353943"/>
          </a:xfrm>
        </p:grpSpPr>
        <p:grpSp>
          <p:nvGrpSpPr>
            <p:cNvPr id="29" name="그룹 28"/>
            <p:cNvGrpSpPr/>
            <p:nvPr/>
          </p:nvGrpSpPr>
          <p:grpSpPr>
            <a:xfrm>
              <a:off x="195629" y="196226"/>
              <a:ext cx="2076812" cy="338554"/>
              <a:chOff x="559476" y="432665"/>
              <a:chExt cx="1606344" cy="33855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59476" y="432665"/>
                <a:ext cx="160634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559476" y="432665"/>
                <a:ext cx="0" cy="261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195628" y="180837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 dirty="0" smtClean="0">
                  <a:solidFill>
                    <a:schemeClr val="bg1"/>
                  </a:solidFill>
                </a:rPr>
                <a:t>No.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690 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헤더 분석 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: 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7058" y="4400474"/>
            <a:ext cx="11497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UDP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사용한 것을 알 수 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이 때 클라이언트는 임의의 포트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(59251)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사용하고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목적지엔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DNS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의 포트인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53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을 사용한 것을 확인할 수 있다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73076" y="1547562"/>
            <a:ext cx="9533110" cy="2453627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094" t="28770" r="44274" b="61971"/>
          <a:stretch/>
        </p:blipFill>
        <p:spPr>
          <a:xfrm>
            <a:off x="2328151" y="194946"/>
            <a:ext cx="5272367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7854</TotalTime>
  <Words>568</Words>
  <Application>Microsoft Office PowerPoint</Application>
  <PresentationFormat>와이드스크린</PresentationFormat>
  <Paragraphs>159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846</cp:revision>
  <dcterms:created xsi:type="dcterms:W3CDTF">2018-08-02T07:05:36Z</dcterms:created>
  <dcterms:modified xsi:type="dcterms:W3CDTF">2019-09-28T03:58:54Z</dcterms:modified>
</cp:coreProperties>
</file>