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3" r:id="rId4"/>
    <p:sldId id="265" r:id="rId5"/>
    <p:sldId id="264" r:id="rId6"/>
    <p:sldId id="266" r:id="rId7"/>
    <p:sldId id="267" r:id="rId8"/>
    <p:sldId id="268" r:id="rId9"/>
    <p:sldId id="270" r:id="rId10"/>
    <p:sldId id="271" r:id="rId11"/>
    <p:sldId id="274" r:id="rId12"/>
    <p:sldId id="272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CBA"/>
    <a:srgbClr val="DC66B9"/>
    <a:srgbClr val="010DFD"/>
    <a:srgbClr val="F9F9F9"/>
    <a:srgbClr val="7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7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2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DF9D-2F7A-4593-97DF-29DC1D994907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282700"/>
            <a:ext cx="12192000" cy="4470400"/>
            <a:chOff x="0" y="1282700"/>
            <a:chExt cx="12192000" cy="4470400"/>
          </a:xfrm>
          <a:blipFill>
            <a:blip r:embed="rId2"/>
            <a:stretch>
              <a:fillRect/>
            </a:stretch>
          </a:blipFill>
        </p:grpSpPr>
        <p:sp>
          <p:nvSpPr>
            <p:cNvPr id="9" name="자유형 8"/>
            <p:cNvSpPr/>
            <p:nvPr/>
          </p:nvSpPr>
          <p:spPr>
            <a:xfrm>
              <a:off x="0" y="1282700"/>
              <a:ext cx="12192000" cy="4266194"/>
            </a:xfrm>
            <a:custGeom>
              <a:avLst/>
              <a:gdLst>
                <a:gd name="connsiteX0" fmla="*/ 8307868 w 12192000"/>
                <a:gd name="connsiteY0" fmla="*/ 0 h 4266194"/>
                <a:gd name="connsiteX1" fmla="*/ 12192000 w 12192000"/>
                <a:gd name="connsiteY1" fmla="*/ 0 h 4266194"/>
                <a:gd name="connsiteX2" fmla="*/ 12192000 w 12192000"/>
                <a:gd name="connsiteY2" fmla="*/ 2 h 4266194"/>
                <a:gd name="connsiteX3" fmla="*/ 8307862 w 12192000"/>
                <a:gd name="connsiteY3" fmla="*/ 2 h 4266194"/>
                <a:gd name="connsiteX4" fmla="*/ 0 w 12192000"/>
                <a:gd name="connsiteY4" fmla="*/ 0 h 4266194"/>
                <a:gd name="connsiteX5" fmla="*/ 3147533 w 12192000"/>
                <a:gd name="connsiteY5" fmla="*/ 0 h 4266194"/>
                <a:gd name="connsiteX6" fmla="*/ 5727700 w 12192000"/>
                <a:gd name="connsiteY6" fmla="*/ 812800 h 4266194"/>
                <a:gd name="connsiteX7" fmla="*/ 8266538 w 12192000"/>
                <a:gd name="connsiteY7" fmla="*/ 13020 h 4266194"/>
                <a:gd name="connsiteX8" fmla="*/ 12192000 w 12192000"/>
                <a:gd name="connsiteY8" fmla="*/ 419100 h 4266194"/>
                <a:gd name="connsiteX9" fmla="*/ 12192000 w 12192000"/>
                <a:gd name="connsiteY9" fmla="*/ 3810000 h 4266194"/>
                <a:gd name="connsiteX10" fmla="*/ 9050241 w 12192000"/>
                <a:gd name="connsiteY10" fmla="*/ 4266062 h 4266194"/>
                <a:gd name="connsiteX11" fmla="*/ 6470651 w 12192000"/>
                <a:gd name="connsiteY11" fmla="*/ 3810000 h 4266194"/>
                <a:gd name="connsiteX12" fmla="*/ 3890316 w 12192000"/>
                <a:gd name="connsiteY12" fmla="*/ 4266194 h 4266194"/>
                <a:gd name="connsiteX13" fmla="*/ 0 w 12192000"/>
                <a:gd name="connsiteY13" fmla="*/ 3810000 h 426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4266194">
                  <a:moveTo>
                    <a:pt x="8307868" y="0"/>
                  </a:moveTo>
                  <a:lnTo>
                    <a:pt x="12192000" y="0"/>
                  </a:lnTo>
                  <a:lnTo>
                    <a:pt x="12192000" y="2"/>
                  </a:lnTo>
                  <a:lnTo>
                    <a:pt x="8307862" y="2"/>
                  </a:lnTo>
                  <a:close/>
                  <a:moveTo>
                    <a:pt x="0" y="0"/>
                  </a:moveTo>
                  <a:lnTo>
                    <a:pt x="3147533" y="0"/>
                  </a:lnTo>
                  <a:lnTo>
                    <a:pt x="5727700" y="812800"/>
                  </a:lnTo>
                  <a:lnTo>
                    <a:pt x="8266538" y="13020"/>
                  </a:lnTo>
                  <a:lnTo>
                    <a:pt x="12192000" y="419100"/>
                  </a:lnTo>
                  <a:lnTo>
                    <a:pt x="12192000" y="3810000"/>
                  </a:lnTo>
                  <a:lnTo>
                    <a:pt x="9050241" y="4266062"/>
                  </a:lnTo>
                  <a:lnTo>
                    <a:pt x="6470651" y="3810000"/>
                  </a:lnTo>
                  <a:lnTo>
                    <a:pt x="3890316" y="4266194"/>
                  </a:lnTo>
                  <a:lnTo>
                    <a:pt x="0" y="38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6200000" flipH="1" flipV="1">
              <a:off x="1593850" y="3409951"/>
              <a:ext cx="749299" cy="3937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618388" y="6366165"/>
            <a:ext cx="338769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20174627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김혜진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0191" y="2630967"/>
            <a:ext cx="5633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omputer</a:t>
            </a:r>
          </a:p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etwork</a:t>
            </a:r>
            <a:endParaRPr lang="ko-KR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90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729" y="1096658"/>
            <a:ext cx="7900109" cy="517057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SSH </a:t>
            </a:r>
            <a:r>
              <a:rPr lang="ko-KR" altLang="en-US" sz="3600" b="1" dirty="0" smtClean="0"/>
              <a:t>포트 번호 확인하기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" name="액자 2"/>
          <p:cNvSpPr/>
          <p:nvPr/>
        </p:nvSpPr>
        <p:spPr>
          <a:xfrm>
            <a:off x="3349375" y="4089116"/>
            <a:ext cx="924674" cy="25685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설명선 1 6"/>
          <p:cNvSpPr/>
          <p:nvPr/>
        </p:nvSpPr>
        <p:spPr>
          <a:xfrm>
            <a:off x="667820" y="4345969"/>
            <a:ext cx="1232899" cy="369869"/>
          </a:xfrm>
          <a:prstGeom prst="borderCallout1">
            <a:avLst>
              <a:gd name="adj1" fmla="val 26157"/>
              <a:gd name="adj2" fmla="val 100439"/>
              <a:gd name="adj3" fmla="val -34722"/>
              <a:gd name="adj4" fmla="val 217632"/>
            </a:avLst>
          </a:prstGeom>
          <a:solidFill>
            <a:srgbClr val="FEBCBA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포트번호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우분투 </a:t>
            </a:r>
            <a:r>
              <a:rPr lang="en-US" altLang="ko-KR" sz="3600" b="1" dirty="0" smtClean="0"/>
              <a:t>IP</a:t>
            </a:r>
            <a:r>
              <a:rPr lang="ko-KR" altLang="en-US" sz="3600" b="1" dirty="0" smtClean="0"/>
              <a:t>주소 확인하기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20" y="1162049"/>
            <a:ext cx="7750130" cy="5074363"/>
          </a:xfrm>
          <a:prstGeom prst="rect">
            <a:avLst/>
          </a:prstGeom>
        </p:spPr>
      </p:pic>
      <p:sp>
        <p:nvSpPr>
          <p:cNvPr id="3" name="액자 2"/>
          <p:cNvSpPr/>
          <p:nvPr/>
        </p:nvSpPr>
        <p:spPr>
          <a:xfrm>
            <a:off x="3249021" y="2147300"/>
            <a:ext cx="1497640" cy="25685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설명선 1 6"/>
          <p:cNvSpPr/>
          <p:nvPr/>
        </p:nvSpPr>
        <p:spPr>
          <a:xfrm>
            <a:off x="1037690" y="2537717"/>
            <a:ext cx="1232899" cy="369869"/>
          </a:xfrm>
          <a:prstGeom prst="borderCallout1">
            <a:avLst>
              <a:gd name="adj1" fmla="val 26157"/>
              <a:gd name="adj2" fmla="val 100439"/>
              <a:gd name="adj3" fmla="val -98611"/>
              <a:gd name="adj4" fmla="val 180965"/>
            </a:avLst>
          </a:prstGeom>
          <a:solidFill>
            <a:srgbClr val="FEBCBA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73" y="982359"/>
            <a:ext cx="7485045" cy="554029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윈도우 </a:t>
            </a:r>
            <a:r>
              <a:rPr lang="en-US" altLang="ko-KR" sz="3600" b="1" dirty="0" smtClean="0"/>
              <a:t>IP</a:t>
            </a:r>
            <a:r>
              <a:rPr lang="ko-KR" altLang="en-US" sz="3600" b="1" dirty="0" smtClean="0"/>
              <a:t>주소 확인하기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" name="액자 2"/>
          <p:cNvSpPr/>
          <p:nvPr/>
        </p:nvSpPr>
        <p:spPr>
          <a:xfrm>
            <a:off x="5622351" y="4356244"/>
            <a:ext cx="1199689" cy="25685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설명선 1 6"/>
          <p:cNvSpPr/>
          <p:nvPr/>
        </p:nvSpPr>
        <p:spPr>
          <a:xfrm>
            <a:off x="7530956" y="4613097"/>
            <a:ext cx="1243173" cy="349321"/>
          </a:xfrm>
          <a:prstGeom prst="borderCallout1">
            <a:avLst>
              <a:gd name="adj1" fmla="val 18750"/>
              <a:gd name="adj2" fmla="val -8333"/>
              <a:gd name="adj3" fmla="val -36411"/>
              <a:gd name="adj4" fmla="val -56957"/>
            </a:avLst>
          </a:prstGeom>
          <a:solidFill>
            <a:srgbClr val="FEBCBA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호스트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3857623" y="3624077"/>
            <a:ext cx="2728112" cy="25685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3" y="913456"/>
            <a:ext cx="6295417" cy="47845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3841"/>
          <a:stretch/>
        </p:blipFill>
        <p:spPr>
          <a:xfrm>
            <a:off x="2168624" y="4922396"/>
            <a:ext cx="9619657" cy="992917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 smtClean="0"/>
              <a:t>포트포워딩</a:t>
            </a:r>
            <a:r>
              <a:rPr lang="ko-KR" altLang="en-US" sz="3600" b="1" dirty="0" smtClean="0"/>
              <a:t> 규칙 설정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" name="액자 2"/>
          <p:cNvSpPr/>
          <p:nvPr/>
        </p:nvSpPr>
        <p:spPr>
          <a:xfrm>
            <a:off x="2793451" y="3888359"/>
            <a:ext cx="1100455" cy="25685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8661114" y="5288001"/>
            <a:ext cx="1006868" cy="627312"/>
          </a:xfrm>
          <a:prstGeom prst="frame">
            <a:avLst>
              <a:gd name="adj1" fmla="val 75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10461795" y="5288001"/>
            <a:ext cx="1006868" cy="627312"/>
          </a:xfrm>
          <a:prstGeom prst="frame">
            <a:avLst>
              <a:gd name="adj1" fmla="val 75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90" y="2197274"/>
            <a:ext cx="5625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보통 호스트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에는 윈도우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를</a:t>
            </a:r>
            <a:r>
              <a:rPr lang="en-US" altLang="ko-KR" b="1" dirty="0"/>
              <a:t>,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게스트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에는 우분투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를 입력한다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또한 </a:t>
            </a:r>
            <a:r>
              <a:rPr lang="en-US" altLang="ko-KR" b="1" dirty="0" smtClean="0"/>
              <a:t>SSH</a:t>
            </a:r>
            <a:r>
              <a:rPr lang="ko-KR" altLang="en-US" b="1" dirty="0"/>
              <a:t>포트인 </a:t>
            </a:r>
            <a:r>
              <a:rPr lang="en-US" altLang="ko-KR" b="1" dirty="0"/>
              <a:t>22</a:t>
            </a:r>
            <a:r>
              <a:rPr lang="ko-KR" altLang="en-US" b="1" dirty="0" smtClean="0"/>
              <a:t>를 입력해준다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이를 통해 </a:t>
            </a:r>
            <a:r>
              <a:rPr lang="en-US" altLang="ko-KR" b="1" dirty="0" err="1" smtClean="0"/>
              <a:t>PuTTy</a:t>
            </a:r>
            <a:r>
              <a:rPr lang="ko-KR" altLang="en-US" b="1" dirty="0" smtClean="0"/>
              <a:t>를 이용해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윈도우에서 </a:t>
            </a:r>
            <a:r>
              <a:rPr lang="en-US" altLang="ko-KR" b="1" dirty="0" smtClean="0"/>
              <a:t>NAT </a:t>
            </a:r>
            <a:r>
              <a:rPr lang="ko-KR" altLang="en-US" b="1" dirty="0" smtClean="0"/>
              <a:t>네트워크에 접근 할 </a:t>
            </a:r>
            <a:r>
              <a:rPr lang="ko-KR" altLang="en-US" b="1" smtClean="0"/>
              <a:t>수 있게 되었다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508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PuTTy</a:t>
            </a:r>
            <a:r>
              <a:rPr lang="en-US" altLang="ko-KR" sz="3600" b="1" dirty="0" smtClean="0"/>
              <a:t> &gt; SSH </a:t>
            </a:r>
            <a:r>
              <a:rPr lang="ko-KR" altLang="en-US" sz="3600" b="1" dirty="0" smtClean="0"/>
              <a:t>설정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588" y="3275930"/>
            <a:ext cx="520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Host Name</a:t>
            </a:r>
            <a:r>
              <a:rPr lang="ko-KR" altLang="en-US" sz="2000" b="1" dirty="0" smtClean="0"/>
              <a:t>에 윈도우 </a:t>
            </a:r>
            <a:r>
              <a:rPr lang="en-US" altLang="ko-KR" sz="2000" b="1" dirty="0" smtClean="0"/>
              <a:t>IP </a:t>
            </a:r>
            <a:r>
              <a:rPr lang="ko-KR" altLang="en-US" sz="2000" b="1" dirty="0" smtClean="0"/>
              <a:t>주소를 작성하고</a:t>
            </a:r>
            <a:r>
              <a:rPr lang="en-US" altLang="ko-KR" sz="2000" b="1" dirty="0" smtClean="0"/>
              <a:t>,</a:t>
            </a:r>
          </a:p>
          <a:p>
            <a:pPr algn="ctr"/>
            <a:r>
              <a:rPr lang="en-US" altLang="ko-KR" sz="2000" b="1" dirty="0" smtClean="0"/>
              <a:t>Port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22</a:t>
            </a:r>
            <a:r>
              <a:rPr lang="ko-KR" altLang="en-US" sz="2000" b="1" dirty="0" smtClean="0"/>
              <a:t>를 입력해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Open</a:t>
            </a:r>
            <a:r>
              <a:rPr lang="ko-KR" altLang="en-US" sz="2000" b="1" dirty="0" smtClean="0"/>
              <a:t>을 눌러준다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967968" y="1140598"/>
            <a:ext cx="5467778" cy="5286325"/>
            <a:chOff x="768636" y="1000637"/>
            <a:chExt cx="5467778" cy="528632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636" y="1000637"/>
              <a:ext cx="5467778" cy="5286325"/>
            </a:xfrm>
            <a:prstGeom prst="rect">
              <a:avLst/>
            </a:prstGeom>
          </p:spPr>
        </p:pic>
        <p:sp>
          <p:nvSpPr>
            <p:cNvPr id="19" name="액자 18"/>
            <p:cNvSpPr/>
            <p:nvPr/>
          </p:nvSpPr>
          <p:spPr>
            <a:xfrm>
              <a:off x="2745587" y="2270590"/>
              <a:ext cx="912013" cy="25685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액자 19"/>
            <p:cNvSpPr/>
            <p:nvPr/>
          </p:nvSpPr>
          <p:spPr>
            <a:xfrm>
              <a:off x="5188341" y="2270589"/>
              <a:ext cx="791219" cy="25685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액자 20"/>
            <p:cNvSpPr/>
            <p:nvPr/>
          </p:nvSpPr>
          <p:spPr>
            <a:xfrm>
              <a:off x="4069241" y="5949146"/>
              <a:ext cx="965096" cy="25685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1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4346" y="179645"/>
            <a:ext cx="8258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PuTTy</a:t>
            </a:r>
            <a:r>
              <a:rPr lang="en-US" altLang="ko-KR" sz="3600" b="1" dirty="0" smtClean="0"/>
              <a:t> &gt; SSH &gt; NAT </a:t>
            </a:r>
            <a:r>
              <a:rPr lang="ko-KR" altLang="en-US" sz="3600" b="1" dirty="0" smtClean="0"/>
              <a:t>네트워크 접속</a:t>
            </a:r>
            <a:r>
              <a:rPr lang="en-US" altLang="ko-KR" sz="3600" b="1" dirty="0" smtClean="0"/>
              <a:t> 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8" y="1212352"/>
            <a:ext cx="8367938" cy="5414479"/>
          </a:xfrm>
          <a:prstGeom prst="rect">
            <a:avLst/>
          </a:prstGeom>
        </p:spPr>
      </p:pic>
      <p:sp>
        <p:nvSpPr>
          <p:cNvPr id="3" name="액자 2"/>
          <p:cNvSpPr/>
          <p:nvPr/>
        </p:nvSpPr>
        <p:spPr>
          <a:xfrm>
            <a:off x="355478" y="1613045"/>
            <a:ext cx="3507605" cy="441785"/>
          </a:xfrm>
          <a:prstGeom prst="frame">
            <a:avLst>
              <a:gd name="adj1" fmla="val 58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55477" y="5959014"/>
            <a:ext cx="5572711" cy="441787"/>
          </a:xfrm>
          <a:prstGeom prst="frame">
            <a:avLst>
              <a:gd name="adj1" fmla="val 78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5776" y="3411759"/>
            <a:ext cx="3010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아이디와 비밀번호를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입력해 접속이 된 것을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확인할 수 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09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084231" y="2789280"/>
            <a:ext cx="10292064" cy="1042979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683" y="2987603"/>
            <a:ext cx="714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및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간단하게 알아보기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64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NAT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511" y="2963187"/>
            <a:ext cx="11088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네트워크 주소 변환</a:t>
            </a:r>
            <a:r>
              <a:rPr lang="en-US" altLang="ko-KR" sz="2400" b="1" dirty="0"/>
              <a:t>(Network Address Translation, </a:t>
            </a:r>
            <a:r>
              <a:rPr lang="ko-KR" altLang="en-US" sz="2400" b="1" dirty="0"/>
              <a:t>줄여서 </a:t>
            </a:r>
            <a:r>
              <a:rPr lang="en-US" altLang="ko-KR" sz="2400" b="1" dirty="0">
                <a:solidFill>
                  <a:srgbClr val="FF0000"/>
                </a:solidFill>
              </a:rPr>
              <a:t>NAT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은 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IP</a:t>
            </a:r>
            <a:r>
              <a:rPr lang="en-US" altLang="ko-KR" sz="2400" b="1" dirty="0"/>
              <a:t> </a:t>
            </a:r>
            <a:r>
              <a:rPr lang="ko-KR" altLang="en-US" sz="2400" b="1" dirty="0"/>
              <a:t>패킷의 </a:t>
            </a:r>
            <a:r>
              <a:rPr lang="en-US" altLang="ko-KR" sz="2400" b="1" dirty="0"/>
              <a:t>TCP/UDP </a:t>
            </a:r>
            <a:r>
              <a:rPr lang="ko-KR" altLang="en-US" sz="2400" b="1" dirty="0"/>
              <a:t>포트 숫자와 소스 및 목적지의 </a:t>
            </a:r>
            <a:r>
              <a:rPr lang="en-US" altLang="ko-KR" sz="2400" b="1" dirty="0"/>
              <a:t>IP </a:t>
            </a:r>
            <a:r>
              <a:rPr lang="ko-KR" altLang="en-US" sz="2400" b="1" dirty="0"/>
              <a:t>주소 등을 재기록하면서 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라우터를 </a:t>
            </a:r>
            <a:r>
              <a:rPr lang="ko-KR" altLang="en-US" sz="2400" b="1" dirty="0">
                <a:solidFill>
                  <a:srgbClr val="FF0000"/>
                </a:solidFill>
              </a:rPr>
              <a:t>통해 네트워크 트래픽을 주고 받는 기술</a:t>
            </a:r>
            <a:r>
              <a:rPr lang="ko-KR" altLang="en-US" sz="2400" b="1" dirty="0"/>
              <a:t>을 </a:t>
            </a:r>
            <a:r>
              <a:rPr lang="ko-KR" altLang="en-US" sz="2400" b="1" dirty="0" smtClean="0"/>
              <a:t>말한다</a:t>
            </a:r>
            <a:r>
              <a:rPr lang="en-US" altLang="ko-KR" sz="24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7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NAT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/>
              <a:t>동작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591" y="2130981"/>
            <a:ext cx="110884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NAT</a:t>
            </a:r>
            <a:r>
              <a:rPr lang="ko-KR" altLang="en-US" sz="2400" b="1" dirty="0"/>
              <a:t>는 </a:t>
            </a:r>
            <a:r>
              <a:rPr lang="en-US" altLang="ko-KR" sz="2400" b="1" dirty="0"/>
              <a:t>IPv4</a:t>
            </a:r>
            <a:r>
              <a:rPr lang="ko-KR" altLang="en-US" sz="2400" b="1" dirty="0"/>
              <a:t>의 주소 부족 문제를 해결하기 위한 방법으로서 고려되었으며</a:t>
            </a:r>
            <a:r>
              <a:rPr lang="en-US" altLang="ko-KR" sz="2400" b="1" dirty="0" smtClean="0"/>
              <a:t>,</a:t>
            </a:r>
          </a:p>
          <a:p>
            <a:pPr algn="ctr"/>
            <a:r>
              <a:rPr lang="en-US" altLang="ko-KR" sz="2400" b="1" dirty="0"/>
              <a:t> 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비공인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사설</a:t>
            </a:r>
            <a:r>
              <a:rPr lang="en-US" altLang="ko-KR" sz="2400" b="1" dirty="0"/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local</a:t>
            </a:r>
            <a:r>
              <a:rPr lang="en-US" altLang="ko-KR" sz="2400" b="1" dirty="0"/>
              <a:t>) </a:t>
            </a:r>
            <a:r>
              <a:rPr lang="ko-KR" altLang="en-US" sz="2400" b="1" dirty="0"/>
              <a:t>네트워크 주소를 사용하는 망에서 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chemeClr val="accent6"/>
                </a:solidFill>
              </a:rPr>
              <a:t>외부의 </a:t>
            </a:r>
            <a:r>
              <a:rPr lang="ko-KR" altLang="en-US" sz="2400" b="1" dirty="0" err="1">
                <a:solidFill>
                  <a:schemeClr val="accent6"/>
                </a:solidFill>
              </a:rPr>
              <a:t>공인망</a:t>
            </a:r>
            <a:r>
              <a:rPr lang="en-US" altLang="ko-KR" sz="2400" b="1" dirty="0"/>
              <a:t>(</a:t>
            </a:r>
            <a:r>
              <a:rPr lang="en-US" altLang="ko-KR" sz="2400" b="1" dirty="0">
                <a:solidFill>
                  <a:schemeClr val="accent6"/>
                </a:solidFill>
              </a:rPr>
              <a:t>public</a:t>
            </a:r>
            <a:r>
              <a:rPr lang="en-US" altLang="ko-KR" sz="2400" b="1" dirty="0"/>
              <a:t>, </a:t>
            </a:r>
            <a:r>
              <a:rPr lang="ko-KR" altLang="en-US" sz="2400" b="1" dirty="0"/>
              <a:t>예를 들면 인터넷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과의 </a:t>
            </a:r>
            <a:r>
              <a:rPr lang="ko-KR" altLang="en-US" sz="2400" b="1" dirty="0">
                <a:solidFill>
                  <a:srgbClr val="DC66B9"/>
                </a:solidFill>
              </a:rPr>
              <a:t>통신</a:t>
            </a:r>
            <a:r>
              <a:rPr lang="ko-KR" altLang="en-US" sz="2400" b="1" dirty="0"/>
              <a:t>을 위해서 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네트워크 </a:t>
            </a:r>
            <a:r>
              <a:rPr lang="ko-KR" altLang="en-US" sz="2400" b="1" dirty="0"/>
              <a:t>주소를 변환하는 </a:t>
            </a:r>
            <a:r>
              <a:rPr lang="ko-KR" altLang="en-US" sz="2400" b="1" dirty="0" smtClean="0"/>
              <a:t>것이다</a:t>
            </a:r>
            <a:r>
              <a:rPr lang="en-US" altLang="ko-KR" sz="2400" b="1" dirty="0" smtClean="0"/>
              <a:t>.</a:t>
            </a:r>
          </a:p>
          <a:p>
            <a:pPr algn="ctr"/>
            <a:endParaRPr lang="ko-KR" altLang="en-US" sz="2400" b="1" dirty="0"/>
          </a:p>
          <a:p>
            <a:pPr algn="ctr"/>
            <a:r>
              <a:rPr lang="ko-KR" altLang="en-US" sz="2400" b="1" dirty="0"/>
              <a:t>즉 내부 망에서는 </a:t>
            </a:r>
            <a:r>
              <a:rPr lang="ko-KR" altLang="en-US" sz="2400" b="1" dirty="0">
                <a:solidFill>
                  <a:srgbClr val="FF0000"/>
                </a:solidFill>
              </a:rPr>
              <a:t>사설 </a:t>
            </a:r>
            <a:r>
              <a:rPr lang="en-US" altLang="ko-KR" sz="2400" b="1" dirty="0">
                <a:solidFill>
                  <a:srgbClr val="FF0000"/>
                </a:solidFill>
              </a:rPr>
              <a:t>IP </a:t>
            </a:r>
            <a:r>
              <a:rPr lang="ko-KR" altLang="en-US" sz="2400" b="1" dirty="0">
                <a:solidFill>
                  <a:srgbClr val="FF0000"/>
                </a:solidFill>
              </a:rPr>
              <a:t>주소를 사용하여 통신</a:t>
            </a:r>
            <a:r>
              <a:rPr lang="ko-KR" altLang="en-US" sz="2400" b="1" dirty="0"/>
              <a:t>을 하고</a:t>
            </a:r>
            <a:r>
              <a:rPr lang="en-US" altLang="ko-KR" sz="2400" b="1" dirty="0"/>
              <a:t>, </a:t>
            </a:r>
            <a:endParaRPr lang="en-US" altLang="ko-KR" sz="2400" b="1" dirty="0"/>
          </a:p>
          <a:p>
            <a:pPr algn="ctr"/>
            <a:r>
              <a:rPr lang="ko-KR" altLang="en-US" sz="2400" b="1" dirty="0" err="1" smtClean="0"/>
              <a:t>외부망과의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통신시에는 </a:t>
            </a:r>
            <a:r>
              <a:rPr lang="en-US" altLang="ko-KR" sz="2400" b="1" dirty="0">
                <a:solidFill>
                  <a:schemeClr val="accent6"/>
                </a:solidFill>
              </a:rPr>
              <a:t>NAT</a:t>
            </a:r>
            <a:r>
              <a:rPr lang="ko-KR" altLang="en-US" sz="2400" b="1" dirty="0">
                <a:solidFill>
                  <a:schemeClr val="accent6"/>
                </a:solidFill>
              </a:rPr>
              <a:t>를 거쳐 공인 </a:t>
            </a:r>
            <a:r>
              <a:rPr lang="en-US" altLang="ko-KR" sz="2400" b="1" dirty="0">
                <a:solidFill>
                  <a:schemeClr val="accent6"/>
                </a:solidFill>
              </a:rPr>
              <a:t>IP </a:t>
            </a:r>
            <a:r>
              <a:rPr lang="ko-KR" altLang="en-US" sz="2400" b="1" dirty="0">
                <a:solidFill>
                  <a:schemeClr val="accent6"/>
                </a:solidFill>
              </a:rPr>
              <a:t>주소로 자동 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변환</a:t>
            </a:r>
            <a:r>
              <a:rPr lang="ko-KR" altLang="en-US" sz="2400" b="1" dirty="0" smtClean="0"/>
              <a:t>한다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28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NAT</a:t>
            </a:r>
            <a:r>
              <a:rPr lang="ko-KR" altLang="en-US" sz="3600" b="1" dirty="0"/>
              <a:t> </a:t>
            </a:r>
            <a:r>
              <a:rPr lang="ko-KR" altLang="en-US" sz="3600" b="1" dirty="0" smtClean="0"/>
              <a:t>사용 이유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124" y="2963187"/>
            <a:ext cx="11088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사설 </a:t>
            </a:r>
            <a:r>
              <a:rPr lang="ko-KR" altLang="en-US" sz="2800" b="1" dirty="0"/>
              <a:t>네트워크에 속한 여러 개의 호스트가 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하나의 </a:t>
            </a:r>
            <a:r>
              <a:rPr lang="ko-KR" altLang="en-US" sz="2800" b="1" dirty="0"/>
              <a:t>공인 </a:t>
            </a:r>
            <a:r>
              <a:rPr lang="en-US" altLang="ko-KR" sz="2800" b="1" dirty="0"/>
              <a:t>IP </a:t>
            </a:r>
            <a:r>
              <a:rPr lang="ko-KR" altLang="en-US" sz="2800" b="1" dirty="0"/>
              <a:t>주소를 사용하여 </a:t>
            </a:r>
            <a:r>
              <a:rPr lang="ko-KR" altLang="en-US" sz="2800" b="1" dirty="0" smtClean="0"/>
              <a:t>인터넷에 </a:t>
            </a:r>
            <a:r>
              <a:rPr lang="ko-KR" altLang="en-US" sz="2800" b="1" dirty="0"/>
              <a:t>접속하기 </a:t>
            </a:r>
            <a:r>
              <a:rPr lang="ko-KR" altLang="en-US" sz="2800" b="1" dirty="0" smtClean="0"/>
              <a:t>위해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536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NAT</a:t>
            </a:r>
            <a:r>
              <a:rPr lang="ko-KR" altLang="en-US" sz="3600" b="1" dirty="0"/>
              <a:t> </a:t>
            </a:r>
            <a:r>
              <a:rPr lang="ko-KR" altLang="en-US" sz="3600" b="1" dirty="0" smtClean="0"/>
              <a:t>사용 목적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①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962" y="1976868"/>
            <a:ext cx="110884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인터넷의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공인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IP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주소를 절약</a:t>
            </a:r>
            <a:r>
              <a:rPr lang="ko-KR" altLang="en-US" sz="2800" b="1" dirty="0" smtClean="0"/>
              <a:t>할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800" b="1" dirty="0" smtClean="0"/>
              <a:t>수 있다</a:t>
            </a:r>
            <a:r>
              <a:rPr lang="en-US" altLang="ko-KR" sz="2800" b="1" dirty="0" smtClean="0"/>
              <a:t>.</a:t>
            </a:r>
          </a:p>
          <a:p>
            <a:pPr algn="ctr"/>
            <a:endParaRPr lang="en-US" altLang="ko-KR" sz="28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400" b="1" dirty="0" smtClean="0"/>
              <a:t>인터넷의 </a:t>
            </a:r>
            <a:r>
              <a:rPr lang="ko-KR" altLang="en-US" sz="2400" b="1" dirty="0"/>
              <a:t>공인 </a:t>
            </a:r>
            <a:r>
              <a:rPr lang="en-US" altLang="ko-KR" sz="2400" b="1" dirty="0"/>
              <a:t>IP</a:t>
            </a:r>
            <a:r>
              <a:rPr lang="ko-KR" altLang="en-US" sz="2400" b="1" dirty="0"/>
              <a:t>주소는 한정되어 있기 때문에 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가급적 </a:t>
            </a:r>
            <a:r>
              <a:rPr lang="ko-KR" altLang="en-US" sz="2400" b="1" dirty="0"/>
              <a:t>이를 공유할 수 있도록 하는 것이 </a:t>
            </a:r>
            <a:r>
              <a:rPr lang="ko-KR" altLang="en-US" sz="2400" b="1" dirty="0" smtClean="0"/>
              <a:t>필요한데</a:t>
            </a:r>
            <a:r>
              <a:rPr lang="en-US" altLang="ko-KR" sz="2400" b="1" dirty="0" smtClean="0"/>
              <a:t>,</a:t>
            </a:r>
            <a:r>
              <a:rPr lang="ko-KR" altLang="en-US" sz="2400" b="1" dirty="0"/>
              <a:t> </a:t>
            </a:r>
            <a:endParaRPr lang="en-US" altLang="ko-KR" sz="2400" b="1" dirty="0" smtClean="0"/>
          </a:p>
          <a:p>
            <a:pPr algn="ctr"/>
            <a:endParaRPr lang="en-US" altLang="ko-KR" sz="2400" b="1" dirty="0" smtClean="0"/>
          </a:p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NAT</a:t>
            </a:r>
            <a:r>
              <a:rPr lang="ko-KR" altLang="en-US" sz="2400" b="1" dirty="0">
                <a:solidFill>
                  <a:srgbClr val="FF0000"/>
                </a:solidFill>
              </a:rPr>
              <a:t>를 이용하면 사설 </a:t>
            </a:r>
            <a:r>
              <a:rPr lang="en-US" altLang="ko-KR" sz="2400" b="1" dirty="0">
                <a:solidFill>
                  <a:srgbClr val="FF0000"/>
                </a:solidFill>
              </a:rPr>
              <a:t>IP</a:t>
            </a:r>
            <a:r>
              <a:rPr lang="ko-KR" altLang="en-US" sz="2400" b="1" dirty="0">
                <a:solidFill>
                  <a:srgbClr val="FF0000"/>
                </a:solidFill>
              </a:rPr>
              <a:t>주소를 사용하면서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이를 </a:t>
            </a:r>
            <a:r>
              <a:rPr lang="ko-KR" altLang="en-US" sz="2400" b="1" dirty="0">
                <a:solidFill>
                  <a:srgbClr val="FF0000"/>
                </a:solidFill>
              </a:rPr>
              <a:t>공인 </a:t>
            </a:r>
            <a:r>
              <a:rPr lang="en-US" altLang="ko-KR" sz="2400" b="1" dirty="0">
                <a:solidFill>
                  <a:srgbClr val="FF0000"/>
                </a:solidFill>
              </a:rPr>
              <a:t>IP</a:t>
            </a:r>
            <a:r>
              <a:rPr lang="ko-KR" altLang="en-US" sz="2400" b="1" dirty="0">
                <a:solidFill>
                  <a:srgbClr val="FF0000"/>
                </a:solidFill>
              </a:rPr>
              <a:t>주소와 </a:t>
            </a:r>
            <a:r>
              <a:rPr lang="ko-KR" altLang="en-US" sz="2400" b="1" dirty="0" err="1">
                <a:solidFill>
                  <a:srgbClr val="FF0000"/>
                </a:solidFill>
              </a:rPr>
              <a:t>상호변환</a:t>
            </a:r>
            <a:r>
              <a:rPr lang="ko-KR" altLang="en-US" sz="2400" b="1" dirty="0" err="1"/>
              <a:t>할</a:t>
            </a:r>
            <a:r>
              <a:rPr lang="ko-KR" altLang="en-US" sz="2400" b="1" dirty="0"/>
              <a:t> 수 있도록 하여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공인</a:t>
            </a:r>
            <a:r>
              <a:rPr lang="ko-KR" altLang="en-US" sz="2400" b="1" dirty="0">
                <a:solidFill>
                  <a:srgbClr val="FF0000"/>
                </a:solidFill>
              </a:rPr>
              <a:t> </a:t>
            </a:r>
            <a:r>
              <a:rPr lang="en-US" altLang="ko-KR" sz="2400" b="1" dirty="0">
                <a:solidFill>
                  <a:srgbClr val="FF0000"/>
                </a:solidFill>
              </a:rPr>
              <a:t>IP</a:t>
            </a:r>
            <a:r>
              <a:rPr lang="ko-KR" altLang="en-US" sz="2400" b="1" dirty="0">
                <a:solidFill>
                  <a:srgbClr val="FF0000"/>
                </a:solidFill>
              </a:rPr>
              <a:t>주소를 다수가 함께 사용할 수 있도록 함</a:t>
            </a:r>
            <a:r>
              <a:rPr lang="ko-KR" altLang="en-US" sz="2400" b="1" dirty="0"/>
              <a:t>으로써 </a:t>
            </a:r>
            <a:r>
              <a:rPr lang="ko-KR" altLang="en-US" sz="2400" b="1" dirty="0" smtClean="0"/>
              <a:t>이를 </a:t>
            </a:r>
            <a:r>
              <a:rPr lang="ko-KR" altLang="en-US" sz="2400" b="1" dirty="0"/>
              <a:t>절약할 수 </a:t>
            </a:r>
            <a:r>
              <a:rPr lang="ko-KR" altLang="en-US" sz="2400" b="1" dirty="0" smtClean="0"/>
              <a:t>있다</a:t>
            </a:r>
            <a:r>
              <a:rPr lang="en-US" altLang="ko-KR" sz="2400" b="1" dirty="0" smtClean="0"/>
              <a:t>.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825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NAT</a:t>
            </a:r>
            <a:r>
              <a:rPr lang="ko-KR" altLang="en-US" sz="3600" b="1" dirty="0"/>
              <a:t> </a:t>
            </a:r>
            <a:r>
              <a:rPr lang="ko-KR" altLang="en-US" sz="3600" b="1" dirty="0" smtClean="0"/>
              <a:t>사용 목적</a:t>
            </a:r>
            <a:r>
              <a:rPr lang="en-US" altLang="ko-KR" sz="3600" b="1" dirty="0"/>
              <a:t> ②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124" y="1720013"/>
            <a:ext cx="110884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</a:t>
            </a:r>
            <a:r>
              <a:rPr lang="en-US" altLang="ko-KR" sz="2800" b="1" dirty="0" smtClean="0"/>
              <a:t>)</a:t>
            </a:r>
            <a:r>
              <a:rPr lang="ko-KR" altLang="en-US" sz="2800" b="1" dirty="0"/>
              <a:t> </a:t>
            </a:r>
            <a:r>
              <a:rPr lang="ko-KR" altLang="en-US" sz="2800" b="1" dirty="0" smtClean="0"/>
              <a:t>인터넷이란 </a:t>
            </a:r>
            <a:r>
              <a:rPr lang="ko-KR" altLang="en-US" sz="2800" b="1" dirty="0" err="1"/>
              <a:t>공공망과</a:t>
            </a:r>
            <a:r>
              <a:rPr lang="ko-KR" altLang="en-US" sz="2800" b="1" dirty="0"/>
              <a:t> 연결되는 사용자들의 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고유한 </a:t>
            </a:r>
            <a:r>
              <a:rPr lang="ko-KR" altLang="en-US" sz="2800" b="1" dirty="0" err="1">
                <a:solidFill>
                  <a:srgbClr val="FF0000"/>
                </a:solidFill>
              </a:rPr>
              <a:t>사설망</a:t>
            </a:r>
            <a:r>
              <a:rPr lang="ko-KR" altLang="en-US" sz="2800" b="1" dirty="0" err="1"/>
              <a:t>을</a:t>
            </a:r>
            <a:r>
              <a:rPr lang="ko-KR" altLang="en-US" sz="2800" b="1" dirty="0"/>
              <a:t> 침입자들로부터 </a:t>
            </a:r>
            <a:r>
              <a:rPr lang="ko-KR" altLang="en-US" sz="2800" b="1" dirty="0">
                <a:solidFill>
                  <a:srgbClr val="FF0000"/>
                </a:solidFill>
              </a:rPr>
              <a:t>보호</a:t>
            </a:r>
            <a:r>
              <a:rPr lang="ko-KR" altLang="en-US" sz="2800" b="1" dirty="0"/>
              <a:t>할 수 </a:t>
            </a:r>
            <a:r>
              <a:rPr lang="ko-KR" altLang="en-US" sz="2800" b="1" dirty="0" smtClean="0"/>
              <a:t>있다</a:t>
            </a:r>
            <a:r>
              <a:rPr lang="en-US" altLang="ko-KR" sz="2800" b="1" dirty="0" smtClean="0"/>
              <a:t>.</a:t>
            </a:r>
          </a:p>
          <a:p>
            <a:pPr algn="ctr"/>
            <a:r>
              <a:rPr lang="ko-KR" altLang="en-US" sz="2800" b="1" dirty="0"/>
              <a:t/>
            </a:r>
            <a:br>
              <a:rPr lang="ko-KR" altLang="en-US" sz="2800" b="1" dirty="0"/>
            </a:br>
            <a:r>
              <a:rPr lang="ko-KR" altLang="en-US" sz="2000" b="1" dirty="0" smtClean="0"/>
              <a:t>공개된 </a:t>
            </a:r>
            <a:r>
              <a:rPr lang="ko-KR" altLang="en-US" sz="2000" b="1" dirty="0"/>
              <a:t>인터넷과 </a:t>
            </a:r>
            <a:r>
              <a:rPr lang="ko-KR" altLang="en-US" sz="2000" b="1" dirty="0" err="1"/>
              <a:t>사설망</a:t>
            </a:r>
            <a:r>
              <a:rPr lang="ko-KR" altLang="en-US" sz="2000" b="1" dirty="0"/>
              <a:t> 사이에 방화벽</a:t>
            </a:r>
            <a:r>
              <a:rPr lang="en-US" altLang="ko-KR" sz="2000" b="1" dirty="0"/>
              <a:t>(Firewall)</a:t>
            </a:r>
            <a:r>
              <a:rPr lang="ko-KR" altLang="en-US" sz="2000" b="1" dirty="0"/>
              <a:t>을 설치하여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외부 </a:t>
            </a:r>
            <a:r>
              <a:rPr lang="ko-KR" altLang="en-US" sz="2000" b="1" dirty="0"/>
              <a:t>공격으로부터 사용자의 통신망을 보호하는 기본적인 수단으로 활용할 수 </a:t>
            </a:r>
            <a:r>
              <a:rPr lang="ko-KR" altLang="en-US" sz="2000" b="1" dirty="0" smtClean="0"/>
              <a:t>있다</a:t>
            </a:r>
            <a:r>
              <a:rPr lang="en-US" altLang="ko-KR" sz="2000" b="1" dirty="0" smtClean="0"/>
              <a:t>.</a:t>
            </a:r>
            <a:r>
              <a:rPr lang="en-US" altLang="ko-KR" sz="2000" b="1" dirty="0"/>
              <a:t> 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이때 </a:t>
            </a:r>
            <a:r>
              <a:rPr lang="ko-KR" altLang="en-US" sz="2000" b="1" dirty="0"/>
              <a:t>외부 통신망 </a:t>
            </a:r>
            <a:r>
              <a:rPr lang="ko-KR" altLang="en-US" sz="2000" b="1" dirty="0" smtClean="0"/>
              <a:t>즉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/>
              <a:t>인터넷망과</a:t>
            </a:r>
            <a:r>
              <a:rPr lang="ko-KR" altLang="en-US" sz="2000" b="1" dirty="0"/>
              <a:t> 연결하는 장비인 라우터에 </a:t>
            </a:r>
            <a:r>
              <a:rPr lang="en-US" altLang="ko-KR" sz="2000" b="1" dirty="0"/>
              <a:t>NAT</a:t>
            </a:r>
            <a:r>
              <a:rPr lang="ko-KR" altLang="en-US" sz="2000" b="1" dirty="0"/>
              <a:t>를 설정할 경우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라우터는 </a:t>
            </a:r>
            <a:r>
              <a:rPr lang="ko-KR" altLang="en-US" sz="2000" b="1" dirty="0">
                <a:solidFill>
                  <a:srgbClr val="FF0000"/>
                </a:solidFill>
              </a:rPr>
              <a:t>자신에게 할당된 공인 </a:t>
            </a:r>
            <a:r>
              <a:rPr lang="en-US" altLang="ko-KR" sz="2000" b="1" dirty="0">
                <a:solidFill>
                  <a:srgbClr val="FF0000"/>
                </a:solidFill>
              </a:rPr>
              <a:t>IP</a:t>
            </a:r>
            <a:r>
              <a:rPr lang="ko-KR" altLang="en-US" sz="2000" b="1" dirty="0">
                <a:solidFill>
                  <a:srgbClr val="FF0000"/>
                </a:solidFill>
              </a:rPr>
              <a:t>주소만 외부로 알려지게 하고</a:t>
            </a:r>
            <a:r>
              <a:rPr lang="en-US" altLang="ko-KR" sz="2000" b="1" dirty="0">
                <a:solidFill>
                  <a:srgbClr val="FF0000"/>
                </a:solidFill>
              </a:rPr>
              <a:t>, 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내부에서는 </a:t>
            </a:r>
            <a:r>
              <a:rPr lang="ko-KR" altLang="en-US" sz="2000" b="1" dirty="0">
                <a:solidFill>
                  <a:srgbClr val="FF0000"/>
                </a:solidFill>
              </a:rPr>
              <a:t>사설 </a:t>
            </a:r>
            <a:r>
              <a:rPr lang="en-US" altLang="ko-KR" sz="2000" b="1" dirty="0">
                <a:solidFill>
                  <a:srgbClr val="FF0000"/>
                </a:solidFill>
              </a:rPr>
              <a:t>IP</a:t>
            </a:r>
            <a:r>
              <a:rPr lang="ko-KR" altLang="en-US" sz="2000" b="1" dirty="0">
                <a:solidFill>
                  <a:srgbClr val="FF0000"/>
                </a:solidFill>
              </a:rPr>
              <a:t>주소만 사용하도록 하여 </a:t>
            </a:r>
            <a:r>
              <a:rPr lang="ko-KR" altLang="en-US" sz="2000" b="1" dirty="0" err="1">
                <a:solidFill>
                  <a:srgbClr val="FF0000"/>
                </a:solidFill>
              </a:rPr>
              <a:t>필요시에</a:t>
            </a:r>
            <a:r>
              <a:rPr lang="ko-KR" altLang="en-US" sz="2000" b="1" dirty="0">
                <a:solidFill>
                  <a:srgbClr val="FF0000"/>
                </a:solidFill>
              </a:rPr>
              <a:t> 이를 서로 변환시켜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준다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 smtClean="0"/>
              <a:t>따라서 </a:t>
            </a:r>
            <a:r>
              <a:rPr lang="ko-KR" altLang="en-US" sz="2000" b="1" dirty="0">
                <a:solidFill>
                  <a:srgbClr val="FF0000"/>
                </a:solidFill>
              </a:rPr>
              <a:t>외부 침입자가 공격하기 위해서는 </a:t>
            </a:r>
            <a:r>
              <a:rPr lang="ko-KR" altLang="en-US" sz="2000" b="1" dirty="0" err="1">
                <a:solidFill>
                  <a:srgbClr val="FF0000"/>
                </a:solidFill>
              </a:rPr>
              <a:t>사설망의</a:t>
            </a:r>
            <a:r>
              <a:rPr lang="ko-KR" altLang="en-US" sz="2000" b="1" dirty="0">
                <a:solidFill>
                  <a:srgbClr val="FF0000"/>
                </a:solidFill>
              </a:rPr>
              <a:t> 내부 사설 </a:t>
            </a:r>
            <a:r>
              <a:rPr lang="en-US" altLang="ko-KR" sz="2000" b="1" dirty="0">
                <a:solidFill>
                  <a:srgbClr val="FF0000"/>
                </a:solidFill>
              </a:rPr>
              <a:t>IP</a:t>
            </a:r>
            <a:r>
              <a:rPr lang="ko-KR" altLang="en-US" sz="2000" b="1" dirty="0">
                <a:solidFill>
                  <a:srgbClr val="FF0000"/>
                </a:solidFill>
              </a:rPr>
              <a:t>주소를 알아야 하기 때문에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공격이 </a:t>
            </a:r>
            <a:r>
              <a:rPr lang="ko-KR" altLang="en-US" sz="2000" b="1" dirty="0">
                <a:solidFill>
                  <a:srgbClr val="FF0000"/>
                </a:solidFill>
              </a:rPr>
              <a:t>불가능해지므로 내부 네트워크를 보호할 수 있게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</a:t>
            </a:r>
            <a:endParaRPr lang="ko-KR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SSH</a:t>
            </a:r>
            <a:r>
              <a:rPr lang="ko-KR" altLang="en-US" sz="3600" b="1" dirty="0" smtClean="0"/>
              <a:t>란</a:t>
            </a:r>
            <a:r>
              <a:rPr lang="en-US" altLang="ko-KR" sz="3600" b="1" dirty="0" smtClean="0"/>
              <a:t>?</a:t>
            </a:r>
            <a:endParaRPr lang="ko-KR" altLang="en-US" sz="72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317" y="2778252"/>
            <a:ext cx="110884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SSH(Secure Shell, </a:t>
            </a:r>
            <a:r>
              <a:rPr lang="ko-KR" altLang="en-US" sz="2800" b="1" dirty="0" smtClean="0"/>
              <a:t>줄여서 </a:t>
            </a:r>
            <a:r>
              <a:rPr lang="en-US" altLang="ko-KR" sz="2800" b="1" dirty="0" err="1" smtClean="0"/>
              <a:t>ssh</a:t>
            </a:r>
            <a:r>
              <a:rPr lang="en-US" altLang="ko-KR" sz="2800" b="1" dirty="0" smtClean="0"/>
              <a:t>)</a:t>
            </a:r>
            <a:r>
              <a:rPr lang="ko-KR" altLang="en-US" sz="2800" b="1" dirty="0"/>
              <a:t>는</a:t>
            </a:r>
            <a:r>
              <a:rPr lang="en-US" altLang="ko-KR" sz="2800" b="1" dirty="0" smtClean="0"/>
              <a:t>, </a:t>
            </a:r>
          </a:p>
          <a:p>
            <a:pPr algn="ctr"/>
            <a:r>
              <a:rPr lang="ko-KR" altLang="en-US" sz="2800" b="1" dirty="0" smtClean="0"/>
              <a:t>네트워크 </a:t>
            </a:r>
            <a:r>
              <a:rPr lang="ko-KR" altLang="en-US" sz="2800" b="1" dirty="0"/>
              <a:t>상의 다른 컴퓨터에 로그인하거나 원격 시스템에서 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명령을 </a:t>
            </a:r>
            <a:r>
              <a:rPr lang="ko-KR" altLang="en-US" sz="2800" b="1" dirty="0">
                <a:solidFill>
                  <a:srgbClr val="FF0000"/>
                </a:solidFill>
              </a:rPr>
              <a:t>실행</a:t>
            </a:r>
            <a:r>
              <a:rPr lang="ko-KR" altLang="en-US" sz="2800" b="1" dirty="0"/>
              <a:t>할 수 있도록 해주는 </a:t>
            </a:r>
            <a:r>
              <a:rPr lang="ko-KR" altLang="en-US" sz="2800" b="1" dirty="0">
                <a:solidFill>
                  <a:srgbClr val="FF0000"/>
                </a:solidFill>
              </a:rPr>
              <a:t>프로토콜</a:t>
            </a:r>
            <a:r>
              <a:rPr lang="ko-KR" altLang="en-US" sz="2800" b="1" dirty="0"/>
              <a:t>을 말한다</a:t>
            </a:r>
            <a:r>
              <a:rPr lang="en-US" altLang="ko-KR" sz="2800" b="1" dirty="0" smtClean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8279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084231" y="2789280"/>
            <a:ext cx="10292064" cy="1042979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683" y="2987603"/>
            <a:ext cx="714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포트포워딩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하기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562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189</Words>
  <Application>Microsoft Office PowerPoint</Application>
  <PresentationFormat>와이드스크린</PresentationFormat>
  <Paragraphs>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ADMIN</cp:lastModifiedBy>
  <cp:revision>29</cp:revision>
  <dcterms:created xsi:type="dcterms:W3CDTF">2016-05-30T10:48:09Z</dcterms:created>
  <dcterms:modified xsi:type="dcterms:W3CDTF">2019-11-17T16:47:36Z</dcterms:modified>
</cp:coreProperties>
</file>