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3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^ /// ^ </a:t>
              </a:r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148304" y="2867884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컴퓨터네트워크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105017"/>
            <a:ext cx="1771627" cy="830997"/>
            <a:chOff x="2939342" y="347162"/>
            <a:chExt cx="1771627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1050277" cy="257374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75396" y="347162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63" y="1496592"/>
            <a:ext cx="7320600" cy="4220368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1088947" y="2788170"/>
            <a:ext cx="5831174" cy="389745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설명선 2 6"/>
          <p:cNvSpPr/>
          <p:nvPr/>
        </p:nvSpPr>
        <p:spPr>
          <a:xfrm>
            <a:off x="7796263" y="1133398"/>
            <a:ext cx="3807502" cy="2473378"/>
          </a:xfrm>
          <a:prstGeom prst="borderCallout2">
            <a:avLst>
              <a:gd name="adj1" fmla="val 18750"/>
              <a:gd name="adj2" fmla="val -65"/>
              <a:gd name="adj3" fmla="val 18750"/>
              <a:gd name="adj4" fmla="val -16667"/>
              <a:gd name="adj5" fmla="val 67045"/>
              <a:gd name="adj6" fmla="val -3643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첫 번째와 두 번째 세그먼트는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80byte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40byte</a:t>
            </a:r>
            <a:r>
              <a:rPr lang="ko-KR" altLang="en-US" dirty="0" smtClean="0">
                <a:solidFill>
                  <a:schemeClr val="tx1"/>
                </a:solidFill>
              </a:rPr>
              <a:t>의 데이터를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각각 가지고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따라서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첫 번째 세그먼트 </a:t>
            </a:r>
            <a:r>
              <a:rPr lang="en-US" altLang="ko-KR" dirty="0" smtClean="0">
                <a:solidFill>
                  <a:schemeClr val="tx1"/>
                </a:solidFill>
              </a:rPr>
              <a:t>= 40byte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두 번째 세그먼트 </a:t>
            </a:r>
            <a:r>
              <a:rPr lang="en-US" altLang="ko-KR" dirty="0" smtClean="0">
                <a:solidFill>
                  <a:schemeClr val="tx1"/>
                </a:solidFill>
              </a:rPr>
              <a:t>= 80byte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105017"/>
            <a:ext cx="7177269" cy="830997"/>
            <a:chOff x="2939342" y="347162"/>
            <a:chExt cx="7177269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1" y="828696"/>
              <a:ext cx="6455920" cy="279541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75396" y="347162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5991" t="46619" r="33587" b="46965"/>
          <a:stretch/>
        </p:blipFill>
        <p:spPr>
          <a:xfrm>
            <a:off x="3003840" y="228456"/>
            <a:ext cx="5126785" cy="3309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800129" y="3034418"/>
            <a:ext cx="58798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순서 번호 </a:t>
            </a:r>
            <a:r>
              <a:rPr lang="en-US" altLang="ko-KR" sz="1600" b="1" dirty="0" smtClean="0"/>
              <a:t>= </a:t>
            </a:r>
            <a:r>
              <a:rPr lang="ko-KR" altLang="en-US" sz="1600" b="1" dirty="0" smtClean="0"/>
              <a:t>순서 번호의 첫 번째 세그먼트 </a:t>
            </a:r>
            <a:r>
              <a:rPr lang="en-US" altLang="ko-KR" sz="1600" b="1" dirty="0" smtClean="0"/>
              <a:t>+ </a:t>
            </a:r>
            <a:r>
              <a:rPr lang="ko-KR" altLang="en-US" sz="1600" b="1" dirty="0" smtClean="0"/>
              <a:t>대상 포트 번호</a:t>
            </a:r>
          </a:p>
          <a:p>
            <a:r>
              <a:rPr lang="ko-KR" altLang="en-US" sz="1600" b="1" dirty="0" smtClean="0"/>
              <a:t>             </a:t>
            </a:r>
            <a:r>
              <a:rPr lang="ko-KR" altLang="en-US" sz="1600" b="1" dirty="0" smtClean="0"/>
              <a:t>   </a:t>
            </a:r>
            <a:r>
              <a:rPr lang="en-US" altLang="ko-KR" sz="1600" b="1" dirty="0" smtClean="0"/>
              <a:t>= 127 + 80</a:t>
            </a:r>
          </a:p>
          <a:p>
            <a:r>
              <a:rPr lang="en-US" altLang="ko-KR" sz="1600" b="1" dirty="0" smtClean="0"/>
              <a:t>                = 207</a:t>
            </a:r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 smtClean="0"/>
          </a:p>
          <a:p>
            <a:endParaRPr lang="en-US" altLang="ko-KR" sz="1600" b="1" dirty="0"/>
          </a:p>
          <a:p>
            <a:r>
              <a:rPr lang="en-US" altLang="ko-KR" sz="1600" b="1" dirty="0"/>
              <a:t>	     </a:t>
            </a:r>
            <a:r>
              <a:rPr lang="ko-KR" altLang="en-US" sz="2000" b="1" dirty="0">
                <a:solidFill>
                  <a:srgbClr val="FF0000"/>
                </a:solidFill>
              </a:rPr>
              <a:t>∴  순서 번호 </a:t>
            </a:r>
            <a:r>
              <a:rPr lang="en-US" altLang="ko-KR" sz="2000" b="1" dirty="0">
                <a:solidFill>
                  <a:srgbClr val="FF0000"/>
                </a:solidFill>
              </a:rPr>
              <a:t>= 207      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	      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출발지 </a:t>
            </a:r>
            <a:r>
              <a:rPr lang="ko-KR" altLang="en-US" sz="2000" b="1" dirty="0">
                <a:solidFill>
                  <a:srgbClr val="FF0000"/>
                </a:solidFill>
              </a:rPr>
              <a:t>포트 번호 </a:t>
            </a:r>
            <a:r>
              <a:rPr lang="en-US" altLang="ko-KR" sz="2000" b="1" dirty="0">
                <a:solidFill>
                  <a:srgbClr val="FF0000"/>
                </a:solidFill>
              </a:rPr>
              <a:t>= 302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	       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목적지 </a:t>
            </a:r>
            <a:r>
              <a:rPr lang="ko-KR" altLang="en-US" sz="2000" b="1" dirty="0">
                <a:solidFill>
                  <a:srgbClr val="FF0000"/>
                </a:solidFill>
              </a:rPr>
              <a:t>포트 번호 </a:t>
            </a:r>
            <a:r>
              <a:rPr lang="en-US" altLang="ko-KR" sz="2000" b="1" dirty="0">
                <a:solidFill>
                  <a:srgbClr val="FF0000"/>
                </a:solidFill>
              </a:rPr>
              <a:t>= 80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058048" y="981613"/>
            <a:ext cx="5381468" cy="1338437"/>
            <a:chOff x="6058048" y="981613"/>
            <a:chExt cx="5381468" cy="133843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5970" t="9724" r="20929" b="76232"/>
            <a:stretch/>
          </p:blipFill>
          <p:spPr>
            <a:xfrm>
              <a:off x="6088028" y="981613"/>
              <a:ext cx="5351488" cy="584617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8048" y="1643985"/>
              <a:ext cx="2651238" cy="67606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709286" y="1950718"/>
              <a:ext cx="18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라는 가정하에</a:t>
              </a:r>
              <a:r>
                <a:rPr lang="en-US" altLang="ko-KR" b="1" dirty="0" smtClean="0"/>
                <a:t>,</a:t>
              </a:r>
              <a:endParaRPr lang="ko-KR" altLang="en-US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851" y="1009034"/>
            <a:ext cx="5158456" cy="5314887"/>
            <a:chOff x="3327076" y="1410051"/>
            <a:chExt cx="5788317" cy="4950408"/>
          </a:xfrm>
        </p:grpSpPr>
        <p:grpSp>
          <p:nvGrpSpPr>
            <p:cNvPr id="22" name="그룹 21"/>
            <p:cNvGrpSpPr/>
            <p:nvPr/>
          </p:nvGrpSpPr>
          <p:grpSpPr>
            <a:xfrm>
              <a:off x="3327076" y="1424951"/>
              <a:ext cx="859972" cy="794806"/>
              <a:chOff x="3682986" y="1573838"/>
              <a:chExt cx="859972" cy="79480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682986" y="1573838"/>
                <a:ext cx="859972" cy="79480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18096" y="1652559"/>
                <a:ext cx="671074" cy="637363"/>
              </a:xfrm>
              <a:prstGeom prst="rect">
                <a:avLst/>
              </a:prstGeom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8255421" y="1410051"/>
              <a:ext cx="859972" cy="794806"/>
              <a:chOff x="7771326" y="1520557"/>
              <a:chExt cx="859972" cy="794806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7771326" y="1520557"/>
                <a:ext cx="859972" cy="794806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19883" y="1573838"/>
                <a:ext cx="671074" cy="637363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3440305" y="1594614"/>
              <a:ext cx="376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7425" y="1600732"/>
              <a:ext cx="376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</a:t>
              </a:r>
            </a:p>
          </p:txBody>
        </p:sp>
        <p:cxnSp>
          <p:nvCxnSpPr>
            <p:cNvPr id="26" name="직선 연결선 25"/>
            <p:cNvCxnSpPr>
              <a:stCxn id="49" idx="2"/>
            </p:cNvCxnSpPr>
            <p:nvPr/>
          </p:nvCxnSpPr>
          <p:spPr>
            <a:xfrm>
              <a:off x="3757062" y="2219757"/>
              <a:ext cx="0" cy="414070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704187" y="2218304"/>
              <a:ext cx="0" cy="414070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3855567" y="3673382"/>
              <a:ext cx="4776656" cy="57886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527500">
              <a:off x="4491807" y="2289336"/>
              <a:ext cx="3388225" cy="65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=127, </a:t>
              </a:r>
              <a:endParaRPr lang="en-US" altLang="ko-KR" sz="2000" b="1" dirty="0" smtClean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 </a:t>
              </a:r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bytes of Data</a:t>
              </a:r>
              <a:endParaRPr lang="ko-KR" altLang="en-US" sz="2000" b="1" dirty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735626" y="3564111"/>
              <a:ext cx="4798094" cy="16781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20289482">
              <a:off x="4163725" y="4290173"/>
              <a:ext cx="1991571" cy="37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ACK=207</a:t>
              </a:r>
              <a:endParaRPr lang="ko-KR" altLang="en-US" sz="2000" b="1" dirty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3797722" y="2721457"/>
              <a:ext cx="4807962" cy="622725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3855567" y="4480468"/>
              <a:ext cx="4819972" cy="173650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540734">
              <a:off x="4200063" y="3146887"/>
              <a:ext cx="3027594" cy="6593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=207,</a:t>
              </a: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 bytes of Data</a:t>
              </a:r>
              <a:endParaRPr lang="ko-KR" altLang="en-US" sz="2000" b="1" dirty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20183551">
              <a:off x="6044840" y="4655699"/>
              <a:ext cx="2019850" cy="37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ACK=247</a:t>
              </a:r>
              <a:endParaRPr lang="ko-KR" altLang="en-US" sz="2000" b="1" dirty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2804" y="502269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105017"/>
            <a:ext cx="6284692" cy="830997"/>
            <a:chOff x="2939342" y="347162"/>
            <a:chExt cx="6284692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1" y="828697"/>
              <a:ext cx="5563343" cy="27954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75396" y="347162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184" t="54493" r="39792" b="39674"/>
          <a:stretch/>
        </p:blipFill>
        <p:spPr>
          <a:xfrm>
            <a:off x="3003840" y="287608"/>
            <a:ext cx="4276165" cy="2689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602353" y="3584741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ACK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번호 </a:t>
            </a:r>
            <a:r>
              <a:rPr lang="en-US" altLang="ko-KR" sz="2000" b="1" dirty="0">
                <a:solidFill>
                  <a:srgbClr val="FF0000"/>
                </a:solidFill>
              </a:rPr>
              <a:t>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207</a:t>
            </a: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출발지 </a:t>
            </a:r>
            <a:r>
              <a:rPr lang="ko-KR" altLang="en-US" sz="2000" b="1" dirty="0">
                <a:solidFill>
                  <a:srgbClr val="FF0000"/>
                </a:solidFill>
              </a:rPr>
              <a:t>포트 번호 </a:t>
            </a:r>
            <a:r>
              <a:rPr lang="en-US" altLang="ko-KR" sz="2000" b="1" dirty="0">
                <a:solidFill>
                  <a:srgbClr val="FF0000"/>
                </a:solidFill>
              </a:rPr>
              <a:t>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80</a:t>
            </a: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</a:rPr>
              <a:t>목적지 </a:t>
            </a:r>
            <a:r>
              <a:rPr lang="ko-KR" altLang="en-US" sz="2000" b="1" dirty="0">
                <a:solidFill>
                  <a:srgbClr val="FF0000"/>
                </a:solidFill>
              </a:rPr>
              <a:t>포트 번호 </a:t>
            </a:r>
            <a:r>
              <a:rPr lang="en-US" altLang="ko-KR" sz="2000" b="1" dirty="0">
                <a:solidFill>
                  <a:srgbClr val="FF0000"/>
                </a:solidFill>
              </a:rPr>
              <a:t>=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302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5970" t="9724" r="20929" b="76232"/>
          <a:stretch/>
        </p:blipFill>
        <p:spPr>
          <a:xfrm>
            <a:off x="6078291" y="981613"/>
            <a:ext cx="5351488" cy="584617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6058048" y="981613"/>
            <a:ext cx="5381468" cy="1338437"/>
            <a:chOff x="6058048" y="981613"/>
            <a:chExt cx="5381468" cy="133843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3"/>
            <a:srcRect l="5970" t="9724" r="20929" b="76232"/>
            <a:stretch/>
          </p:blipFill>
          <p:spPr>
            <a:xfrm>
              <a:off x="6088028" y="981613"/>
              <a:ext cx="5351488" cy="584617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8048" y="1643985"/>
              <a:ext cx="2651238" cy="67606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709286" y="1950718"/>
              <a:ext cx="18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라는 가정하에</a:t>
              </a:r>
              <a:r>
                <a:rPr lang="en-US" altLang="ko-KR" b="1" dirty="0" smtClean="0"/>
                <a:t>,</a:t>
              </a:r>
              <a:endParaRPr lang="ko-KR" altLang="en-US" b="1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02851" y="1009034"/>
            <a:ext cx="5158456" cy="5314887"/>
            <a:chOff x="3327076" y="1410051"/>
            <a:chExt cx="5788317" cy="4950408"/>
          </a:xfrm>
        </p:grpSpPr>
        <p:grpSp>
          <p:nvGrpSpPr>
            <p:cNvPr id="26" name="그룹 25"/>
            <p:cNvGrpSpPr/>
            <p:nvPr/>
          </p:nvGrpSpPr>
          <p:grpSpPr>
            <a:xfrm>
              <a:off x="3327076" y="1424951"/>
              <a:ext cx="859972" cy="794806"/>
              <a:chOff x="3682986" y="1573838"/>
              <a:chExt cx="859972" cy="794806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3682986" y="1573838"/>
                <a:ext cx="859972" cy="79480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18096" y="1652559"/>
                <a:ext cx="671074" cy="637363"/>
              </a:xfrm>
              <a:prstGeom prst="rect">
                <a:avLst/>
              </a:prstGeom>
            </p:spPr>
          </p:pic>
        </p:grpSp>
        <p:grpSp>
          <p:nvGrpSpPr>
            <p:cNvPr id="27" name="그룹 26"/>
            <p:cNvGrpSpPr/>
            <p:nvPr/>
          </p:nvGrpSpPr>
          <p:grpSpPr>
            <a:xfrm>
              <a:off x="8255421" y="1410051"/>
              <a:ext cx="859972" cy="794806"/>
              <a:chOff x="7771326" y="1520557"/>
              <a:chExt cx="859972" cy="794806"/>
            </a:xfrm>
          </p:grpSpPr>
          <p:sp>
            <p:nvSpPr>
              <p:cNvPr id="40" name="모서리가 둥근 직사각형 39"/>
              <p:cNvSpPr/>
              <p:nvPr/>
            </p:nvSpPr>
            <p:spPr>
              <a:xfrm>
                <a:off x="7771326" y="1520557"/>
                <a:ext cx="859972" cy="794806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919883" y="1573838"/>
                <a:ext cx="671074" cy="637363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3440305" y="1594614"/>
              <a:ext cx="376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</a:t>
              </a:r>
              <a:endParaRPr lang="ko-KR" alt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417425" y="1600732"/>
              <a:ext cx="376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B</a:t>
              </a:r>
            </a:p>
          </p:txBody>
        </p:sp>
        <p:cxnSp>
          <p:nvCxnSpPr>
            <p:cNvPr id="30" name="직선 연결선 29"/>
            <p:cNvCxnSpPr>
              <a:stCxn id="42" idx="2"/>
            </p:cNvCxnSpPr>
            <p:nvPr/>
          </p:nvCxnSpPr>
          <p:spPr>
            <a:xfrm>
              <a:off x="3757062" y="2219757"/>
              <a:ext cx="0" cy="414070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704187" y="2218304"/>
              <a:ext cx="0" cy="4140702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855567" y="3673382"/>
              <a:ext cx="4776656" cy="57886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527500">
              <a:off x="4491807" y="2289336"/>
              <a:ext cx="3388225" cy="659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=127, </a:t>
              </a:r>
              <a:endParaRPr lang="en-US" altLang="ko-KR" sz="2000" b="1" dirty="0" smtClean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 </a:t>
              </a:r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bytes of Data</a:t>
              </a:r>
              <a:endParaRPr lang="ko-KR" altLang="en-US" sz="2000" b="1" dirty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 flipH="1">
              <a:off x="3735626" y="3564111"/>
              <a:ext cx="4798094" cy="16781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0289482">
              <a:off x="4163725" y="4290173"/>
              <a:ext cx="1991571" cy="372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ACK=207</a:t>
              </a:r>
              <a:endParaRPr lang="ko-KR" altLang="en-US" sz="2000" b="1" dirty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3797722" y="2721457"/>
              <a:ext cx="4807962" cy="622725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H="1">
              <a:off x="3855567" y="4480468"/>
              <a:ext cx="4819972" cy="1736506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540734">
              <a:off x="4200063" y="3146887"/>
              <a:ext cx="3027594" cy="659341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=207,</a:t>
              </a: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 bytes of Data</a:t>
              </a:r>
              <a:endParaRPr lang="ko-KR" altLang="en-US" sz="2000" b="1" dirty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20183551">
              <a:off x="6044840" y="4655699"/>
              <a:ext cx="2019850" cy="37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ACK=247</a:t>
              </a:r>
              <a:endParaRPr lang="ko-KR" altLang="en-US" sz="2000" b="1" dirty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48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0489" y="489394"/>
            <a:ext cx="11755078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90166" y="-131911"/>
            <a:ext cx="10265022" cy="830997"/>
            <a:chOff x="2939342" y="347162"/>
            <a:chExt cx="10265022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7"/>
              <a:ext cx="9543672" cy="279540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75396" y="347162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1793" y="195268"/>
            <a:ext cx="8390964" cy="306919"/>
            <a:chOff x="2761793" y="195268"/>
            <a:chExt cx="8390964" cy="30691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6354" t="61200" r="2926" b="32144"/>
            <a:stretch/>
          </p:blipFill>
          <p:spPr>
            <a:xfrm>
              <a:off x="2761793" y="195268"/>
              <a:ext cx="7180729" cy="30691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11733" t="67868" r="72977" b="26299"/>
            <a:stretch/>
          </p:blipFill>
          <p:spPr>
            <a:xfrm>
              <a:off x="9942522" y="195268"/>
              <a:ext cx="1210235" cy="30691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535643" y="2363047"/>
            <a:ext cx="6320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첫 세그먼트가 도착하기 전에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두 번째 세그먼트가 먼저 도착하게 되면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세그먼트가 순차적으로 정상 도착이 아닌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전송 오류가 난 상태이다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따라서 두 번째 세그먼트가 먼저 도착 했더라도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전송 측에서는 세그먼트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을 재전송 하기 때문에</a:t>
            </a:r>
            <a:endParaRPr lang="en-US" altLang="ko-KR" b="1" dirty="0" smtClean="0"/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처음 도착하게 되는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세그먼트의 </a:t>
            </a:r>
            <a:r>
              <a:rPr lang="en-US" altLang="ko-KR" b="1" dirty="0" smtClean="0">
                <a:solidFill>
                  <a:srgbClr val="FF0000"/>
                </a:solidFill>
              </a:rPr>
              <a:t>ACK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번호는 </a:t>
            </a:r>
            <a:r>
              <a:rPr lang="en-US" altLang="ko-KR" b="1" dirty="0" smtClean="0">
                <a:solidFill>
                  <a:srgbClr val="FF0000"/>
                </a:solidFill>
              </a:rPr>
              <a:t>127</a:t>
            </a:r>
            <a:r>
              <a:rPr lang="ko-KR" altLang="en-US" b="1" dirty="0" smtClean="0"/>
              <a:t>이 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058048" y="981613"/>
            <a:ext cx="5381468" cy="1338437"/>
            <a:chOff x="6058048" y="981613"/>
            <a:chExt cx="5381468" cy="1338437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/>
            <a:srcRect l="5970" t="9724" r="20929" b="76232"/>
            <a:stretch/>
          </p:blipFill>
          <p:spPr>
            <a:xfrm>
              <a:off x="6088028" y="981613"/>
              <a:ext cx="5351488" cy="584617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8048" y="1643985"/>
              <a:ext cx="2651238" cy="67606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8709286" y="1950718"/>
              <a:ext cx="185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/>
                <a:t>라는 가정하에</a:t>
              </a:r>
              <a:r>
                <a:rPr lang="en-US" altLang="ko-KR" b="1" dirty="0" smtClean="0"/>
                <a:t>,</a:t>
              </a:r>
              <a:endParaRPr lang="ko-KR" altLang="en-US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52598" y="1273921"/>
            <a:ext cx="5412466" cy="4592827"/>
            <a:chOff x="444183" y="1180621"/>
            <a:chExt cx="5412466" cy="459282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/>
            <a:srcRect b="4374"/>
            <a:stretch/>
          </p:blipFill>
          <p:spPr>
            <a:xfrm>
              <a:off x="444183" y="1180621"/>
              <a:ext cx="5412466" cy="458723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l="74255" t="44054" r="9668" b="32668"/>
            <a:stretch/>
          </p:blipFill>
          <p:spPr>
            <a:xfrm>
              <a:off x="5282494" y="5083901"/>
              <a:ext cx="569626" cy="68954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607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6651" y="587455"/>
            <a:ext cx="11900647" cy="6154026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2213" y="-105017"/>
            <a:ext cx="10049868" cy="830997"/>
            <a:chOff x="2939342" y="347162"/>
            <a:chExt cx="9545022" cy="830997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828696"/>
              <a:ext cx="8823672" cy="3494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675396" y="347162"/>
              <a:ext cx="103557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3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문제</a:t>
              </a:r>
              <a:endParaRPr lang="ko-KR" altLang="en-US" sz="199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74033"/>
          <a:stretch/>
        </p:blipFill>
        <p:spPr>
          <a:xfrm>
            <a:off x="3097544" y="127319"/>
            <a:ext cx="7915321" cy="11973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5" name="TextBox 54"/>
          <p:cNvSpPr txBox="1"/>
          <p:nvPr/>
        </p:nvSpPr>
        <p:spPr>
          <a:xfrm>
            <a:off x="5775294" y="1803683"/>
            <a:ext cx="6069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비록 첫 번째 </a:t>
            </a:r>
            <a:r>
              <a:rPr lang="en-US" altLang="ko-KR" sz="2000" b="1" dirty="0" err="1"/>
              <a:t>ack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손실됐지만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ACK</a:t>
            </a:r>
            <a:r>
              <a:rPr lang="ko-KR" altLang="en-US" sz="2000" b="1" dirty="0"/>
              <a:t>은 누적해서 계산이 되기 때문에 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두 </a:t>
            </a:r>
            <a:r>
              <a:rPr lang="ko-KR" altLang="en-US" sz="2000" b="1" dirty="0"/>
              <a:t>번째 </a:t>
            </a:r>
            <a:r>
              <a:rPr lang="en-US" altLang="ko-KR" sz="2000" b="1" dirty="0"/>
              <a:t>ACK</a:t>
            </a:r>
            <a:r>
              <a:rPr lang="ko-KR" altLang="en-US" sz="2000" b="1" dirty="0"/>
              <a:t>만 제대로 도착한다면 </a:t>
            </a:r>
            <a:r>
              <a:rPr lang="ko-KR" altLang="en-US" sz="2000" b="1" dirty="0" smtClean="0"/>
              <a:t>송신자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측에서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마지막으로 </a:t>
            </a:r>
            <a:r>
              <a:rPr lang="ko-KR" altLang="en-US" sz="2000" b="1" dirty="0"/>
              <a:t>받은 </a:t>
            </a:r>
            <a:r>
              <a:rPr lang="en-US" altLang="ko-KR" sz="2000" b="1" dirty="0"/>
              <a:t>ACK </a:t>
            </a:r>
            <a:r>
              <a:rPr lang="ko-KR" altLang="en-US" sz="2000" b="1" dirty="0" smtClean="0"/>
              <a:t>이전까지는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데이터를 </a:t>
            </a:r>
            <a:r>
              <a:rPr lang="ko-KR" altLang="en-US" sz="2000" b="1" dirty="0"/>
              <a:t>잘 받았다고 판단할 수 있고</a:t>
            </a:r>
            <a:r>
              <a:rPr lang="en-US" altLang="ko-KR" sz="2000" b="1" dirty="0"/>
              <a:t>, </a:t>
            </a:r>
            <a:endParaRPr lang="en-US" altLang="ko-KR" sz="2000" b="1" dirty="0" smtClean="0"/>
          </a:p>
          <a:p>
            <a:pPr algn="ctr"/>
            <a:r>
              <a:rPr lang="ko-KR" altLang="en-US" sz="2000" b="1" dirty="0" smtClean="0"/>
              <a:t>재전송 </a:t>
            </a:r>
            <a:r>
              <a:rPr lang="ko-KR" altLang="en-US" sz="2000" b="1" dirty="0"/>
              <a:t>또한 하지 </a:t>
            </a:r>
            <a:r>
              <a:rPr lang="ko-KR" altLang="en-US" sz="2000" b="1" dirty="0" smtClean="0"/>
              <a:t>않는다</a:t>
            </a:r>
            <a:r>
              <a:rPr lang="en-US" altLang="ko-KR" sz="2000" b="1" dirty="0" smtClean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 smtClean="0"/>
              <a:t>하지만</a:t>
            </a:r>
            <a:r>
              <a:rPr lang="en-US" altLang="ko-KR" sz="2000" b="1" dirty="0" smtClean="0"/>
              <a:t>,</a:t>
            </a:r>
          </a:p>
          <a:p>
            <a:pPr algn="ctr"/>
            <a:endParaRPr lang="en-US" altLang="ko-KR" sz="2000" b="1" dirty="0" smtClean="0"/>
          </a:p>
          <a:p>
            <a:pPr algn="ctr" fontAlgn="base"/>
            <a:r>
              <a:rPr lang="en-US" altLang="ko-KR" sz="2000" b="1" dirty="0"/>
              <a:t>timeout </a:t>
            </a:r>
            <a:r>
              <a:rPr lang="ko-KR" altLang="en-US" sz="2000" b="1" dirty="0"/>
              <a:t>시간 내에 </a:t>
            </a:r>
            <a:r>
              <a:rPr lang="en-US" altLang="ko-KR" sz="2000" b="1" dirty="0" err="1"/>
              <a:t>ack</a:t>
            </a:r>
            <a:r>
              <a:rPr lang="ko-KR" altLang="en-US" sz="2000" b="1" dirty="0"/>
              <a:t>이 도착하지 않았으니 </a:t>
            </a:r>
            <a:endParaRPr lang="en-US" altLang="ko-KR" sz="2000" b="1" dirty="0" smtClean="0"/>
          </a:p>
          <a:p>
            <a:pPr algn="ctr" fontAlgn="base"/>
            <a:r>
              <a:rPr lang="ko-KR" altLang="en-US" sz="2000" b="1" dirty="0" smtClean="0"/>
              <a:t>전달이 </a:t>
            </a:r>
            <a:r>
              <a:rPr lang="ko-KR" altLang="en-US" sz="2000" b="1" dirty="0"/>
              <a:t>제대로 되지 않았다고 판단해서 </a:t>
            </a:r>
            <a:endParaRPr lang="en-US" altLang="ko-KR" sz="2000" b="1" dirty="0" smtClean="0"/>
          </a:p>
          <a:p>
            <a:pPr algn="ctr" fontAlgn="base"/>
            <a:r>
              <a:rPr lang="ko-KR" altLang="en-US" sz="2000" b="1" dirty="0" smtClean="0"/>
              <a:t>이미 </a:t>
            </a:r>
            <a:r>
              <a:rPr lang="en-US" altLang="ko-KR" sz="2000" b="1" dirty="0"/>
              <a:t>receiver </a:t>
            </a:r>
            <a:r>
              <a:rPr lang="ko-KR" altLang="en-US" sz="2000" b="1" dirty="0"/>
              <a:t>측에서 </a:t>
            </a:r>
            <a:r>
              <a:rPr lang="ko-KR" altLang="en-US" sz="2000" b="1" dirty="0" smtClean="0"/>
              <a:t>받은 </a:t>
            </a:r>
            <a:r>
              <a:rPr lang="ko-KR" altLang="en-US" sz="2000" b="1" dirty="0"/>
              <a:t>데이터를 </a:t>
            </a:r>
            <a:endParaRPr lang="en-US" altLang="ko-KR" sz="2000" b="1" dirty="0"/>
          </a:p>
          <a:p>
            <a:pPr algn="ctr" fontAlgn="base"/>
            <a:r>
              <a:rPr lang="ko-KR" altLang="en-US" sz="2000" b="1" smtClean="0"/>
              <a:t>재전송 하여 다시 </a:t>
            </a:r>
            <a:r>
              <a:rPr lang="ko-KR" altLang="en-US" sz="2000" b="1" dirty="0"/>
              <a:t>받게 된다</a:t>
            </a:r>
            <a:r>
              <a:rPr lang="en-US" altLang="ko-KR" sz="2000" b="1" dirty="0" smtClean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b="1" dirty="0"/>
          </a:p>
        </p:txBody>
      </p:sp>
      <p:grpSp>
        <p:nvGrpSpPr>
          <p:cNvPr id="68" name="그룹 67"/>
          <p:cNvGrpSpPr/>
          <p:nvPr/>
        </p:nvGrpSpPr>
        <p:grpSpPr>
          <a:xfrm>
            <a:off x="383274" y="2397240"/>
            <a:ext cx="392388" cy="2624465"/>
            <a:chOff x="463837" y="2393576"/>
            <a:chExt cx="392388" cy="2116643"/>
          </a:xfrm>
        </p:grpSpPr>
        <p:cxnSp>
          <p:nvCxnSpPr>
            <p:cNvPr id="69" name="직선 화살표 연결선 68"/>
            <p:cNvCxnSpPr/>
            <p:nvPr/>
          </p:nvCxnSpPr>
          <p:spPr>
            <a:xfrm>
              <a:off x="856225" y="2393576"/>
              <a:ext cx="0" cy="211664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6200000">
              <a:off x="-51567" y="3194451"/>
              <a:ext cx="140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OUT</a:t>
              </a:r>
              <a:endParaRPr lang="ko-KR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67373" y="1450955"/>
            <a:ext cx="766393" cy="782463"/>
            <a:chOff x="3682986" y="1573838"/>
            <a:chExt cx="859972" cy="794806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682986" y="1573838"/>
              <a:ext cx="859972" cy="79480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8096" y="1652559"/>
              <a:ext cx="671074" cy="637363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5059436" y="1436286"/>
            <a:ext cx="766393" cy="782463"/>
            <a:chOff x="7771326" y="1520557"/>
            <a:chExt cx="859972" cy="794806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7771326" y="1520557"/>
              <a:ext cx="859972" cy="79480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19883" y="1573838"/>
              <a:ext cx="671074" cy="637363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768281" y="1617983"/>
            <a:ext cx="335547" cy="36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203811" y="1624006"/>
            <a:ext cx="335547" cy="36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</a:t>
            </a:r>
          </a:p>
        </p:txBody>
      </p:sp>
      <p:cxnSp>
        <p:nvCxnSpPr>
          <p:cNvPr id="78" name="직선 연결선 77"/>
          <p:cNvCxnSpPr>
            <a:stCxn id="91" idx="2"/>
          </p:cNvCxnSpPr>
          <p:nvPr/>
        </p:nvCxnSpPr>
        <p:spPr>
          <a:xfrm flipH="1">
            <a:off x="1050569" y="2233418"/>
            <a:ext cx="1" cy="43622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458797" y="2231987"/>
            <a:ext cx="572" cy="436368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15" idx="1"/>
          </p:cNvCxnSpPr>
          <p:nvPr/>
        </p:nvCxnSpPr>
        <p:spPr>
          <a:xfrm flipH="1">
            <a:off x="2104803" y="3257358"/>
            <a:ext cx="3320616" cy="1223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20505326">
            <a:off x="2092634" y="3734147"/>
            <a:ext cx="1774856" cy="366885"/>
          </a:xfrm>
          <a:prstGeom prst="rect">
            <a:avLst/>
          </a:prstGeom>
          <a:noFill/>
          <a:ln w="38100"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ACK=207</a:t>
            </a:r>
            <a:endParaRPr lang="ko-KR" altLang="en-US" sz="2000" b="1" dirty="0">
              <a:ln>
                <a:solidFill>
                  <a:schemeClr val="accent5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16988" y="2108383"/>
            <a:ext cx="4308431" cy="1001532"/>
            <a:chOff x="1086805" y="2301916"/>
            <a:chExt cx="4284779" cy="1038464"/>
          </a:xfrm>
        </p:grpSpPr>
        <p:sp>
          <p:nvSpPr>
            <p:cNvPr id="81" name="TextBox 80"/>
            <p:cNvSpPr txBox="1"/>
            <p:nvPr/>
          </p:nvSpPr>
          <p:spPr>
            <a:xfrm rot="527500">
              <a:off x="1705363" y="2301916"/>
              <a:ext cx="3019532" cy="64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=127, </a:t>
              </a:r>
              <a:endParaRPr lang="en-US" altLang="ko-KR" sz="2000" b="1" dirty="0" smtClean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80 </a:t>
              </a:r>
              <a:r>
                <a:rPr lang="en-US" altLang="ko-KR" sz="2000" b="1" dirty="0" smtClean="0">
                  <a:ln>
                    <a:solidFill>
                      <a:schemeClr val="accent5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bytes of Data</a:t>
              </a:r>
              <a:endParaRPr lang="ko-KR" altLang="en-US" sz="2000" b="1" dirty="0">
                <a:ln>
                  <a:solidFill>
                    <a:schemeClr val="accent5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1086805" y="2727326"/>
              <a:ext cx="4284779" cy="613054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직선 화살표 연결선 85"/>
          <p:cNvCxnSpPr/>
          <p:nvPr/>
        </p:nvCxnSpPr>
        <p:spPr>
          <a:xfrm flipH="1">
            <a:off x="1134674" y="3961340"/>
            <a:ext cx="4203983" cy="154921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151621" y="2740445"/>
            <a:ext cx="4256880" cy="1088193"/>
            <a:chOff x="1138356" y="3146150"/>
            <a:chExt cx="4256880" cy="1088193"/>
          </a:xfrm>
        </p:grpSpPr>
        <p:cxnSp>
          <p:nvCxnSpPr>
            <p:cNvPr id="80" name="직선 화살표 연결선 79"/>
            <p:cNvCxnSpPr/>
            <p:nvPr/>
          </p:nvCxnSpPr>
          <p:spPr>
            <a:xfrm>
              <a:off x="1138356" y="3664468"/>
              <a:ext cx="4256880" cy="569875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540734">
              <a:off x="1445365" y="3146150"/>
              <a:ext cx="2698144" cy="649102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=207,</a:t>
              </a: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 bytes of Data</a:t>
              </a:r>
              <a:endParaRPr lang="ko-KR" altLang="en-US" sz="2000" b="1" dirty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 rot="20427311">
            <a:off x="2974972" y="4058037"/>
            <a:ext cx="180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ACK=247</a:t>
            </a:r>
            <a:endParaRPr lang="ko-KR" altLang="en-US" sz="2400" b="1" dirty="0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4803" y="4123176"/>
            <a:ext cx="37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ko-KR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1151621" y="5782215"/>
            <a:ext cx="4219964" cy="63053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 rot="21018771">
            <a:off x="1521615" y="5812662"/>
            <a:ext cx="180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ACK=247</a:t>
            </a:r>
            <a:endParaRPr lang="ko-KR" altLang="en-US" sz="2400" b="1" dirty="0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232213" y="4645112"/>
            <a:ext cx="4274534" cy="954033"/>
            <a:chOff x="1199859" y="3506766"/>
            <a:chExt cx="4274534" cy="954033"/>
          </a:xfrm>
        </p:grpSpPr>
        <p:cxnSp>
          <p:nvCxnSpPr>
            <p:cNvPr id="132" name="직선 화살표 연결선 131"/>
            <p:cNvCxnSpPr/>
            <p:nvPr/>
          </p:nvCxnSpPr>
          <p:spPr>
            <a:xfrm>
              <a:off x="1199859" y="3762892"/>
              <a:ext cx="4156740" cy="69790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 rot="730074">
              <a:off x="2776249" y="3506766"/>
              <a:ext cx="2698144" cy="649102"/>
            </a:xfrm>
            <a:prstGeom prst="rect">
              <a:avLst/>
            </a:prstGeom>
            <a:noFill/>
            <a:ln w="3810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Seq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=207,</a:t>
              </a:r>
            </a:p>
            <a:p>
              <a:pPr algn="ctr"/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 smtClean="0">
                  <a:ln>
                    <a:solidFill>
                      <a:schemeClr val="accent2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 bytes of Data</a:t>
              </a:r>
              <a:endParaRPr lang="ko-KR" altLang="en-US" sz="2000" b="1" dirty="0">
                <a:ln>
                  <a:solidFill>
                    <a:schemeClr val="accent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8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241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42</cp:revision>
  <dcterms:created xsi:type="dcterms:W3CDTF">2019-09-05T03:53:56Z</dcterms:created>
  <dcterms:modified xsi:type="dcterms:W3CDTF">2019-10-15T19:07:47Z</dcterms:modified>
</cp:coreProperties>
</file>