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</p:sldMasterIdLst>
  <p:sldIdLst>
    <p:sldId id="401" r:id="rId3"/>
    <p:sldId id="399" r:id="rId4"/>
    <p:sldId id="402" r:id="rId5"/>
    <p:sldId id="404" r:id="rId6"/>
    <p:sldId id="405" r:id="rId7"/>
    <p:sldId id="406" r:id="rId8"/>
    <p:sldId id="407" r:id="rId9"/>
    <p:sldId id="403" r:id="rId10"/>
    <p:sldId id="40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6B3"/>
    <a:srgbClr val="D7D0C8"/>
    <a:srgbClr val="FAFAFA"/>
    <a:srgbClr val="FF9999"/>
    <a:srgbClr val="000000"/>
    <a:srgbClr val="01D5FD"/>
    <a:srgbClr val="90C8F9"/>
    <a:srgbClr val="06E2C9"/>
    <a:srgbClr val="E5E5E5"/>
    <a:srgbClr val="F7A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4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2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14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3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2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0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7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59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0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" y="6113929"/>
            <a:ext cx="11116235" cy="412377"/>
          </a:xfrm>
          <a:prstGeom prst="rect">
            <a:avLst/>
          </a:prstGeom>
          <a:solidFill>
            <a:srgbClr val="F3C6B3"/>
          </a:solidFill>
          <a:ln>
            <a:noFill/>
          </a:ln>
          <a:effectLst>
            <a:outerShdw blurRad="50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V="1">
            <a:off x="0" y="-1"/>
            <a:ext cx="12192000" cy="6859710"/>
          </a:xfrm>
          <a:prstGeom prst="rtTriangle">
            <a:avLst/>
          </a:prstGeom>
          <a:solidFill>
            <a:srgbClr val="D7D0C8"/>
          </a:solidFill>
          <a:ln>
            <a:noFill/>
          </a:ln>
          <a:effectLst>
            <a:outerShdw dist="254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834555" y="2128951"/>
            <a:ext cx="55056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컴퓨터네트워크</a:t>
            </a:r>
            <a:endParaRPr lang="en-US" altLang="ko-KR" sz="4000" b="1" i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20174627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김혜진</a:t>
            </a:r>
            <a:endParaRPr lang="en-US" altLang="ko-KR" sz="14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609600" y="5326743"/>
            <a:ext cx="3454400" cy="1199564"/>
          </a:xfrm>
          <a:prstGeom prst="triangle">
            <a:avLst>
              <a:gd name="adj" fmla="val 62795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270823" y="4154750"/>
            <a:ext cx="4455012" cy="2371556"/>
          </a:xfrm>
          <a:prstGeom prst="triangle">
            <a:avLst>
              <a:gd name="adj" fmla="val 10000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609600" y="269987"/>
            <a:ext cx="11116235" cy="6256320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91000">
                <a:srgbClr val="D7D0C8"/>
              </a:gs>
            </a:gsLst>
            <a:lin ang="16200000" scaled="1"/>
            <a:tileRect/>
          </a:gradFill>
          <a:ln w="63500">
            <a:solidFill>
              <a:schemeClr val="bg1"/>
            </a:solidFill>
          </a:ln>
          <a:effectLst>
            <a:outerShdw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 flipV="1">
            <a:off x="123767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1381501" y="1964894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평행 사변형 22"/>
          <p:cNvSpPr/>
          <p:nvPr/>
        </p:nvSpPr>
        <p:spPr>
          <a:xfrm>
            <a:off x="1237678" y="3071037"/>
            <a:ext cx="3173812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EstimatedRTT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왕복시간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예측 값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2718336" y="204454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8" name="평행 사변형 27"/>
          <p:cNvSpPr/>
          <p:nvPr/>
        </p:nvSpPr>
        <p:spPr>
          <a:xfrm flipV="1">
            <a:off x="4513138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평행 사변형 28"/>
          <p:cNvSpPr/>
          <p:nvPr/>
        </p:nvSpPr>
        <p:spPr>
          <a:xfrm>
            <a:off x="458061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평행 사변형 34"/>
          <p:cNvSpPr/>
          <p:nvPr/>
        </p:nvSpPr>
        <p:spPr>
          <a:xfrm>
            <a:off x="4513138" y="3071037"/>
            <a:ext cx="2775829" cy="738070"/>
          </a:xfrm>
          <a:prstGeom prst="parallelogram">
            <a:avLst>
              <a:gd name="adj" fmla="val 23798"/>
            </a:avLst>
          </a:pr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02.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DevRTT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여유값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평행 사변형 36"/>
          <p:cNvSpPr/>
          <p:nvPr/>
        </p:nvSpPr>
        <p:spPr>
          <a:xfrm flipV="1">
            <a:off x="7788599" y="3809108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평행 사변형 37"/>
          <p:cNvSpPr/>
          <p:nvPr/>
        </p:nvSpPr>
        <p:spPr>
          <a:xfrm>
            <a:off x="7856070" y="1998357"/>
            <a:ext cx="1905765" cy="3260729"/>
          </a:xfrm>
          <a:prstGeom prst="parallelogram">
            <a:avLst>
              <a:gd name="adj" fmla="val 40029"/>
            </a:avLst>
          </a:prstGeom>
          <a:solidFill>
            <a:schemeClr val="bg1"/>
          </a:solidFill>
          <a:ln>
            <a:noFill/>
          </a:ln>
          <a:effectLst>
            <a:outerShdw blurRad="355600" dist="520700" dir="10800000" sx="69000" sy="6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평행 사변형 38"/>
          <p:cNvSpPr/>
          <p:nvPr/>
        </p:nvSpPr>
        <p:spPr>
          <a:xfrm>
            <a:off x="7788599" y="3071037"/>
            <a:ext cx="3471378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03.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TimeoutInterval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타임 아웃 주기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>
            <a:off x="6245591" y="2126973"/>
            <a:ext cx="450066" cy="55255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360158" y="2125963"/>
            <a:ext cx="549329" cy="608865"/>
            <a:chOff x="4006850" y="1601788"/>
            <a:chExt cx="322263" cy="357188"/>
          </a:xfrm>
          <a:solidFill>
            <a:schemeClr val="bg2">
              <a:lumMod val="50000"/>
            </a:schemeClr>
          </a:solidFill>
        </p:grpSpPr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/>
          <p:cNvSpPr/>
          <p:nvPr/>
        </p:nvSpPr>
        <p:spPr>
          <a:xfrm flipV="1">
            <a:off x="26126" y="1118160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461683" y="250465"/>
            <a:ext cx="11576279" cy="645664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20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평행 사변형 22"/>
          <p:cNvSpPr/>
          <p:nvPr/>
        </p:nvSpPr>
        <p:spPr>
          <a:xfrm>
            <a:off x="26126" y="393773"/>
            <a:ext cx="2775829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11291590" y="39377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61" y="1826337"/>
            <a:ext cx="8307325" cy="33049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87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/>
          <p:cNvSpPr/>
          <p:nvPr/>
        </p:nvSpPr>
        <p:spPr>
          <a:xfrm flipV="1">
            <a:off x="26126" y="1118160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461683" y="250465"/>
            <a:ext cx="11576279" cy="645664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20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평행 사변형 22"/>
          <p:cNvSpPr/>
          <p:nvPr/>
        </p:nvSpPr>
        <p:spPr>
          <a:xfrm>
            <a:off x="26126" y="393773"/>
            <a:ext cx="10968181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EstimatedRTT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11149839" y="545902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7012" r="1960" b="17754"/>
          <a:stretch/>
        </p:blipFill>
        <p:spPr>
          <a:xfrm>
            <a:off x="3151259" y="545902"/>
            <a:ext cx="7151942" cy="3997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89149" y="1530323"/>
            <a:ext cx="582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SampleRTT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106ms, 120ms, 140ms, 90ms, 115ms</a:t>
            </a:r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EstimatedRTT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dirty="0" smtClean="0"/>
              <a:t>100ms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9149" y="2716801"/>
            <a:ext cx="8216537" cy="3204635"/>
            <a:chOff x="689149" y="1726502"/>
            <a:chExt cx="8216537" cy="3204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89149" y="1867035"/>
                  <a:ext cx="8216537" cy="14773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𝐸𝑠𝑡𝑖𝑚𝑎𝑡𝑒𝑑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RTT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𝐸𝑠𝑡𝑖𝑚𝑎𝑡𝑒𝑑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RT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r>
                    <a:rPr lang="en-US" altLang="ko-KR" dirty="0" smtClean="0"/>
                    <a:t> + a * </a:t>
                  </a:r>
                  <a:r>
                    <a:rPr lang="en-US" altLang="ko-KR" dirty="0" err="1" smtClean="0"/>
                    <a:t>SampleRTT</a:t>
                  </a:r>
                  <a:endParaRPr lang="en-US" altLang="ko-KR" dirty="0" smtClean="0"/>
                </a:p>
                <a:p>
                  <a:r>
                    <a:rPr lang="en-US" altLang="ko-KR" dirty="0"/>
                    <a:t>	</a:t>
                  </a:r>
                  <a:r>
                    <a:rPr lang="en-US" altLang="ko-KR" dirty="0" smtClean="0"/>
                    <a:t>	= (1-0.125) * 100 + 0.125 * 106</a:t>
                  </a:r>
                </a:p>
                <a:p>
                  <a:r>
                    <a:rPr lang="en-US" altLang="ko-KR" dirty="0"/>
                    <a:t>	</a:t>
                  </a:r>
                  <a:r>
                    <a:rPr lang="en-US" altLang="ko-KR" dirty="0" smtClean="0"/>
                    <a:t>	= 100.75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		</a:t>
                  </a:r>
                  <a:r>
                    <a:rPr lang="en-US" altLang="ko-KR" b="1" dirty="0" smtClean="0"/>
                    <a:t>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𝑬𝒔𝒕𝒊𝒎𝒂𝒕𝒆𝒅𝑹𝑻𝑻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𝟏𝟎𝟔</m:t>
                          </m:r>
                        </m:sub>
                      </m:sSub>
                    </m:oMath>
                  </a14:m>
                  <a:r>
                    <a:rPr lang="en-US" altLang="ko-KR" b="1" dirty="0" smtClean="0"/>
                    <a:t> = 100.75</a:t>
                  </a:r>
                  <a:endParaRPr lang="en-US" altLang="ko-KR" b="1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49" y="1867035"/>
                  <a:ext cx="8216537" cy="1477328"/>
                </a:xfrm>
                <a:prstGeom prst="rect">
                  <a:avLst/>
                </a:prstGeom>
                <a:blipFill>
                  <a:blip r:embed="rId3"/>
                  <a:stretch>
                    <a:fillRect t="-2479" b="-57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9149" y="3453809"/>
                  <a:ext cx="8216537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𝐸𝑠𝑡𝑖𝑚𝑎𝑡𝑒𝑑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RTT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𝐸𝑠𝑡𝑖𝑚𝑎𝑡𝑒𝑑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RT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r>
                    <a:rPr lang="en-US" altLang="ko-KR" dirty="0" smtClean="0"/>
                    <a:t> + a * </a:t>
                  </a:r>
                  <a:r>
                    <a:rPr lang="en-US" altLang="ko-KR" dirty="0" err="1" smtClean="0"/>
                    <a:t>SampleRTT</a:t>
                  </a:r>
                  <a:endParaRPr lang="en-US" altLang="ko-KR" dirty="0" smtClean="0"/>
                </a:p>
                <a:p>
                  <a:r>
                    <a:rPr lang="en-US" altLang="ko-KR" dirty="0"/>
                    <a:t>	</a:t>
                  </a:r>
                  <a:r>
                    <a:rPr lang="en-US" altLang="ko-KR" dirty="0" smtClean="0"/>
                    <a:t>	= (1-0.125) * 100.75 + 0.125 * 120</a:t>
                  </a:r>
                </a:p>
                <a:p>
                  <a:r>
                    <a:rPr lang="en-US" altLang="ko-KR" dirty="0"/>
                    <a:t>	</a:t>
                  </a:r>
                  <a:r>
                    <a:rPr lang="en-US" altLang="ko-KR" dirty="0" smtClean="0"/>
                    <a:t>	= 103.156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		</a:t>
                  </a:r>
                  <a:r>
                    <a:rPr lang="en-US" altLang="ko-KR" b="1" dirty="0" smtClean="0"/>
                    <a:t>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𝑬𝒔𝒕𝒊𝒎𝒂𝒕𝒆𝒅𝑹𝑻𝑻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</m:sSub>
                    </m:oMath>
                  </a14:m>
                  <a:r>
                    <a:rPr lang="en-US" altLang="ko-KR" b="1" dirty="0" smtClean="0"/>
                    <a:t> = 103.156</a:t>
                  </a:r>
                  <a:endParaRPr lang="en-US" altLang="ko-KR" b="1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49" y="3453809"/>
                  <a:ext cx="8216537" cy="1477328"/>
                </a:xfrm>
                <a:prstGeom prst="rect">
                  <a:avLst/>
                </a:prstGeom>
                <a:blipFill>
                  <a:blip r:embed="rId4"/>
                  <a:stretch>
                    <a:fillRect t="-2066" b="-57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연결선 6"/>
            <p:cNvCxnSpPr/>
            <p:nvPr/>
          </p:nvCxnSpPr>
          <p:spPr>
            <a:xfrm flipV="1">
              <a:off x="689149" y="3389526"/>
              <a:ext cx="6835058" cy="501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689149" y="1726502"/>
              <a:ext cx="6835058" cy="501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6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/>
          <p:cNvSpPr/>
          <p:nvPr/>
        </p:nvSpPr>
        <p:spPr>
          <a:xfrm flipV="1">
            <a:off x="26126" y="1118160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461683" y="250465"/>
            <a:ext cx="11576279" cy="645664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20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평행 사변형 22"/>
          <p:cNvSpPr/>
          <p:nvPr/>
        </p:nvSpPr>
        <p:spPr>
          <a:xfrm>
            <a:off x="26126" y="393773"/>
            <a:ext cx="10968181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EstimatedRTT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11149839" y="545902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7012" r="1960" b="17754"/>
          <a:stretch/>
        </p:blipFill>
        <p:spPr>
          <a:xfrm>
            <a:off x="3151259" y="579928"/>
            <a:ext cx="7151942" cy="3657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689149" y="1583866"/>
            <a:ext cx="8216538" cy="4671224"/>
            <a:chOff x="689148" y="1685691"/>
            <a:chExt cx="8216538" cy="4671224"/>
          </a:xfrm>
        </p:grpSpPr>
        <p:grpSp>
          <p:nvGrpSpPr>
            <p:cNvPr id="3" name="그룹 2"/>
            <p:cNvGrpSpPr/>
            <p:nvPr/>
          </p:nvGrpSpPr>
          <p:grpSpPr>
            <a:xfrm>
              <a:off x="689149" y="3292813"/>
              <a:ext cx="8216537" cy="3064102"/>
              <a:chOff x="741400" y="1663805"/>
              <a:chExt cx="8216537" cy="30641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41400" y="1663805"/>
                    <a:ext cx="8216537" cy="14773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𝐸𝑠𝑡𝑖𝑚𝑎𝑡𝑒𝑑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RTT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𝐸𝑠𝑡𝑖𝑚𝑎𝑡𝑒𝑑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RT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a14:m>
                    <a:r>
                      <a:rPr lang="en-US" altLang="ko-KR" dirty="0" smtClean="0"/>
                      <a:t> + a * </a:t>
                    </a:r>
                    <a:r>
                      <a:rPr lang="en-US" altLang="ko-KR" dirty="0" err="1" smtClean="0"/>
                      <a:t>SampleRTT</a:t>
                    </a:r>
                    <a:endParaRPr lang="en-US" altLang="ko-KR" dirty="0" smtClean="0"/>
                  </a:p>
                  <a:p>
                    <a:r>
                      <a:rPr lang="en-US" altLang="ko-KR" dirty="0"/>
                      <a:t>	</a:t>
                    </a:r>
                    <a:r>
                      <a:rPr lang="en-US" altLang="ko-KR" dirty="0" smtClean="0"/>
                      <a:t>	= (1-0.125) * 107.761 + 0.125 * 90</a:t>
                    </a:r>
                  </a:p>
                  <a:p>
                    <a:r>
                      <a:rPr lang="en-US" altLang="ko-KR" dirty="0"/>
                      <a:t>	</a:t>
                    </a:r>
                    <a:r>
                      <a:rPr lang="en-US" altLang="ko-KR" dirty="0" smtClean="0"/>
                      <a:t>	= 105.54</a:t>
                    </a:r>
                  </a:p>
                  <a:p>
                    <a:endParaRPr lang="en-US" altLang="ko-KR" dirty="0"/>
                  </a:p>
                  <a:p>
                    <a:r>
                      <a:rPr lang="en-US" altLang="ko-KR" dirty="0" smtClean="0"/>
                      <a:t>		</a:t>
                    </a:r>
                    <a:r>
                      <a:rPr lang="en-US" altLang="ko-KR" b="1" dirty="0" smtClean="0"/>
                      <a:t>∴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𝑬𝒔𝒕𝒊𝒎𝒂𝒕𝒆𝒅𝑹𝑻𝑻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𝟗𝟎</m:t>
                            </m:r>
                          </m:sub>
                        </m:sSub>
                      </m:oMath>
                    </a14:m>
                    <a:r>
                      <a:rPr lang="en-US" altLang="ko-KR" b="1" dirty="0" smtClean="0"/>
                      <a:t>= 105.54</a:t>
                    </a:r>
                    <a:endParaRPr lang="en-US" altLang="ko-KR" b="1" dirty="0"/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00" y="1663805"/>
                    <a:ext cx="8216537" cy="14773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058" b="-535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41400" y="3250579"/>
                    <a:ext cx="8216537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𝐸𝑠𝑡𝑖𝑚𝑎𝑡𝑒𝑑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RTT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𝐸𝑠𝑡𝑖𝑚𝑎𝑡𝑒𝑑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RT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a14:m>
                    <a:r>
                      <a:rPr lang="en-US" altLang="ko-KR" dirty="0" smtClean="0"/>
                      <a:t> + a * </a:t>
                    </a:r>
                    <a:r>
                      <a:rPr lang="en-US" altLang="ko-KR" dirty="0" err="1" smtClean="0"/>
                      <a:t>SampleRTT</a:t>
                    </a:r>
                    <a:endParaRPr lang="en-US" altLang="ko-KR" dirty="0" smtClean="0"/>
                  </a:p>
                  <a:p>
                    <a:r>
                      <a:rPr lang="en-US" altLang="ko-KR" dirty="0"/>
                      <a:t>	</a:t>
                    </a:r>
                    <a:r>
                      <a:rPr lang="en-US" altLang="ko-KR" dirty="0" smtClean="0"/>
                      <a:t>	= (1-0.125) * 105.54 + 0.125 * 115</a:t>
                    </a:r>
                  </a:p>
                  <a:p>
                    <a:r>
                      <a:rPr lang="en-US" altLang="ko-KR" dirty="0"/>
                      <a:t>	</a:t>
                    </a:r>
                    <a:r>
                      <a:rPr lang="en-US" altLang="ko-KR" dirty="0" smtClean="0"/>
                      <a:t>	= 106.722</a:t>
                    </a:r>
                  </a:p>
                  <a:p>
                    <a:endParaRPr lang="en-US" altLang="ko-KR" dirty="0"/>
                  </a:p>
                  <a:p>
                    <a:r>
                      <a:rPr lang="en-US" altLang="ko-KR" dirty="0" smtClean="0"/>
                      <a:t>		</a:t>
                    </a:r>
                    <a:r>
                      <a:rPr lang="en-US" altLang="ko-KR" b="1" dirty="0" smtClean="0"/>
                      <a:t>∴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𝑬𝒔𝒕𝒊𝒎𝒂𝒕𝒆𝒅𝑹𝑻𝑻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𝟏𝟏𝟓</m:t>
                            </m:r>
                          </m:sub>
                        </m:sSub>
                      </m:oMath>
                    </a14:m>
                    <a:r>
                      <a:rPr lang="en-US" altLang="ko-KR" b="1" dirty="0" smtClean="0"/>
                      <a:t> = 106.722</a:t>
                    </a:r>
                    <a:endParaRPr lang="en-US" altLang="ko-KR" b="1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00" y="3250579"/>
                    <a:ext cx="8216537" cy="14773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479" b="-578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직선 연결선 6"/>
              <p:cNvCxnSpPr/>
              <p:nvPr/>
            </p:nvCxnSpPr>
            <p:spPr>
              <a:xfrm flipV="1">
                <a:off x="741400" y="3186296"/>
                <a:ext cx="6835058" cy="501"/>
              </a:xfrm>
              <a:prstGeom prst="line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9148" y="1685691"/>
                  <a:ext cx="8216537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𝐸𝑠𝑡𝑖𝑚𝑎𝑡𝑒𝑑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RTT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𝐸𝑠𝑡𝑖𝑚𝑎𝑡𝑒𝑑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RT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r>
                    <a:rPr lang="en-US" altLang="ko-KR" dirty="0" smtClean="0"/>
                    <a:t> + a * </a:t>
                  </a:r>
                  <a:r>
                    <a:rPr lang="en-US" altLang="ko-KR" dirty="0" err="1" smtClean="0"/>
                    <a:t>SampleRTT</a:t>
                  </a:r>
                  <a:endParaRPr lang="en-US" altLang="ko-KR" dirty="0" smtClean="0"/>
                </a:p>
                <a:p>
                  <a:r>
                    <a:rPr lang="en-US" altLang="ko-KR" dirty="0"/>
                    <a:t>	</a:t>
                  </a:r>
                  <a:r>
                    <a:rPr lang="en-US" altLang="ko-KR" dirty="0" smtClean="0"/>
                    <a:t>	= (1-0.125) * 103.156 + 0.125 * 140</a:t>
                  </a:r>
                </a:p>
                <a:p>
                  <a:r>
                    <a:rPr lang="en-US" altLang="ko-KR" dirty="0"/>
                    <a:t>	</a:t>
                  </a:r>
                  <a:r>
                    <a:rPr lang="en-US" altLang="ko-KR" dirty="0" smtClean="0"/>
                    <a:t>	= 107.761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		</a:t>
                  </a:r>
                  <a:r>
                    <a:rPr lang="en-US" altLang="ko-KR" b="1" dirty="0" smtClean="0"/>
                    <a:t>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𝑬𝒔𝒕𝒊𝒎𝒂𝒕𝒆𝒅𝑹𝑻𝑻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𝟏𝟒𝟎</m:t>
                          </m:r>
                        </m:sub>
                      </m:sSub>
                    </m:oMath>
                  </a14:m>
                  <a:r>
                    <a:rPr lang="en-US" altLang="ko-KR" b="1" dirty="0" smtClean="0"/>
                    <a:t> = 107.761</a:t>
                  </a:r>
                  <a:endParaRPr lang="en-US" altLang="ko-KR" b="1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48" y="1685691"/>
                  <a:ext cx="8216537" cy="1477328"/>
                </a:xfrm>
                <a:prstGeom prst="rect">
                  <a:avLst/>
                </a:prstGeom>
                <a:blipFill>
                  <a:blip r:embed="rId5"/>
                  <a:stretch>
                    <a:fillRect t="-2479" b="-57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연결선 17"/>
            <p:cNvCxnSpPr/>
            <p:nvPr/>
          </p:nvCxnSpPr>
          <p:spPr>
            <a:xfrm flipV="1">
              <a:off x="689149" y="3172813"/>
              <a:ext cx="6835058" cy="501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58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/>
          <p:cNvSpPr/>
          <p:nvPr/>
        </p:nvSpPr>
        <p:spPr>
          <a:xfrm flipV="1">
            <a:off x="26126" y="1118160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461683" y="250465"/>
            <a:ext cx="11576279" cy="645664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20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평행 사변형 22"/>
          <p:cNvSpPr/>
          <p:nvPr/>
        </p:nvSpPr>
        <p:spPr>
          <a:xfrm>
            <a:off x="26126" y="393773"/>
            <a:ext cx="10457277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DevRTT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11291590" y="39377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46" y="579255"/>
            <a:ext cx="7996152" cy="367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2721" y="1469309"/>
            <a:ext cx="582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DevRTT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5ms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9149" y="2606929"/>
            <a:ext cx="8270109" cy="3055920"/>
            <a:chOff x="635577" y="2089319"/>
            <a:chExt cx="8270109" cy="30559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9149" y="2089319"/>
                  <a:ext cx="8216537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Dev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RTT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Dev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RT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r>
                    <a:rPr lang="en-US" altLang="ko-KR" dirty="0" smtClean="0"/>
                    <a:t> + b * l </a:t>
                  </a:r>
                  <a:r>
                    <a:rPr lang="en-US" altLang="ko-KR" dirty="0" err="1" smtClean="0"/>
                    <a:t>SampleRTT-EstimatedRTT</a:t>
                  </a:r>
                  <a:r>
                    <a:rPr lang="en-US" altLang="ko-KR" dirty="0" smtClean="0"/>
                    <a:t> l</a:t>
                  </a:r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(1-0.125) * 5 + 0.25 * l 106-100.75 l</a:t>
                  </a:r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5.06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	   </a:t>
                  </a:r>
                  <a:r>
                    <a:rPr lang="en-US" altLang="ko-KR" b="1" dirty="0" smtClean="0"/>
                    <a:t>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𝑫𝒆𝒗𝑹𝑻𝑻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𝟏𝟎𝟔</m:t>
                          </m:r>
                        </m:sub>
                      </m:sSub>
                    </m:oMath>
                  </a14:m>
                  <a:r>
                    <a:rPr lang="en-US" altLang="ko-KR" b="1" dirty="0" smtClean="0"/>
                    <a:t> = 5.06</a:t>
                  </a:r>
                  <a:endParaRPr lang="en-US" altLang="ko-KR" b="1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49" y="2089319"/>
                  <a:ext cx="8216537" cy="1477328"/>
                </a:xfrm>
                <a:prstGeom prst="rect">
                  <a:avLst/>
                </a:prstGeom>
                <a:blipFill>
                  <a:blip r:embed="rId3"/>
                  <a:stretch>
                    <a:fillRect t="-2479" b="-57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연결선 10"/>
            <p:cNvCxnSpPr/>
            <p:nvPr/>
          </p:nvCxnSpPr>
          <p:spPr>
            <a:xfrm flipV="1">
              <a:off x="689149" y="3566397"/>
              <a:ext cx="6835058" cy="501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35577" y="3659427"/>
                  <a:ext cx="8216537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Dev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RTT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Dev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RT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r>
                    <a:rPr lang="en-US" altLang="ko-KR" dirty="0" smtClean="0"/>
                    <a:t> + b * l </a:t>
                  </a:r>
                  <a:r>
                    <a:rPr lang="en-US" altLang="ko-KR" dirty="0" err="1" smtClean="0"/>
                    <a:t>SampleRTT-EstimatedRTT</a:t>
                  </a:r>
                  <a:r>
                    <a:rPr lang="en-US" altLang="ko-KR" dirty="0" smtClean="0"/>
                    <a:t> l</a:t>
                  </a:r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(1-0.125) * 5.06 + 0.25 * l 120-103.156 l</a:t>
                  </a:r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8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	   </a:t>
                  </a:r>
                  <a:r>
                    <a:rPr lang="en-US" altLang="ko-KR" b="1" dirty="0" smtClean="0"/>
                    <a:t>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𝑫𝒆𝒗𝑹𝑻𝑻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𝟏𝟐𝟎</m:t>
                          </m:r>
                        </m:sub>
                      </m:sSub>
                    </m:oMath>
                  </a14:m>
                  <a:r>
                    <a:rPr lang="en-US" altLang="ko-KR" b="1" dirty="0" smtClean="0"/>
                    <a:t> = 8</a:t>
                  </a:r>
                  <a:endParaRPr lang="en-US" altLang="ko-KR" b="1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577" y="3659427"/>
                  <a:ext cx="8216537" cy="1477328"/>
                </a:xfrm>
                <a:prstGeom prst="rect">
                  <a:avLst/>
                </a:prstGeom>
                <a:blipFill>
                  <a:blip r:embed="rId4"/>
                  <a:stretch>
                    <a:fillRect t="-2058" b="-53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연결선 13"/>
            <p:cNvCxnSpPr/>
            <p:nvPr/>
          </p:nvCxnSpPr>
          <p:spPr>
            <a:xfrm flipV="1">
              <a:off x="689149" y="5144738"/>
              <a:ext cx="6835058" cy="501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 flipV="1">
            <a:off x="689149" y="2514149"/>
            <a:ext cx="6835058" cy="50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/>
          <p:cNvSpPr/>
          <p:nvPr/>
        </p:nvSpPr>
        <p:spPr>
          <a:xfrm flipV="1">
            <a:off x="26126" y="1118160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461683" y="250465"/>
            <a:ext cx="11576279" cy="645664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20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평행 사변형 22"/>
          <p:cNvSpPr/>
          <p:nvPr/>
        </p:nvSpPr>
        <p:spPr>
          <a:xfrm>
            <a:off x="26126" y="393773"/>
            <a:ext cx="11079142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DevRTT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11291590" y="39377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46" y="579255"/>
            <a:ext cx="7996152" cy="36710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89149" y="1613739"/>
            <a:ext cx="8270109" cy="4611478"/>
            <a:chOff x="689149" y="1382702"/>
            <a:chExt cx="8270109" cy="4611478"/>
          </a:xfrm>
        </p:grpSpPr>
        <p:grpSp>
          <p:nvGrpSpPr>
            <p:cNvPr id="3" name="그룹 2"/>
            <p:cNvGrpSpPr/>
            <p:nvPr/>
          </p:nvGrpSpPr>
          <p:grpSpPr>
            <a:xfrm>
              <a:off x="689149" y="2908642"/>
              <a:ext cx="8270109" cy="3085538"/>
              <a:chOff x="635577" y="2051217"/>
              <a:chExt cx="8270109" cy="30855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89149" y="2089319"/>
                    <a:ext cx="8216537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Dev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RTT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Dev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RT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a14:m>
                    <a:r>
                      <a:rPr lang="en-US" altLang="ko-KR" dirty="0" smtClean="0"/>
                      <a:t> + b * l </a:t>
                    </a:r>
                    <a:r>
                      <a:rPr lang="en-US" altLang="ko-KR" dirty="0" err="1" smtClean="0"/>
                      <a:t>SampleRTT-EstimatedRTT</a:t>
                    </a:r>
                    <a:r>
                      <a:rPr lang="en-US" altLang="ko-KR" dirty="0" smtClean="0"/>
                      <a:t> l</a:t>
                    </a:r>
                  </a:p>
                  <a:p>
                    <a:r>
                      <a:rPr lang="en-US" altLang="ko-KR" dirty="0"/>
                      <a:t>	 </a:t>
                    </a:r>
                    <a:r>
                      <a:rPr lang="en-US" altLang="ko-KR" dirty="0" smtClean="0"/>
                      <a:t>  = (1-0.125) * 14.05 + 0.25 * l 90-105.54 l</a:t>
                    </a:r>
                  </a:p>
                  <a:p>
                    <a:r>
                      <a:rPr lang="en-US" altLang="ko-KR" dirty="0"/>
                      <a:t>	 </a:t>
                    </a:r>
                    <a:r>
                      <a:rPr lang="en-US" altLang="ko-KR" dirty="0" smtClean="0"/>
                      <a:t>  = 6.73</a:t>
                    </a:r>
                  </a:p>
                  <a:p>
                    <a:endParaRPr lang="en-US" altLang="ko-KR" dirty="0"/>
                  </a:p>
                  <a:p>
                    <a:r>
                      <a:rPr lang="en-US" altLang="ko-KR" dirty="0" smtClean="0"/>
                      <a:t>	   </a:t>
                    </a:r>
                    <a:r>
                      <a:rPr lang="en-US" altLang="ko-KR" b="1" dirty="0" smtClean="0"/>
                      <a:t>∴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𝑫𝒆𝒗𝑹𝑻𝑻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𝟗𝟎</m:t>
                            </m:r>
                          </m:sub>
                        </m:sSub>
                      </m:oMath>
                    </a14:m>
                    <a:r>
                      <a:rPr lang="en-US" altLang="ko-KR" b="1" dirty="0" smtClean="0"/>
                      <a:t> = 6.73</a:t>
                    </a:r>
                    <a:endParaRPr lang="en-US" altLang="ko-KR" b="1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149" y="2089319"/>
                    <a:ext cx="8216537" cy="14773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058" b="-53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직선 연결선 10"/>
              <p:cNvCxnSpPr/>
              <p:nvPr/>
            </p:nvCxnSpPr>
            <p:spPr>
              <a:xfrm flipV="1">
                <a:off x="689149" y="3566397"/>
                <a:ext cx="6835058" cy="501"/>
              </a:xfrm>
              <a:prstGeom prst="line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35577" y="3659427"/>
                    <a:ext cx="8216537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Dev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RTT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Dev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RT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a14:m>
                    <a:r>
                      <a:rPr lang="en-US" altLang="ko-KR" dirty="0" smtClean="0"/>
                      <a:t> + b * l </a:t>
                    </a:r>
                    <a:r>
                      <a:rPr lang="en-US" altLang="ko-KR" dirty="0" err="1" smtClean="0"/>
                      <a:t>SampleRTT-EstimatedRTT</a:t>
                    </a:r>
                    <a:r>
                      <a:rPr lang="en-US" altLang="ko-KR" dirty="0" smtClean="0"/>
                      <a:t> l</a:t>
                    </a:r>
                  </a:p>
                  <a:p>
                    <a:r>
                      <a:rPr lang="en-US" altLang="ko-KR" dirty="0"/>
                      <a:t>	 </a:t>
                    </a:r>
                    <a:r>
                      <a:rPr lang="en-US" altLang="ko-KR" dirty="0" smtClean="0"/>
                      <a:t>  = (1-0.125) * 6.73 + 0.25 * l 115-106.722 l</a:t>
                    </a:r>
                  </a:p>
                  <a:p>
                    <a:r>
                      <a:rPr lang="en-US" altLang="ko-KR" dirty="0"/>
                      <a:t>	 </a:t>
                    </a:r>
                    <a:r>
                      <a:rPr lang="en-US" altLang="ko-KR" dirty="0" smtClean="0"/>
                      <a:t>  = 7.10</a:t>
                    </a:r>
                  </a:p>
                  <a:p>
                    <a:endParaRPr lang="en-US" altLang="ko-KR" dirty="0"/>
                  </a:p>
                  <a:p>
                    <a:r>
                      <a:rPr lang="en-US" altLang="ko-KR" dirty="0" smtClean="0"/>
                      <a:t>	   </a:t>
                    </a:r>
                    <a:r>
                      <a:rPr lang="en-US" altLang="ko-KR" b="1" dirty="0" smtClean="0"/>
                      <a:t>∴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𝑫𝒆𝒗𝑹𝑻𝑻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𝟏𝟏𝟓</m:t>
                            </m:r>
                          </m:sub>
                        </m:sSub>
                      </m:oMath>
                    </a14:m>
                    <a:r>
                      <a:rPr lang="en-US" altLang="ko-KR" b="1" dirty="0" smtClean="0"/>
                      <a:t> = 7.10</a:t>
                    </a:r>
                    <a:endParaRPr lang="en-US" altLang="ko-KR" b="1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577" y="3659427"/>
                    <a:ext cx="8216537" cy="14773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479" b="-578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직선 연결선 16"/>
              <p:cNvCxnSpPr/>
              <p:nvPr/>
            </p:nvCxnSpPr>
            <p:spPr>
              <a:xfrm flipV="1">
                <a:off x="689149" y="2051217"/>
                <a:ext cx="6835058" cy="501"/>
              </a:xfrm>
              <a:prstGeom prst="line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89149" y="1382702"/>
                  <a:ext cx="8216537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Dev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RTT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Dev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RT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r>
                    <a:rPr lang="en-US" altLang="ko-KR" dirty="0" smtClean="0"/>
                    <a:t> + b * l </a:t>
                  </a:r>
                  <a:r>
                    <a:rPr lang="en-US" altLang="ko-KR" dirty="0" err="1" smtClean="0"/>
                    <a:t>SampleRTT-EstimatedRTT</a:t>
                  </a:r>
                  <a:r>
                    <a:rPr lang="en-US" altLang="ko-KR" dirty="0" smtClean="0"/>
                    <a:t> l</a:t>
                  </a:r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(1-0.125) * 8 + 0.25 * l 140-107.761 l</a:t>
                  </a:r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14.05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	   </a:t>
                  </a:r>
                  <a:r>
                    <a:rPr lang="en-US" altLang="ko-KR" b="1" dirty="0" smtClean="0"/>
                    <a:t>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𝑫𝒆𝒗𝑹𝑻𝑻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𝟏𝟒𝟎</m:t>
                          </m:r>
                        </m:sub>
                      </m:sSub>
                    </m:oMath>
                  </a14:m>
                  <a:r>
                    <a:rPr lang="en-US" altLang="ko-KR" b="1" dirty="0" smtClean="0"/>
                    <a:t> = 14.05</a:t>
                  </a:r>
                  <a:endParaRPr lang="en-US" altLang="ko-KR" b="1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49" y="1382702"/>
                  <a:ext cx="8216537" cy="1477328"/>
                </a:xfrm>
                <a:prstGeom prst="rect">
                  <a:avLst/>
                </a:prstGeom>
                <a:blipFill>
                  <a:blip r:embed="rId5"/>
                  <a:stretch>
                    <a:fillRect t="-2479" b="-57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83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/>
          <p:cNvSpPr/>
          <p:nvPr/>
        </p:nvSpPr>
        <p:spPr>
          <a:xfrm flipV="1">
            <a:off x="26126" y="1118160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461683" y="250465"/>
            <a:ext cx="11576279" cy="645664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20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평행 사변형 22"/>
          <p:cNvSpPr/>
          <p:nvPr/>
        </p:nvSpPr>
        <p:spPr>
          <a:xfrm>
            <a:off x="26126" y="377370"/>
            <a:ext cx="11079142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TimeoutInterval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11291590" y="39377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4558" b="19411"/>
          <a:stretch/>
        </p:blipFill>
        <p:spPr>
          <a:xfrm>
            <a:off x="3458547" y="564298"/>
            <a:ext cx="6177881" cy="36833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871509" y="2254156"/>
            <a:ext cx="8216537" cy="3055920"/>
            <a:chOff x="689149" y="2089319"/>
            <a:chExt cx="8216537" cy="30559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89149" y="2089319"/>
                  <a:ext cx="8216537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dirty="0" smtClean="0">
                              <a:effectLst/>
                            </a:rPr>
                            <m:t>TimeoutInterval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ko-KR" dirty="0" err="1" smtClean="0"/>
                    <a:t>EstimatedRTT</a:t>
                  </a:r>
                  <a:r>
                    <a:rPr lang="en-US" altLang="ko-KR" dirty="0" smtClean="0"/>
                    <a:t> + 4 * </a:t>
                  </a:r>
                  <a:r>
                    <a:rPr lang="en-US" altLang="ko-KR" dirty="0" err="1" smtClean="0"/>
                    <a:t>DevRTT</a:t>
                  </a:r>
                  <a:endParaRPr lang="en-US" altLang="ko-KR" dirty="0" smtClean="0"/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100.75 + 4 * 5.06</a:t>
                  </a:r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120.99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	   </a:t>
                  </a:r>
                  <a:r>
                    <a:rPr lang="en-US" altLang="ko-KR" b="1" dirty="0" smtClean="0"/>
                    <a:t>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𝑻𝒊𝒎𝒆𝒐𝒖𝒕𝑰𝒏𝒕𝒆𝒓𝒗𝒂𝒍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𝟏𝟎𝟔</m:t>
                          </m:r>
                        </m:sub>
                      </m:sSub>
                    </m:oMath>
                  </a14:m>
                  <a:r>
                    <a:rPr lang="en-US" altLang="ko-KR" b="1" dirty="0" smtClean="0"/>
                    <a:t> = 120.99</a:t>
                  </a:r>
                  <a:endParaRPr lang="en-US" altLang="ko-KR" b="1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49" y="2089319"/>
                  <a:ext cx="8216537" cy="1477328"/>
                </a:xfrm>
                <a:prstGeom prst="rect">
                  <a:avLst/>
                </a:prstGeom>
                <a:blipFill>
                  <a:blip r:embed="rId3"/>
                  <a:stretch>
                    <a:fillRect t="-2479" b="-57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연결선 11"/>
            <p:cNvCxnSpPr/>
            <p:nvPr/>
          </p:nvCxnSpPr>
          <p:spPr>
            <a:xfrm flipV="1">
              <a:off x="689149" y="3566397"/>
              <a:ext cx="6835058" cy="501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89149" y="5144738"/>
              <a:ext cx="6835058" cy="501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 flipV="1">
            <a:off x="817937" y="2161376"/>
            <a:ext cx="6835058" cy="50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17937" y="3796743"/>
                <a:ext cx="821653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>
                            <a:effectLst/>
                          </a:rPr>
                          <m:t>TimeoutInterval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 err="1" smtClean="0"/>
                  <a:t>EstimatedRTT</a:t>
                </a:r>
                <a:r>
                  <a:rPr lang="en-US" altLang="ko-KR" dirty="0" smtClean="0"/>
                  <a:t> + 4 * </a:t>
                </a:r>
                <a:r>
                  <a:rPr lang="en-US" altLang="ko-KR" dirty="0" err="1" smtClean="0"/>
                  <a:t>DevRTT</a:t>
                </a:r>
                <a:endParaRPr lang="en-US" altLang="ko-KR" dirty="0" smtClean="0"/>
              </a:p>
              <a:p>
                <a:r>
                  <a:rPr lang="en-US" altLang="ko-KR" dirty="0"/>
                  <a:t>	 </a:t>
                </a:r>
                <a:r>
                  <a:rPr lang="en-US" altLang="ko-KR" dirty="0" smtClean="0"/>
                  <a:t>  = 103.156 + 4 * 8</a:t>
                </a:r>
              </a:p>
              <a:p>
                <a:r>
                  <a:rPr lang="en-US" altLang="ko-KR" dirty="0"/>
                  <a:t>	 </a:t>
                </a:r>
                <a:r>
                  <a:rPr lang="en-US" altLang="ko-KR" dirty="0" smtClean="0"/>
                  <a:t>  = 135.156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	   </a:t>
                </a:r>
                <a:r>
                  <a:rPr lang="en-US" altLang="ko-KR" b="1" dirty="0" smtClean="0"/>
                  <a:t>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 = 135.156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37" y="3796743"/>
                <a:ext cx="8216537" cy="1477328"/>
              </a:xfrm>
              <a:prstGeom prst="rect">
                <a:avLst/>
              </a:prstGeom>
              <a:blipFill>
                <a:blip r:embed="rId4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2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3C6B3"/>
            </a:gs>
            <a:gs pos="87000">
              <a:srgbClr val="D7D0C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/>
          <p:cNvSpPr/>
          <p:nvPr/>
        </p:nvSpPr>
        <p:spPr>
          <a:xfrm flipV="1">
            <a:off x="26126" y="1118160"/>
            <a:ext cx="1326047" cy="348381"/>
          </a:xfrm>
          <a:prstGeom prst="parallelogram">
            <a:avLst>
              <a:gd name="adj" fmla="val 9894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평행 사변형 21"/>
          <p:cNvSpPr/>
          <p:nvPr/>
        </p:nvSpPr>
        <p:spPr>
          <a:xfrm>
            <a:off x="461683" y="250465"/>
            <a:ext cx="11576279" cy="645664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20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평행 사변형 22"/>
          <p:cNvSpPr/>
          <p:nvPr/>
        </p:nvSpPr>
        <p:spPr>
          <a:xfrm>
            <a:off x="26126" y="377370"/>
            <a:ext cx="11079142" cy="738070"/>
          </a:xfrm>
          <a:prstGeom prst="parallelogram">
            <a:avLst>
              <a:gd name="adj" fmla="val 23798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TimeoutInterval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8"/>
          <p:cNvGrpSpPr>
            <a:grpSpLocks noChangeAspect="1"/>
          </p:cNvGrpSpPr>
          <p:nvPr/>
        </p:nvGrpSpPr>
        <p:grpSpPr bwMode="auto">
          <a:xfrm>
            <a:off x="11291590" y="393773"/>
            <a:ext cx="560050" cy="490154"/>
            <a:chOff x="496" y="4251"/>
            <a:chExt cx="641" cy="561"/>
          </a:xfrm>
          <a:solidFill>
            <a:schemeClr val="bg2">
              <a:lumMod val="50000"/>
            </a:schemeClr>
          </a:solidFill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4558" b="19411"/>
          <a:stretch/>
        </p:blipFill>
        <p:spPr>
          <a:xfrm>
            <a:off x="3458547" y="564298"/>
            <a:ext cx="6177881" cy="36833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17938" y="1623659"/>
            <a:ext cx="8270109" cy="4575236"/>
            <a:chOff x="727785" y="1559321"/>
            <a:chExt cx="8270109" cy="4575236"/>
          </a:xfrm>
        </p:grpSpPr>
        <p:grpSp>
          <p:nvGrpSpPr>
            <p:cNvPr id="10" name="그룹 9"/>
            <p:cNvGrpSpPr/>
            <p:nvPr/>
          </p:nvGrpSpPr>
          <p:grpSpPr>
            <a:xfrm>
              <a:off x="781357" y="1559321"/>
              <a:ext cx="8216537" cy="3055920"/>
              <a:chOff x="689149" y="2089319"/>
              <a:chExt cx="8216537" cy="30559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89149" y="2089319"/>
                    <a:ext cx="8216537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dirty="0" smtClean="0">
                                <a:effectLst/>
                              </a:rPr>
                              <m:t>TimeoutInterval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140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a14:m>
                    <a:r>
                      <a:rPr lang="en-US" altLang="ko-KR" dirty="0" err="1" smtClean="0"/>
                      <a:t>EstimatedRTT</a:t>
                    </a:r>
                    <a:r>
                      <a:rPr lang="en-US" altLang="ko-KR" dirty="0" smtClean="0"/>
                      <a:t> + 4 * </a:t>
                    </a:r>
                    <a:r>
                      <a:rPr lang="en-US" altLang="ko-KR" dirty="0" err="1" smtClean="0"/>
                      <a:t>DevRTT</a:t>
                    </a:r>
                    <a:endParaRPr lang="en-US" altLang="ko-KR" dirty="0" smtClean="0"/>
                  </a:p>
                  <a:p>
                    <a:r>
                      <a:rPr lang="en-US" altLang="ko-KR" dirty="0"/>
                      <a:t>	 </a:t>
                    </a:r>
                    <a:r>
                      <a:rPr lang="en-US" altLang="ko-KR" dirty="0" smtClean="0"/>
                      <a:t>  = 107.761 + 4 * 14.05</a:t>
                    </a:r>
                  </a:p>
                  <a:p>
                    <a:r>
                      <a:rPr lang="en-US" altLang="ko-KR" dirty="0"/>
                      <a:t>	 </a:t>
                    </a:r>
                    <a:r>
                      <a:rPr lang="en-US" altLang="ko-KR" dirty="0" smtClean="0"/>
                      <a:t>  = 163.961</a:t>
                    </a:r>
                  </a:p>
                  <a:p>
                    <a:endParaRPr lang="en-US" altLang="ko-KR" dirty="0"/>
                  </a:p>
                  <a:p>
                    <a:r>
                      <a:rPr lang="en-US" altLang="ko-KR" dirty="0" smtClean="0"/>
                      <a:t>	   </a:t>
                    </a:r>
                    <a:r>
                      <a:rPr lang="en-US" altLang="ko-KR" b="1" dirty="0" smtClean="0"/>
                      <a:t>∴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𝑻𝒊𝒎𝒆𝒐𝒖𝒕𝑰𝒏𝒕𝒆𝒓𝒗𝒂𝒍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𝟏𝟒𝟎</m:t>
                            </m:r>
                          </m:sub>
                        </m:sSub>
                      </m:oMath>
                    </a14:m>
                    <a:r>
                      <a:rPr lang="en-US" altLang="ko-KR" b="1" dirty="0" smtClean="0"/>
                      <a:t> = 163.961</a:t>
                    </a:r>
                    <a:endParaRPr lang="en-US" altLang="ko-KR" b="1" dirty="0"/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149" y="2089319"/>
                    <a:ext cx="8216537" cy="14773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058" b="-53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직선 연결선 11"/>
              <p:cNvCxnSpPr/>
              <p:nvPr/>
            </p:nvCxnSpPr>
            <p:spPr>
              <a:xfrm flipV="1">
                <a:off x="689149" y="3566397"/>
                <a:ext cx="6835058" cy="501"/>
              </a:xfrm>
              <a:prstGeom prst="line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689149" y="5144738"/>
                <a:ext cx="6835058" cy="501"/>
              </a:xfrm>
              <a:prstGeom prst="line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27785" y="3101908"/>
                  <a:ext cx="8216537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dirty="0" smtClean="0">
                              <a:effectLst/>
                            </a:rPr>
                            <m:t>TimeoutInterval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ko-KR" dirty="0" err="1" smtClean="0"/>
                    <a:t>EstimatedRTT</a:t>
                  </a:r>
                  <a:r>
                    <a:rPr lang="en-US" altLang="ko-KR" dirty="0" smtClean="0"/>
                    <a:t> + 4 * </a:t>
                  </a:r>
                  <a:r>
                    <a:rPr lang="en-US" altLang="ko-KR" dirty="0" err="1" smtClean="0"/>
                    <a:t>DevRTT</a:t>
                  </a:r>
                  <a:endParaRPr lang="en-US" altLang="ko-KR" dirty="0" smtClean="0"/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105.54 + 4 * 6.73</a:t>
                  </a:r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132.46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	   </a:t>
                  </a:r>
                  <a:r>
                    <a:rPr lang="en-US" altLang="ko-KR" b="1" dirty="0" smtClean="0"/>
                    <a:t>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𝑻𝒊𝒎𝒆𝒐𝒖𝒕𝑰𝒏𝒕𝒆𝒓𝒗𝒂𝒍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𝟗𝟎</m:t>
                          </m:r>
                        </m:sub>
                      </m:sSub>
                    </m:oMath>
                  </a14:m>
                  <a:r>
                    <a:rPr lang="en-US" altLang="ko-KR" b="1" dirty="0" smtClean="0"/>
                    <a:t> = 132.46</a:t>
                  </a:r>
                  <a:endParaRPr lang="en-US" altLang="ko-KR" b="1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85" y="3101908"/>
                  <a:ext cx="8216537" cy="1477328"/>
                </a:xfrm>
                <a:prstGeom prst="rect">
                  <a:avLst/>
                </a:prstGeom>
                <a:blipFill>
                  <a:blip r:embed="rId4"/>
                  <a:stretch>
                    <a:fillRect t="-2058" b="-53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27785" y="4657229"/>
                  <a:ext cx="8216537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dirty="0" smtClean="0">
                              <a:effectLst/>
                            </a:rPr>
                            <m:t>TimeoutInterval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ko-KR" dirty="0" err="1" smtClean="0"/>
                    <a:t>EstimatedRTT</a:t>
                  </a:r>
                  <a:r>
                    <a:rPr lang="en-US" altLang="ko-KR" dirty="0" smtClean="0"/>
                    <a:t> + 4 * </a:t>
                  </a:r>
                  <a:r>
                    <a:rPr lang="en-US" altLang="ko-KR" dirty="0" err="1" smtClean="0"/>
                    <a:t>DevRTT</a:t>
                  </a:r>
                  <a:endParaRPr lang="en-US" altLang="ko-KR" dirty="0" smtClean="0"/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106.722 + 4 * 7.10</a:t>
                  </a:r>
                </a:p>
                <a:p>
                  <a:r>
                    <a:rPr lang="en-US" altLang="ko-KR" dirty="0"/>
                    <a:t>	 </a:t>
                  </a:r>
                  <a:r>
                    <a:rPr lang="en-US" altLang="ko-KR" dirty="0" smtClean="0"/>
                    <a:t>  = 135.122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	   </a:t>
                  </a:r>
                  <a:r>
                    <a:rPr lang="en-US" altLang="ko-KR" b="1" dirty="0" smtClean="0"/>
                    <a:t>∴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𝑻𝒊𝒎𝒆𝒐𝒖𝒕𝑰𝒏𝒕𝒆𝒓𝒗𝒂𝒍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𝟏𝟏𝟓</m:t>
                          </m:r>
                        </m:sub>
                      </m:sSub>
                    </m:oMath>
                  </a14:m>
                  <a:r>
                    <a:rPr lang="en-US" altLang="ko-KR" b="1" dirty="0" smtClean="0"/>
                    <a:t> = 135.122</a:t>
                  </a:r>
                  <a:endParaRPr lang="en-US" altLang="ko-KR" b="1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85" y="4657229"/>
                  <a:ext cx="8216537" cy="1477328"/>
                </a:xfrm>
                <a:prstGeom prst="rect">
                  <a:avLst/>
                </a:prstGeom>
                <a:blipFill>
                  <a:blip r:embed="rId5"/>
                  <a:stretch>
                    <a:fillRect t="-2479" b="-57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38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50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304</cp:revision>
  <dcterms:created xsi:type="dcterms:W3CDTF">2019-02-08T07:37:09Z</dcterms:created>
  <dcterms:modified xsi:type="dcterms:W3CDTF">2019-10-13T18:03:57Z</dcterms:modified>
</cp:coreProperties>
</file>