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83" autoAdjust="0"/>
    <p:restoredTop sz="94660"/>
  </p:normalViewPr>
  <p:slideViewPr>
    <p:cSldViewPr snapToGrid="0">
      <p:cViewPr>
        <p:scale>
          <a:sx n="75" d="100"/>
          <a:sy n="75" d="100"/>
        </p:scale>
        <p:origin x="6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1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6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05562" y="776739"/>
            <a:ext cx="7148282" cy="5804788"/>
            <a:chOff x="2486868" y="705449"/>
            <a:chExt cx="7148282" cy="5804788"/>
          </a:xfrm>
        </p:grpSpPr>
        <p:sp>
          <p:nvSpPr>
            <p:cNvPr id="22" name="평행 사변형 21"/>
            <p:cNvSpPr/>
            <p:nvPr/>
          </p:nvSpPr>
          <p:spPr>
            <a:xfrm rot="5400000" flipH="1" flipV="1">
              <a:off x="6429069" y="3247573"/>
              <a:ext cx="5497607" cy="914554"/>
            </a:xfrm>
            <a:prstGeom prst="parallelogram">
              <a:avLst>
                <a:gd name="adj" fmla="val 132217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3841216" y="705449"/>
              <a:ext cx="5065486" cy="5225142"/>
            </a:xfrm>
            <a:prstGeom prst="round2SameRect">
              <a:avLst/>
            </a:prstGeom>
            <a:solidFill>
              <a:srgbClr val="3C92CA"/>
            </a:solidFill>
            <a:ln w="1111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86868" y="1807164"/>
              <a:ext cx="2708695" cy="4537495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30846" y="4649688"/>
              <a:ext cx="4633004" cy="1860549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>
              <a:endCxn id="9" idx="2"/>
            </p:cNvCxnSpPr>
            <p:nvPr/>
          </p:nvCxnSpPr>
          <p:spPr>
            <a:xfrm>
              <a:off x="3841215" y="1807164"/>
              <a:ext cx="1" cy="86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06702" y="4486712"/>
              <a:ext cx="1" cy="104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734046" y="1102600"/>
              <a:ext cx="1279825" cy="199749"/>
            </a:xfrm>
            <a:prstGeom prst="roundRect">
              <a:avLst>
                <a:gd name="adj" fmla="val 50000"/>
              </a:avLst>
            </a:prstGeom>
            <a:solidFill>
              <a:srgbClr val="6BA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7929151" y="3763223"/>
              <a:ext cx="1582888" cy="624388"/>
            </a:xfrm>
            <a:prstGeom prst="wedgeRoundRectCallout">
              <a:avLst>
                <a:gd name="adj1" fmla="val -42544"/>
                <a:gd name="adj2" fmla="val 78489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431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^ /// ^ </a:t>
              </a:r>
              <a:r>
                <a:rPr lang="ko-KR" altLang="en-US" sz="28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☞☜</a:t>
              </a:r>
              <a:endParaRPr lang="ko-KR" altLang="en-US" sz="2800" b="1" dirty="0">
                <a:solidFill>
                  <a:schemeClr val="tx1"/>
                </a:solidFill>
                <a:ea typeface="야놀자 야체 B" panose="0202060302010102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148304" y="2867884"/>
            <a:ext cx="5336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 smtClean="0">
                <a:solidFill>
                  <a:schemeClr val="accent4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컴퓨터네트워크</a:t>
            </a:r>
            <a:endParaRPr lang="ko-KR" altLang="en-US" sz="5400" b="1" kern="0" dirty="0">
              <a:solidFill>
                <a:schemeClr val="accent4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74878" y="4583522"/>
            <a:ext cx="2659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20174627 </a:t>
            </a:r>
            <a:r>
              <a:rPr lang="ko-KR" altLang="en-US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김혜진</a:t>
            </a:r>
            <a:endParaRPr lang="ko-KR" altLang="en-US" sz="2400" b="1" kern="0" dirty="0">
              <a:solidFill>
                <a:schemeClr val="bg1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1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2213" y="-78123"/>
            <a:ext cx="9577749" cy="830997"/>
            <a:chOff x="2939342" y="374056"/>
            <a:chExt cx="9577749" cy="83099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828697"/>
              <a:ext cx="8856399" cy="349462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14115" y="374056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53563" y="132387"/>
            <a:ext cx="921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AutoNum type="romanLcPeriod"/>
            </a:pPr>
            <a:r>
              <a:rPr lang="en-US" altLang="ko-KR" b="1" dirty="0" smtClean="0"/>
              <a:t>3</a:t>
            </a:r>
            <a:r>
              <a:rPr lang="ko-KR" altLang="en-US" b="1" dirty="0" smtClean="0"/>
              <a:t>개의 중복 </a:t>
            </a:r>
            <a:r>
              <a:rPr lang="en-US" altLang="ko-KR" b="1" dirty="0" smtClean="0"/>
              <a:t>ACK</a:t>
            </a:r>
            <a:r>
              <a:rPr lang="ko-KR" altLang="en-US" b="1" dirty="0"/>
              <a:t> </a:t>
            </a:r>
            <a:r>
              <a:rPr lang="ko-KR" altLang="en-US" b="1" dirty="0" smtClean="0"/>
              <a:t>수신에 의해 </a:t>
            </a:r>
            <a:r>
              <a:rPr lang="en-US" altLang="ko-KR" b="1" dirty="0" smtClean="0"/>
              <a:t>26</a:t>
            </a:r>
            <a:r>
              <a:rPr lang="ko-KR" altLang="en-US" b="1" dirty="0" smtClean="0"/>
              <a:t>번째 이후에 패킷이 손실된 것을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감지했다고 가정하면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혼잡 윈도우 크기와 </a:t>
            </a:r>
            <a:r>
              <a:rPr lang="en-US" altLang="ko-KR" b="1" dirty="0" err="1" smtClean="0">
                <a:solidFill>
                  <a:srgbClr val="222222"/>
                </a:solidFill>
                <a:latin typeface="+mn-ea"/>
              </a:rPr>
              <a:t>ssthresh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값은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?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65" y="1755221"/>
            <a:ext cx="4965387" cy="361395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49952" y="3139780"/>
            <a:ext cx="6108700" cy="8117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혼잡 윈도우 크기는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8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세그먼트 이며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,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err="1" smtClean="0">
                <a:solidFill>
                  <a:srgbClr val="222222"/>
                </a:solidFill>
                <a:latin typeface="+mn-ea"/>
              </a:rPr>
              <a:t>ssthresh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는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4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이다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19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1413" y="-15491"/>
            <a:ext cx="9936289" cy="967991"/>
            <a:chOff x="2939342" y="374056"/>
            <a:chExt cx="9936289" cy="96799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58285" y="646977"/>
              <a:ext cx="9217346" cy="695070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58285" y="374056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0356" y="65628"/>
            <a:ext cx="921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j. (TCP </a:t>
            </a:r>
            <a:r>
              <a:rPr lang="ko-KR" altLang="en-US" b="1" dirty="0" smtClean="0"/>
              <a:t>리노 대신</a:t>
            </a:r>
            <a:r>
              <a:rPr lang="en-US" altLang="ko-KR" b="1" dirty="0" smtClean="0"/>
              <a:t>)TCP </a:t>
            </a:r>
            <a:r>
              <a:rPr lang="ko-KR" altLang="en-US" b="1" dirty="0" err="1" smtClean="0"/>
              <a:t>타호가</a:t>
            </a:r>
            <a:r>
              <a:rPr lang="ko-KR" altLang="en-US" b="1" dirty="0" smtClean="0"/>
              <a:t> 사용된다고 하자</a:t>
            </a:r>
            <a:r>
              <a:rPr lang="en-US" altLang="ko-KR" b="1" dirty="0" smtClean="0"/>
              <a:t>. </a:t>
            </a:r>
          </a:p>
          <a:p>
            <a:pPr algn="ctr"/>
            <a:r>
              <a:rPr lang="ko-KR" altLang="en-US" b="1" dirty="0" smtClean="0"/>
              <a:t>그리고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개의 중복 </a:t>
            </a:r>
            <a:r>
              <a:rPr lang="en-US" altLang="ko-KR" b="1" dirty="0" smtClean="0"/>
              <a:t>ACK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16</a:t>
            </a:r>
            <a:r>
              <a:rPr lang="ko-KR" altLang="en-US" b="1" dirty="0" smtClean="0"/>
              <a:t>번째에서 수신된다고 가정하자</a:t>
            </a:r>
            <a:r>
              <a:rPr lang="en-US" altLang="ko-KR" b="1" dirty="0" smtClean="0"/>
              <a:t>. </a:t>
            </a:r>
          </a:p>
          <a:p>
            <a:pPr algn="ctr"/>
            <a:r>
              <a:rPr lang="en-US" altLang="ko-KR" b="1" dirty="0" smtClean="0"/>
              <a:t>19</a:t>
            </a:r>
            <a:r>
              <a:rPr lang="ko-KR" altLang="en-US" b="1" dirty="0" smtClean="0"/>
              <a:t>번째의 </a:t>
            </a:r>
            <a:r>
              <a:rPr lang="en-US" altLang="ko-KR" b="1" dirty="0" err="1" smtClean="0">
                <a:solidFill>
                  <a:srgbClr val="222222"/>
                </a:solidFill>
                <a:latin typeface="+mn-ea"/>
              </a:rPr>
              <a:t>ssthresh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와 혼잡 윈도우 크기는 얼마인가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?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65" y="1755221"/>
            <a:ext cx="4965387" cy="361395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59182" y="2585783"/>
            <a:ext cx="6108700" cy="1919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위의 문제 조건은 </a:t>
            </a:r>
            <a:endParaRPr lang="en-US" altLang="ko-KR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슬로 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스타트 상태를 거쳐야하므로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0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을 의미한다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  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따라서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,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 </a:t>
            </a:r>
            <a:endParaRPr lang="en-US" altLang="ko-KR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err="1" smtClean="0">
                <a:solidFill>
                  <a:srgbClr val="222222"/>
                </a:solidFill>
                <a:latin typeface="+mn-ea"/>
              </a:rPr>
              <a:t>cwnd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는 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42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세그먼트 이며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,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err="1">
                <a:solidFill>
                  <a:srgbClr val="222222"/>
                </a:solidFill>
                <a:latin typeface="+mn-ea"/>
              </a:rPr>
              <a:t>ssthresh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는 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21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이다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.</a:t>
            </a:r>
            <a:endParaRPr lang="en-US" altLang="ko-KR" b="1" dirty="0" smtClean="0">
              <a:solidFill>
                <a:srgbClr val="22222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07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37903" y="21356"/>
            <a:ext cx="10279799" cy="931144"/>
            <a:chOff x="2595832" y="410903"/>
            <a:chExt cx="10279799" cy="93114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5832" y="470872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58285" y="646977"/>
              <a:ext cx="9217346" cy="695070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140499" y="410903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20681" y="243511"/>
            <a:ext cx="921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k. </a:t>
            </a:r>
            <a:r>
              <a:rPr lang="ko-KR" altLang="en-US" b="1" dirty="0" smtClean="0"/>
              <a:t>또 한번 </a:t>
            </a:r>
            <a:r>
              <a:rPr lang="en-US" altLang="ko-KR" b="1" dirty="0" smtClean="0"/>
              <a:t>TCP </a:t>
            </a:r>
            <a:r>
              <a:rPr lang="ko-KR" altLang="en-US" b="1" dirty="0" err="1" smtClean="0"/>
              <a:t>타호가</a:t>
            </a:r>
            <a:r>
              <a:rPr lang="ko-KR" altLang="en-US" b="1" dirty="0" smtClean="0"/>
              <a:t> 사용된다고 하자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그리고 </a:t>
            </a:r>
            <a:r>
              <a:rPr lang="en-US" altLang="ko-KR" b="1" dirty="0" smtClean="0"/>
              <a:t>33</a:t>
            </a:r>
            <a:r>
              <a:rPr lang="ko-KR" altLang="en-US" b="1" dirty="0" smtClean="0"/>
              <a:t>개의 중복 </a:t>
            </a:r>
            <a:r>
              <a:rPr lang="en-US" altLang="ko-KR" b="1" dirty="0" smtClean="0"/>
              <a:t>ACK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16</a:t>
            </a:r>
            <a:r>
              <a:rPr lang="ko-KR" altLang="en-US" b="1" dirty="0" smtClean="0"/>
              <a:t>번째에서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 수신된다고 가정하자</a:t>
            </a:r>
            <a:r>
              <a:rPr lang="en-US" altLang="ko-KR" b="1" dirty="0" smtClean="0"/>
              <a:t>. 17</a:t>
            </a:r>
            <a:r>
              <a:rPr lang="ko-KR" altLang="en-US" b="1" dirty="0" smtClean="0"/>
              <a:t>번째 에서 </a:t>
            </a:r>
            <a:r>
              <a:rPr lang="en-US" altLang="ko-KR" b="1" dirty="0" smtClean="0"/>
              <a:t>22</a:t>
            </a:r>
            <a:r>
              <a:rPr lang="ko-KR" altLang="en-US" b="1" dirty="0" smtClean="0"/>
              <a:t>번째 까지 얼마나 많은 패킷들이 송신됐는가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19" y="1925174"/>
            <a:ext cx="3949983" cy="2874911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09002" y="948299"/>
            <a:ext cx="6108700" cy="55823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17 : </a:t>
            </a:r>
            <a:r>
              <a:rPr lang="en-US" altLang="ko-KR" sz="1600" b="1" dirty="0">
                <a:solidFill>
                  <a:srgbClr val="222222"/>
                </a:solidFill>
                <a:latin typeface="+mn-ea"/>
              </a:rPr>
              <a:t>24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세그먼트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,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18 : 25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세그먼트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,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19 : 26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세그먼트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,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20 : 27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세그먼트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,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21 : 28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세그먼트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,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sz="1600" b="1" dirty="0">
                <a:solidFill>
                  <a:srgbClr val="222222"/>
                </a:solidFill>
                <a:latin typeface="+mn-ea"/>
              </a:rPr>
              <a:t>22 : </a:t>
            </a:r>
            <a:r>
              <a:rPr lang="ko-KR" altLang="en-US" sz="1600" b="1" dirty="0">
                <a:solidFill>
                  <a:srgbClr val="222222"/>
                </a:solidFill>
                <a:latin typeface="+mn-ea"/>
              </a:rPr>
              <a:t>타임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아웃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위처럼 된다면 총 </a:t>
            </a:r>
            <a:r>
              <a:rPr lang="en-US" altLang="ko-KR" sz="1600" b="1" dirty="0">
                <a:solidFill>
                  <a:srgbClr val="222222"/>
                </a:solidFill>
                <a:latin typeface="+mn-ea"/>
              </a:rPr>
              <a:t>29 </a:t>
            </a:r>
            <a:r>
              <a:rPr lang="ko-KR" altLang="en-US" sz="1600" b="1" dirty="0">
                <a:solidFill>
                  <a:srgbClr val="222222"/>
                </a:solidFill>
                <a:latin typeface="+mn-ea"/>
              </a:rPr>
              <a:t>개의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세그먼트와</a:t>
            </a:r>
            <a:endParaRPr lang="en-US" altLang="ko-KR" sz="1600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err="1" smtClean="0">
                <a:solidFill>
                  <a:srgbClr val="222222"/>
                </a:solidFill>
                <a:latin typeface="+mn-ea"/>
              </a:rPr>
              <a:t>타호에서는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+mn-ea"/>
              </a:rPr>
              <a:t>다음 라운드에서 혼잡 창이 </a:t>
            </a:r>
            <a:r>
              <a:rPr lang="en-US" altLang="ko-KR" sz="1600" b="1" dirty="0">
                <a:solidFill>
                  <a:srgbClr val="222222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rgbClr val="222222"/>
                </a:solidFill>
                <a:latin typeface="+mn-ea"/>
              </a:rPr>
              <a:t>으로 줄어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든다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b="1" dirty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따라서</a:t>
            </a:r>
            <a:endParaRPr lang="en-US" altLang="ko-KR" sz="1600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이전 상태를 무시하지 않으면 슬로 스타트가 </a:t>
            </a:r>
            <a:endParaRPr lang="en-US" altLang="ko-KR" sz="1600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기하 급수적으로 증가하기 때문에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,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17 : 1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패킷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.,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18 : 2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패킷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, 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19 : 4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패킷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,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 20 : 8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패킷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, 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21:16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패킷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,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22:32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패킷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, 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총 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63 </a:t>
            </a:r>
            <a:r>
              <a:rPr lang="ko-KR" altLang="en-US" sz="1600" b="1" dirty="0" smtClean="0">
                <a:solidFill>
                  <a:srgbClr val="222222"/>
                </a:solidFill>
                <a:latin typeface="+mn-ea"/>
              </a:rPr>
              <a:t>개의 패킷이 있다</a:t>
            </a:r>
            <a:r>
              <a:rPr lang="en-US" altLang="ko-KR" sz="1600" b="1" dirty="0" smtClean="0">
                <a:solidFill>
                  <a:srgbClr val="222222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9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2213" y="-78123"/>
            <a:ext cx="9577749" cy="830997"/>
            <a:chOff x="2939342" y="374056"/>
            <a:chExt cx="9577749" cy="83099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828697"/>
              <a:ext cx="8856399" cy="349462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14115" y="374056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90898" y="194393"/>
            <a:ext cx="761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a. TCP </a:t>
            </a:r>
            <a:r>
              <a:rPr lang="ko-KR" altLang="en-US" sz="2000" b="1" dirty="0" smtClean="0"/>
              <a:t>슬로 스타트가 일어나는 기간을 찾아라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56" y="1780621"/>
            <a:ext cx="4965387" cy="3613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12910" y="1923722"/>
            <a:ext cx="5754972" cy="523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47372" y="2974637"/>
            <a:ext cx="5610110" cy="1365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슬로 스타트 구간은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1-6, 23-26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이다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처음에는 느리고 선형 구간에 도달 할 때까지 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기하 급수적으로 빨라지기 때문에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시작 시간이 느려지는 것을 확인할 수 있다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.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 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514542" y="2514600"/>
            <a:ext cx="1025458" cy="2565400"/>
          </a:xfrm>
          <a:prstGeom prst="frame">
            <a:avLst>
              <a:gd name="adj1" fmla="val 339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5257799" y="4165600"/>
            <a:ext cx="667005" cy="914400"/>
          </a:xfrm>
          <a:prstGeom prst="frame">
            <a:avLst>
              <a:gd name="adj1" fmla="val 339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2213" y="-78123"/>
            <a:ext cx="9577749" cy="830997"/>
            <a:chOff x="2939342" y="374056"/>
            <a:chExt cx="9577749" cy="83099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828697"/>
              <a:ext cx="8856399" cy="349462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14115" y="374056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90898" y="194393"/>
            <a:ext cx="761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B. TCP </a:t>
            </a:r>
            <a:r>
              <a:rPr lang="ko-KR" altLang="en-US" sz="2000" b="1" dirty="0" smtClean="0"/>
              <a:t>혼잡 회피가 일어나는 기간을 찾아라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56" y="1767921"/>
            <a:ext cx="4965387" cy="3613952"/>
          </a:xfrm>
          <a:prstGeom prst="rect">
            <a:avLst/>
          </a:prstGeom>
        </p:spPr>
      </p:pic>
      <p:sp>
        <p:nvSpPr>
          <p:cNvPr id="14" name="액자 13"/>
          <p:cNvSpPr/>
          <p:nvPr/>
        </p:nvSpPr>
        <p:spPr>
          <a:xfrm>
            <a:off x="2278168" y="1826637"/>
            <a:ext cx="1989031" cy="957610"/>
          </a:xfrm>
          <a:prstGeom prst="frame">
            <a:avLst>
              <a:gd name="adj1" fmla="val 339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4112551" y="2692400"/>
            <a:ext cx="1054100" cy="516705"/>
          </a:xfrm>
          <a:prstGeom prst="frame">
            <a:avLst>
              <a:gd name="adj1" fmla="val 83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68222" y="3001281"/>
            <a:ext cx="4103956" cy="10887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선형으로 상승하는 구간을 보아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6 라운드와 16 라운드 사이와 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17과 2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2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 라운드 사이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다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67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2213" y="-78123"/>
            <a:ext cx="9577749" cy="830997"/>
            <a:chOff x="2939342" y="374056"/>
            <a:chExt cx="9577749" cy="83099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828697"/>
              <a:ext cx="8856399" cy="349462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14115" y="374056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90898" y="79649"/>
            <a:ext cx="761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C. 16</a:t>
            </a:r>
            <a:r>
              <a:rPr lang="ko-KR" altLang="en-US" b="1" dirty="0" smtClean="0"/>
              <a:t>번째 전송 후는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개의 중복 </a:t>
            </a:r>
            <a:r>
              <a:rPr lang="en-US" altLang="ko-KR" b="1" dirty="0" smtClean="0"/>
              <a:t>ACK</a:t>
            </a:r>
            <a:r>
              <a:rPr lang="ko-KR" altLang="en-US" b="1" dirty="0" smtClean="0"/>
              <a:t>에 의한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세그먼트 손실 감지인가 아니면 </a:t>
            </a:r>
            <a:r>
              <a:rPr lang="ko-KR" altLang="en-US" b="1" dirty="0" err="1" smtClean="0"/>
              <a:t>타임아웃에</a:t>
            </a:r>
            <a:r>
              <a:rPr lang="ko-KR" altLang="en-US" b="1" dirty="0" smtClean="0"/>
              <a:t> 의한 것인가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56" y="1767921"/>
            <a:ext cx="4965387" cy="3613952"/>
          </a:xfrm>
          <a:prstGeom prst="rect">
            <a:avLst/>
          </a:prstGeom>
        </p:spPr>
      </p:pic>
      <p:sp>
        <p:nvSpPr>
          <p:cNvPr id="18" name="액자 17"/>
          <p:cNvSpPr/>
          <p:nvPr/>
        </p:nvSpPr>
        <p:spPr>
          <a:xfrm>
            <a:off x="4112551" y="2692400"/>
            <a:ext cx="1767550" cy="2235200"/>
          </a:xfrm>
          <a:prstGeom prst="frame">
            <a:avLst>
              <a:gd name="adj1" fmla="val 2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5838" y="2862781"/>
            <a:ext cx="5664200" cy="1365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시간이 초과되면 정체 창이 0으로 떨어지고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시작 속도가 느려지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는 걸로 보아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 3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개의 중복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ACK에</a:t>
            </a:r>
            <a:r>
              <a:rPr kumimoji="0" lang="en-US" altLang="ko-KR" sz="1800" b="1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 </a:t>
            </a:r>
            <a:r>
              <a:rPr kumimoji="0" lang="ko-KR" altLang="en-US" sz="1800" b="1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의한</a:t>
            </a:r>
            <a:endParaRPr kumimoji="0" lang="en-US" altLang="ko-KR" sz="1800" b="1" i="0" u="none" strike="noStrike" cap="none" normalizeH="0" dirty="0" smtClean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baseline="0" dirty="0" smtClean="0">
                <a:solidFill>
                  <a:srgbClr val="222222"/>
                </a:solidFill>
                <a:latin typeface="+mn-ea"/>
              </a:rPr>
              <a:t>세그먼트 손실 감지인 것을 알 수 있다</a:t>
            </a:r>
            <a:r>
              <a:rPr lang="en-US" altLang="ko-KR" b="1" baseline="0" dirty="0" smtClean="0">
                <a:solidFill>
                  <a:srgbClr val="222222"/>
                </a:solidFill>
                <a:latin typeface="+mn-ea"/>
              </a:rPr>
              <a:t>.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92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2213" y="-78123"/>
            <a:ext cx="9577749" cy="830997"/>
            <a:chOff x="2939342" y="374056"/>
            <a:chExt cx="9577749" cy="83099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828697"/>
              <a:ext cx="8856399" cy="349462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14115" y="374056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90898" y="79649"/>
            <a:ext cx="761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d. 22</a:t>
            </a:r>
            <a:r>
              <a:rPr lang="ko-KR" altLang="en-US" b="1" dirty="0" smtClean="0"/>
              <a:t>개의 전송 후는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개의 중복 </a:t>
            </a:r>
            <a:r>
              <a:rPr lang="en-US" altLang="ko-KR" b="1" dirty="0" smtClean="0"/>
              <a:t>ACK</a:t>
            </a:r>
            <a:r>
              <a:rPr lang="ko-KR" altLang="en-US" b="1" dirty="0" smtClean="0"/>
              <a:t>에 의한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세그먼트 손실 감지인가 아니면 </a:t>
            </a:r>
            <a:r>
              <a:rPr lang="ko-KR" altLang="en-US" b="1" dirty="0" err="1" smtClean="0"/>
              <a:t>타임아웃에</a:t>
            </a:r>
            <a:r>
              <a:rPr lang="ko-KR" altLang="en-US" b="1" dirty="0" smtClean="0"/>
              <a:t> 의한 것인가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56" y="1767921"/>
            <a:ext cx="4965387" cy="3613952"/>
          </a:xfrm>
          <a:prstGeom prst="rect">
            <a:avLst/>
          </a:prstGeom>
        </p:spPr>
      </p:pic>
      <p:sp>
        <p:nvSpPr>
          <p:cNvPr id="18" name="액자 17"/>
          <p:cNvSpPr/>
          <p:nvPr/>
        </p:nvSpPr>
        <p:spPr>
          <a:xfrm>
            <a:off x="4940299" y="2692400"/>
            <a:ext cx="939801" cy="2235200"/>
          </a:xfrm>
          <a:prstGeom prst="frame">
            <a:avLst>
              <a:gd name="adj1" fmla="val 2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5838" y="3139781"/>
            <a:ext cx="5664200" cy="8117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하락 하는 그래프와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그 후 슬로스타트를 보아하니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타임아웃에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 의한 것이다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.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03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2213" y="-78123"/>
            <a:ext cx="9577749" cy="830997"/>
            <a:chOff x="2939342" y="374056"/>
            <a:chExt cx="9577749" cy="83099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828697"/>
              <a:ext cx="8856399" cy="349462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14115" y="374056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14698" y="208908"/>
            <a:ext cx="761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e. </a:t>
            </a:r>
            <a:r>
              <a:rPr lang="ko-KR" altLang="en-US" sz="2000" b="1" dirty="0" smtClean="0"/>
              <a:t>첫 번째 전송의 초기 </a:t>
            </a:r>
            <a:r>
              <a:rPr lang="en-US" altLang="ko-KR" sz="2000" b="1" dirty="0" err="1">
                <a:solidFill>
                  <a:srgbClr val="222222"/>
                </a:solidFill>
                <a:latin typeface="+mn-ea"/>
              </a:rPr>
              <a:t>ssthresh</a:t>
            </a:r>
            <a:r>
              <a:rPr lang="ko-KR" altLang="en-US" sz="2000" b="1" dirty="0" smtClean="0"/>
              <a:t> 값은 얼마인가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65" y="1755221"/>
            <a:ext cx="4965387" cy="3613952"/>
          </a:xfrm>
          <a:prstGeom prst="rect">
            <a:avLst/>
          </a:prstGeom>
        </p:spPr>
      </p:pic>
      <p:sp>
        <p:nvSpPr>
          <p:cNvPr id="18" name="액자 17"/>
          <p:cNvSpPr/>
          <p:nvPr/>
        </p:nvSpPr>
        <p:spPr>
          <a:xfrm>
            <a:off x="2019888" y="1825143"/>
            <a:ext cx="1845342" cy="948529"/>
          </a:xfrm>
          <a:prstGeom prst="frame">
            <a:avLst>
              <a:gd name="adj1" fmla="val 2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59182" y="3297802"/>
            <a:ext cx="6108700" cy="7194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트래픽 세그먼트 6의 선형 상승이 시작될 때 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세그먼트의 정체 창의 크기가 혼잡 회피를 나타내기 때문에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err="1" smtClean="0">
                <a:solidFill>
                  <a:srgbClr val="222222"/>
                </a:solidFill>
                <a:latin typeface="+mn-ea"/>
              </a:rPr>
              <a:t>ssthresh</a:t>
            </a:r>
            <a:r>
              <a:rPr lang="ko-KR" altLang="en-US" sz="1600" b="1" dirty="0" err="1" smtClean="0">
                <a:solidFill>
                  <a:srgbClr val="222222"/>
                </a:solidFill>
                <a:latin typeface="+mn-ea"/>
              </a:rPr>
              <a:t>의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초기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 값은 33 세그먼트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 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이다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.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 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9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2213" y="-78123"/>
            <a:ext cx="9577749" cy="830997"/>
            <a:chOff x="2939342" y="374056"/>
            <a:chExt cx="9577749" cy="83099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828697"/>
              <a:ext cx="8856399" cy="349462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14115" y="374056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14698" y="208908"/>
            <a:ext cx="761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f. 18</a:t>
            </a:r>
            <a:r>
              <a:rPr lang="ko-KR" altLang="en-US" sz="2000" b="1" dirty="0" smtClean="0"/>
              <a:t>번째 전송의 </a:t>
            </a:r>
            <a:r>
              <a:rPr lang="ko-KR" altLang="en-US" sz="2000" b="1" dirty="0" err="1" smtClean="0"/>
              <a:t>쓰레시</a:t>
            </a:r>
            <a:r>
              <a:rPr lang="ko-KR" altLang="en-US" sz="2000" b="1" dirty="0" smtClean="0"/>
              <a:t> 값은 얼마인가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65" y="1755221"/>
            <a:ext cx="4965387" cy="3613952"/>
          </a:xfrm>
          <a:prstGeom prst="rect">
            <a:avLst/>
          </a:prstGeom>
        </p:spPr>
      </p:pic>
      <p:sp>
        <p:nvSpPr>
          <p:cNvPr id="18" name="액자 17"/>
          <p:cNvSpPr/>
          <p:nvPr/>
        </p:nvSpPr>
        <p:spPr>
          <a:xfrm>
            <a:off x="3531188" y="1825143"/>
            <a:ext cx="659812" cy="1489557"/>
          </a:xfrm>
          <a:prstGeom prst="frame">
            <a:avLst>
              <a:gd name="adj1" fmla="val 2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04567" y="2836138"/>
            <a:ext cx="6108700" cy="164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err="1">
                <a:solidFill>
                  <a:srgbClr val="222222"/>
                </a:solidFill>
                <a:latin typeface="+mn-ea"/>
              </a:rPr>
              <a:t>ssthresh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의 값은 전송 라운드 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16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에서</a:t>
            </a:r>
            <a:endParaRPr lang="en-US" altLang="ko-KR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혼잡 윈도우의 절반 인 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0.5 * </a:t>
            </a:r>
            <a:r>
              <a:rPr lang="en-US" altLang="ko-KR" b="1" dirty="0" err="1">
                <a:solidFill>
                  <a:srgbClr val="222222"/>
                </a:solidFill>
                <a:latin typeface="+mn-ea"/>
              </a:rPr>
              <a:t>cwnd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로 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설정된다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. 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전송 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윈도우는 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43 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세그먼트이므로 </a:t>
            </a:r>
            <a:endParaRPr lang="en-US" altLang="ko-KR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err="1" smtClean="0">
                <a:solidFill>
                  <a:srgbClr val="222222"/>
                </a:solidFill>
                <a:latin typeface="+mn-ea"/>
              </a:rPr>
              <a:t>ssthresh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는 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18 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번째 전송 라운드에서 </a:t>
            </a:r>
            <a:endParaRPr lang="en-US" altLang="ko-KR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22 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세그먼트로 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설정된다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54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2213" y="-78123"/>
            <a:ext cx="9577749" cy="830997"/>
            <a:chOff x="2939342" y="374056"/>
            <a:chExt cx="9577749" cy="83099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828697"/>
              <a:ext cx="8856399" cy="349462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14115" y="374056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63898" y="176463"/>
            <a:ext cx="761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g. 24</a:t>
            </a:r>
            <a:r>
              <a:rPr lang="ko-KR" altLang="en-US" sz="2000" b="1" dirty="0" smtClean="0"/>
              <a:t>번째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전송의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>
                <a:solidFill>
                  <a:srgbClr val="222222"/>
                </a:solidFill>
                <a:latin typeface="+mn-ea"/>
              </a:rPr>
              <a:t>ssthresh</a:t>
            </a:r>
            <a:r>
              <a:rPr lang="en-US" altLang="ko-KR" sz="2000" b="1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222222"/>
                </a:solidFill>
                <a:latin typeface="+mn-ea"/>
              </a:rPr>
              <a:t>값은 얼마인가</a:t>
            </a:r>
            <a:r>
              <a:rPr lang="en-US" altLang="ko-KR" sz="2000" b="1" dirty="0" smtClean="0">
                <a:solidFill>
                  <a:srgbClr val="222222"/>
                </a:solidFill>
                <a:latin typeface="+mn-ea"/>
              </a:rPr>
              <a:t>?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94" y="1800787"/>
            <a:ext cx="4965387" cy="3613952"/>
          </a:xfrm>
          <a:prstGeom prst="rect">
            <a:avLst/>
          </a:prstGeom>
        </p:spPr>
      </p:pic>
      <p:sp>
        <p:nvSpPr>
          <p:cNvPr id="18" name="액자 17"/>
          <p:cNvSpPr/>
          <p:nvPr/>
        </p:nvSpPr>
        <p:spPr>
          <a:xfrm>
            <a:off x="4672294" y="2585189"/>
            <a:ext cx="968427" cy="2342411"/>
          </a:xfrm>
          <a:prstGeom prst="frame">
            <a:avLst>
              <a:gd name="adj1" fmla="val 2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49952" y="2886781"/>
            <a:ext cx="6108700" cy="1365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23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라운드 전송에서 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혼잡 </a:t>
            </a:r>
            <a:r>
              <a:rPr lang="ko-KR" altLang="en-US" b="1" dirty="0" err="1" smtClean="0">
                <a:solidFill>
                  <a:srgbClr val="222222"/>
                </a:solidFill>
                <a:latin typeface="+mn-ea"/>
              </a:rPr>
              <a:t>회피로인해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 </a:t>
            </a:r>
            <a:endParaRPr lang="en-US" altLang="ko-KR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err="1" smtClean="0">
                <a:solidFill>
                  <a:srgbClr val="222222"/>
                </a:solidFill>
                <a:latin typeface="+mn-ea"/>
              </a:rPr>
              <a:t>cwmd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의 값은 절반이 된다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따라서 </a:t>
            </a:r>
            <a:endParaRPr lang="en-US" altLang="ko-KR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err="1" smtClean="0">
                <a:solidFill>
                  <a:srgbClr val="222222"/>
                </a:solidFill>
                <a:latin typeface="+mn-ea"/>
              </a:rPr>
              <a:t>ssthresh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는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24 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라운드 전송에서</a:t>
            </a:r>
            <a:endParaRPr lang="en-US" altLang="ko-KR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15 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세그먼트가 된다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30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2213" y="-78123"/>
            <a:ext cx="9577749" cy="830997"/>
            <a:chOff x="2939342" y="374056"/>
            <a:chExt cx="9577749" cy="83099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828697"/>
              <a:ext cx="8856399" cy="349462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14115" y="374056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63898" y="176463"/>
            <a:ext cx="761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h. 70</a:t>
            </a:r>
            <a:r>
              <a:rPr lang="ko-KR" altLang="en-US" sz="2000" b="1" dirty="0" smtClean="0"/>
              <a:t>번째 세그먼트를 보낸 전송은 몇 번 째인가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65" y="1755221"/>
            <a:ext cx="4965387" cy="361395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72544" y="1477787"/>
            <a:ext cx="6108700" cy="4135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각 전송 라운드에서 </a:t>
            </a:r>
            <a:endParaRPr lang="en-US" altLang="ko-KR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전송된 세그먼트를 합산하면 알 수 있다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하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나의 세그먼트는 라운드 하나로 전송되기 때문에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,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2, 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세그먼트 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2, 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3, 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세그먼트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4-8, 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4, 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세그먼트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9-17, 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5, 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세그먼트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18-34, </a:t>
            </a:r>
            <a:endParaRPr lang="en-US" altLang="ko-KR" b="1" dirty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6, 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세그먼트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35-67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,</a:t>
            </a:r>
            <a:endParaRPr lang="en-US" altLang="ko-KR" b="1" dirty="0" smtClean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라운드 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7, 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세그먼트 </a:t>
            </a:r>
            <a:r>
              <a:rPr lang="en-US" altLang="ko-KR" b="1" dirty="0">
                <a:solidFill>
                  <a:srgbClr val="222222"/>
                </a:solidFill>
                <a:latin typeface="+mn-ea"/>
              </a:rPr>
              <a:t>68-101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222222"/>
              </a:solidFill>
              <a:latin typeface="+mn-ea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따라서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,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70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번째 세그먼트는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7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</a:rPr>
              <a:t>번째 전송 이다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</a:rPr>
              <a:t>.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22222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27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573</Words>
  <Application>Microsoft Office PowerPoint</Application>
  <PresentationFormat>와이드스크린</PresentationFormat>
  <Paragraphs>108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50</cp:revision>
  <dcterms:created xsi:type="dcterms:W3CDTF">2019-09-05T03:53:56Z</dcterms:created>
  <dcterms:modified xsi:type="dcterms:W3CDTF">2019-10-31T14:49:44Z</dcterms:modified>
</cp:coreProperties>
</file>