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8" r:id="rId2"/>
    <p:sldId id="387" r:id="rId3"/>
    <p:sldId id="384" r:id="rId4"/>
    <p:sldId id="372" r:id="rId5"/>
    <p:sldId id="381" r:id="rId6"/>
    <p:sldId id="383" r:id="rId7"/>
    <p:sldId id="382" r:id="rId8"/>
    <p:sldId id="385" r:id="rId9"/>
    <p:sldId id="380" r:id="rId10"/>
    <p:sldId id="386" r:id="rId11"/>
    <p:sldId id="37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8E93"/>
    <a:srgbClr val="FAC6C8"/>
    <a:srgbClr val="FF6766"/>
    <a:srgbClr val="FFABAB"/>
    <a:srgbClr val="F4BADB"/>
    <a:srgbClr val="FCEBEC"/>
    <a:srgbClr val="F8F8F8"/>
    <a:srgbClr val="333F50"/>
    <a:srgbClr val="595959"/>
    <a:srgbClr val="94A4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156" autoAdjust="0"/>
    <p:restoredTop sz="94660"/>
  </p:normalViewPr>
  <p:slideViewPr>
    <p:cSldViewPr snapToGrid="0">
      <p:cViewPr>
        <p:scale>
          <a:sx n="78" d="100"/>
          <a:sy n="78" d="100"/>
        </p:scale>
        <p:origin x="54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-230493" y="-648582"/>
            <a:ext cx="15742134" cy="10826223"/>
            <a:chOff x="-230493" y="-648582"/>
            <a:chExt cx="15742134" cy="10826223"/>
          </a:xfrm>
        </p:grpSpPr>
        <p:sp>
          <p:nvSpPr>
            <p:cNvPr id="22" name="원호 21"/>
            <p:cNvSpPr/>
            <p:nvPr/>
          </p:nvSpPr>
          <p:spPr>
            <a:xfrm>
              <a:off x="4732549" y="558800"/>
              <a:ext cx="9006114" cy="9006114"/>
            </a:xfrm>
            <a:prstGeom prst="arc">
              <a:avLst>
                <a:gd name="adj1" fmla="val 9422953"/>
                <a:gd name="adj2" fmla="val 18598873"/>
              </a:avLst>
            </a:prstGeom>
            <a:noFill/>
            <a:ln w="6350">
              <a:solidFill>
                <a:srgbClr val="FAC6C8">
                  <a:alpha val="4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원호 20"/>
            <p:cNvSpPr/>
            <p:nvPr/>
          </p:nvSpPr>
          <p:spPr>
            <a:xfrm>
              <a:off x="-230493" y="-648582"/>
              <a:ext cx="5944482" cy="5944482"/>
            </a:xfrm>
            <a:prstGeom prst="arc">
              <a:avLst>
                <a:gd name="adj1" fmla="val 18479200"/>
                <a:gd name="adj2" fmla="val 9475920"/>
              </a:avLst>
            </a:prstGeom>
            <a:noFill/>
            <a:ln w="6350">
              <a:solidFill>
                <a:srgbClr val="FAC6C8">
                  <a:alpha val="8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원호 23"/>
            <p:cNvSpPr/>
            <p:nvPr/>
          </p:nvSpPr>
          <p:spPr>
            <a:xfrm>
              <a:off x="9578618" y="4244618"/>
              <a:ext cx="5226764" cy="5226764"/>
            </a:xfrm>
            <a:prstGeom prst="arc">
              <a:avLst>
                <a:gd name="adj1" fmla="val 10764250"/>
                <a:gd name="adj2" fmla="val 16210357"/>
              </a:avLst>
            </a:prstGeom>
            <a:solidFill>
              <a:srgbClr val="FF6766">
                <a:alpha val="5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원호 24"/>
            <p:cNvSpPr/>
            <p:nvPr/>
          </p:nvSpPr>
          <p:spPr>
            <a:xfrm>
              <a:off x="8872359" y="3538359"/>
              <a:ext cx="6639282" cy="6639282"/>
            </a:xfrm>
            <a:prstGeom prst="arc">
              <a:avLst>
                <a:gd name="adj1" fmla="val 10764250"/>
                <a:gd name="adj2" fmla="val 16210357"/>
              </a:avLst>
            </a:prstGeom>
            <a:solidFill>
              <a:srgbClr val="FF6766">
                <a:alpha val="5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4061311" y="2068589"/>
            <a:ext cx="1988934" cy="2399587"/>
            <a:chOff x="4048611" y="1982042"/>
            <a:chExt cx="1829085" cy="2206734"/>
          </a:xfrm>
        </p:grpSpPr>
        <p:grpSp>
          <p:nvGrpSpPr>
            <p:cNvPr id="4" name="그룹 3"/>
            <p:cNvGrpSpPr/>
            <p:nvPr/>
          </p:nvGrpSpPr>
          <p:grpSpPr>
            <a:xfrm>
              <a:off x="4239111" y="1982042"/>
              <a:ext cx="1035427" cy="1035427"/>
              <a:chOff x="4619136" y="1547173"/>
              <a:chExt cx="1685106" cy="1685106"/>
            </a:xfrm>
          </p:grpSpPr>
          <p:sp>
            <p:nvSpPr>
              <p:cNvPr id="34" name="타원 33"/>
              <p:cNvSpPr/>
              <p:nvPr/>
            </p:nvSpPr>
            <p:spPr>
              <a:xfrm>
                <a:off x="4619136" y="1547173"/>
                <a:ext cx="1685106" cy="1685106"/>
              </a:xfrm>
              <a:prstGeom prst="ellipse">
                <a:avLst/>
              </a:prstGeom>
              <a:solidFill>
                <a:srgbClr val="FF6766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4790956" y="1715682"/>
                <a:ext cx="1348085" cy="1348085"/>
              </a:xfrm>
              <a:prstGeom prst="ellipse">
                <a:avLst/>
              </a:prstGeom>
              <a:solidFill>
                <a:srgbClr val="FF6766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6" name="타원 35"/>
            <p:cNvSpPr/>
            <p:nvPr/>
          </p:nvSpPr>
          <p:spPr>
            <a:xfrm>
              <a:off x="4048611" y="2359691"/>
              <a:ext cx="1829085" cy="1829085"/>
            </a:xfrm>
            <a:prstGeom prst="ellipse">
              <a:avLst/>
            </a:prstGeom>
            <a:solidFill>
              <a:srgbClr val="FF67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 rot="3600000">
              <a:off x="4550723" y="2455192"/>
              <a:ext cx="660745" cy="194746"/>
            </a:xfrm>
            <a:custGeom>
              <a:avLst/>
              <a:gdLst>
                <a:gd name="connsiteX0" fmla="*/ 10669 w 921241"/>
                <a:gd name="connsiteY0" fmla="*/ 82917 h 271524"/>
                <a:gd name="connsiteX1" fmla="*/ 135762 w 921241"/>
                <a:gd name="connsiteY1" fmla="*/ 0 h 271524"/>
                <a:gd name="connsiteX2" fmla="*/ 785479 w 921241"/>
                <a:gd name="connsiteY2" fmla="*/ 0 h 271524"/>
                <a:gd name="connsiteX3" fmla="*/ 921241 w 921241"/>
                <a:gd name="connsiteY3" fmla="*/ 135762 h 271524"/>
                <a:gd name="connsiteX4" fmla="*/ 785479 w 921241"/>
                <a:gd name="connsiteY4" fmla="*/ 271524 h 271524"/>
                <a:gd name="connsiteX5" fmla="*/ 341893 w 921241"/>
                <a:gd name="connsiteY5" fmla="*/ 271524 h 271524"/>
                <a:gd name="connsiteX6" fmla="*/ 341893 w 921241"/>
                <a:gd name="connsiteY6" fmla="*/ 259631 h 271524"/>
                <a:gd name="connsiteX7" fmla="*/ 783659 w 921241"/>
                <a:gd name="connsiteY7" fmla="*/ 259632 h 271524"/>
                <a:gd name="connsiteX8" fmla="*/ 907528 w 921241"/>
                <a:gd name="connsiteY8" fmla="*/ 135762 h 271524"/>
                <a:gd name="connsiteX9" fmla="*/ 783659 w 921241"/>
                <a:gd name="connsiteY9" fmla="*/ 11893 h 271524"/>
                <a:gd name="connsiteX10" fmla="*/ 137582 w 921241"/>
                <a:gd name="connsiteY10" fmla="*/ 11893 h 271524"/>
                <a:gd name="connsiteX11" fmla="*/ 13712 w 921241"/>
                <a:gd name="connsiteY11" fmla="*/ 135762 h 271524"/>
                <a:gd name="connsiteX12" fmla="*/ 89366 w 921241"/>
                <a:gd name="connsiteY12" fmla="*/ 249897 h 271524"/>
                <a:gd name="connsiteX13" fmla="*/ 129124 w 921241"/>
                <a:gd name="connsiteY13" fmla="*/ 257924 h 271524"/>
                <a:gd name="connsiteX14" fmla="*/ 129124 w 921241"/>
                <a:gd name="connsiteY14" fmla="*/ 270184 h 271524"/>
                <a:gd name="connsiteX15" fmla="*/ 82917 w 921241"/>
                <a:gd name="connsiteY15" fmla="*/ 260855 h 271524"/>
                <a:gd name="connsiteX16" fmla="*/ 0 w 921241"/>
                <a:gd name="connsiteY16" fmla="*/ 135762 h 271524"/>
                <a:gd name="connsiteX17" fmla="*/ 10669 w 921241"/>
                <a:gd name="connsiteY17" fmla="*/ 82917 h 271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21241" h="271524">
                  <a:moveTo>
                    <a:pt x="10669" y="82917"/>
                  </a:moveTo>
                  <a:cubicBezTo>
                    <a:pt x="31279" y="34190"/>
                    <a:pt x="79528" y="0"/>
                    <a:pt x="135762" y="0"/>
                  </a:cubicBezTo>
                  <a:lnTo>
                    <a:pt x="785479" y="0"/>
                  </a:lnTo>
                  <a:cubicBezTo>
                    <a:pt x="860458" y="0"/>
                    <a:pt x="921241" y="60783"/>
                    <a:pt x="921241" y="135762"/>
                  </a:cubicBezTo>
                  <a:cubicBezTo>
                    <a:pt x="921241" y="210741"/>
                    <a:pt x="860458" y="271524"/>
                    <a:pt x="785479" y="271524"/>
                  </a:cubicBezTo>
                  <a:lnTo>
                    <a:pt x="341893" y="271524"/>
                  </a:lnTo>
                  <a:lnTo>
                    <a:pt x="341893" y="259631"/>
                  </a:lnTo>
                  <a:lnTo>
                    <a:pt x="783659" y="259632"/>
                  </a:lnTo>
                  <a:cubicBezTo>
                    <a:pt x="852070" y="259631"/>
                    <a:pt x="907528" y="204173"/>
                    <a:pt x="907528" y="135762"/>
                  </a:cubicBezTo>
                  <a:cubicBezTo>
                    <a:pt x="907528" y="67351"/>
                    <a:pt x="852070" y="11892"/>
                    <a:pt x="783659" y="11893"/>
                  </a:cubicBezTo>
                  <a:lnTo>
                    <a:pt x="137582" y="11893"/>
                  </a:lnTo>
                  <a:cubicBezTo>
                    <a:pt x="69170" y="11893"/>
                    <a:pt x="13712" y="67351"/>
                    <a:pt x="13712" y="135762"/>
                  </a:cubicBezTo>
                  <a:cubicBezTo>
                    <a:pt x="13713" y="187071"/>
                    <a:pt x="44908" y="231093"/>
                    <a:pt x="89366" y="249897"/>
                  </a:cubicBezTo>
                  <a:lnTo>
                    <a:pt x="129124" y="257924"/>
                  </a:lnTo>
                  <a:lnTo>
                    <a:pt x="129124" y="270184"/>
                  </a:lnTo>
                  <a:lnTo>
                    <a:pt x="82917" y="260855"/>
                  </a:lnTo>
                  <a:cubicBezTo>
                    <a:pt x="34190" y="240245"/>
                    <a:pt x="0" y="191996"/>
                    <a:pt x="0" y="135762"/>
                  </a:cubicBezTo>
                  <a:cubicBezTo>
                    <a:pt x="0" y="117017"/>
                    <a:pt x="3799" y="99160"/>
                    <a:pt x="10669" y="82917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4566246" y="2927546"/>
            <a:ext cx="4939364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컴퓨터</a:t>
            </a:r>
            <a:r>
              <a:rPr lang="ko-KR" altLang="en-US" sz="3600" b="1" dirty="0" smtClean="0">
                <a:solidFill>
                  <a:srgbClr val="FF6766"/>
                </a:solidFill>
                <a:latin typeface="Arial Rounded MT Bold" panose="020F0704030504030204" pitchFamily="34" charset="0"/>
              </a:rPr>
              <a:t>네트워크</a:t>
            </a:r>
            <a:endParaRPr lang="ko-KR" altLang="en-US" sz="3200" b="1" dirty="0">
              <a:solidFill>
                <a:srgbClr val="FF67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82301" y="6498193"/>
            <a:ext cx="1409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20174627 </a:t>
            </a:r>
            <a:r>
              <a:rPr lang="ko-KR" altLang="en-US" sz="1200" b="1" dirty="0" smtClean="0"/>
              <a:t>김혜진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00902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3016908" y="2817341"/>
            <a:ext cx="6377538" cy="1122476"/>
            <a:chOff x="3214616" y="2693773"/>
            <a:chExt cx="6377538" cy="1122476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3214616" y="2693773"/>
              <a:ext cx="6377538" cy="1122476"/>
            </a:xfrm>
            <a:prstGeom prst="roundRect">
              <a:avLst/>
            </a:prstGeom>
            <a:solidFill>
              <a:srgbClr val="FF6766"/>
            </a:solidFill>
            <a:ln>
              <a:solidFill>
                <a:srgbClr val="F48E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933703" y="2837565"/>
              <a:ext cx="4939364" cy="73603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3200" b="1" dirty="0" smtClean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수신측 오류</a:t>
              </a:r>
              <a:endParaRPr lang="ko-KR" altLang="en-US" sz="3200" b="1" dirty="0">
                <a:solidFill>
                  <a:schemeClr val="bg1"/>
                </a:solidFill>
                <a:latin typeface="Arial Rounded MT Bold" panose="020F07040305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36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7830990" y="266941"/>
            <a:ext cx="608048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수신 측 확인 응답 오류 발생</a:t>
            </a:r>
            <a:endParaRPr lang="en-US" altLang="ko-KR" sz="3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65218" y="944684"/>
            <a:ext cx="11244791" cy="5574869"/>
          </a:xfrm>
          <a:prstGeom prst="rect">
            <a:avLst/>
          </a:prstGeom>
          <a:solidFill>
            <a:srgbClr val="FCE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>
              <a:solidFill>
                <a:srgbClr val="FF6766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162" y="1190529"/>
            <a:ext cx="4711449" cy="508317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010665" y="2434282"/>
            <a:ext cx="586946" cy="1643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964724" y="1398879"/>
            <a:ext cx="2356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1">
                    <a:lumMod val="75000"/>
                  </a:schemeClr>
                </a:solidFill>
              </a:rPr>
              <a:t>송신자</a:t>
            </a:r>
            <a:r>
              <a:rPr lang="ko-KR" altLang="en-US" sz="1200" b="1" dirty="0" smtClean="0"/>
              <a:t>                    </a:t>
            </a:r>
            <a:r>
              <a:rPr lang="ko-KR" altLang="en-US" sz="1200" b="1" dirty="0" smtClean="0">
                <a:solidFill>
                  <a:schemeClr val="accent6">
                    <a:lumMod val="75000"/>
                  </a:schemeClr>
                </a:solidFill>
              </a:rPr>
              <a:t>수신자</a:t>
            </a:r>
            <a:endParaRPr lang="ko-KR" alt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256914" y="3256006"/>
            <a:ext cx="2064009" cy="427805"/>
            <a:chOff x="3100571" y="2772595"/>
            <a:chExt cx="2064009" cy="427805"/>
          </a:xfrm>
        </p:grpSpPr>
        <p:sp>
          <p:nvSpPr>
            <p:cNvPr id="10" name="액자 9"/>
            <p:cNvSpPr/>
            <p:nvPr/>
          </p:nvSpPr>
          <p:spPr>
            <a:xfrm>
              <a:off x="3100571" y="2772595"/>
              <a:ext cx="1100727" cy="427805"/>
            </a:xfrm>
            <a:prstGeom prst="frame">
              <a:avLst>
                <a:gd name="adj1" fmla="val 3691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설명선 2 10"/>
            <p:cNvSpPr/>
            <p:nvPr/>
          </p:nvSpPr>
          <p:spPr>
            <a:xfrm>
              <a:off x="4298746" y="2816175"/>
              <a:ext cx="865834" cy="276018"/>
            </a:xfrm>
            <a:prstGeom prst="borderCallout2">
              <a:avLst>
                <a:gd name="adj1" fmla="val 37630"/>
                <a:gd name="adj2" fmla="val 77"/>
                <a:gd name="adj3" fmla="val 45001"/>
                <a:gd name="adj4" fmla="val -9755"/>
                <a:gd name="adj5" fmla="val 140599"/>
                <a:gd name="adj6" fmla="val -12166"/>
              </a:avLst>
            </a:prstGeom>
            <a:solidFill>
              <a:srgbClr val="FFABAB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>
                  <a:solidFill>
                    <a:schemeClr val="tx1"/>
                  </a:solidFill>
                </a:rPr>
                <a:t>손실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713028" y="2665297"/>
            <a:ext cx="1519876" cy="1519881"/>
            <a:chOff x="1013259" y="2582561"/>
            <a:chExt cx="1519876" cy="1519881"/>
          </a:xfrm>
        </p:grpSpPr>
        <p:sp>
          <p:nvSpPr>
            <p:cNvPr id="13" name="액자 12"/>
            <p:cNvSpPr/>
            <p:nvPr/>
          </p:nvSpPr>
          <p:spPr>
            <a:xfrm>
              <a:off x="2187146" y="2582561"/>
              <a:ext cx="345989" cy="1519881"/>
            </a:xfrm>
            <a:prstGeom prst="frame">
              <a:avLst>
                <a:gd name="adj1" fmla="val 3691"/>
              </a:avLst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설명선 2 13"/>
            <p:cNvSpPr/>
            <p:nvPr/>
          </p:nvSpPr>
          <p:spPr>
            <a:xfrm>
              <a:off x="1013259" y="3195311"/>
              <a:ext cx="938220" cy="294380"/>
            </a:xfrm>
            <a:prstGeom prst="borderCallout2">
              <a:avLst>
                <a:gd name="adj1" fmla="val 83204"/>
                <a:gd name="adj2" fmla="val 99997"/>
                <a:gd name="adj3" fmla="val 83439"/>
                <a:gd name="adj4" fmla="val 126393"/>
                <a:gd name="adj5" fmla="val 59855"/>
                <a:gd name="adj6" fmla="val 126565"/>
              </a:avLst>
            </a:prstGeom>
            <a:solidFill>
              <a:schemeClr val="accent2">
                <a:lumMod val="60000"/>
                <a:lumOff val="40000"/>
                <a:alpha val="96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>
                  <a:solidFill>
                    <a:schemeClr val="tx1"/>
                  </a:solidFill>
                </a:rPr>
                <a:t>타이머</a:t>
              </a:r>
              <a:endParaRPr lang="en-US" altLang="ko-KR" sz="16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" name="직선 화살표 연결선 5"/>
          <p:cNvCxnSpPr/>
          <p:nvPr/>
        </p:nvCxnSpPr>
        <p:spPr>
          <a:xfrm>
            <a:off x="3271016" y="3494622"/>
            <a:ext cx="0" cy="607822"/>
          </a:xfrm>
          <a:prstGeom prst="straightConnector1">
            <a:avLst/>
          </a:prstGeom>
          <a:ln w="381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설명선 2 17"/>
          <p:cNvSpPr/>
          <p:nvPr/>
        </p:nvSpPr>
        <p:spPr>
          <a:xfrm>
            <a:off x="4533468" y="3519335"/>
            <a:ext cx="1107455" cy="475581"/>
          </a:xfrm>
          <a:prstGeom prst="borderCallout2">
            <a:avLst>
              <a:gd name="adj1" fmla="val 37630"/>
              <a:gd name="adj2" fmla="val 77"/>
              <a:gd name="adj3" fmla="val 45001"/>
              <a:gd name="adj4" fmla="val -9755"/>
              <a:gd name="adj5" fmla="val 84719"/>
              <a:gd name="adj6" fmla="val -112326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재전송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87613" y="3131953"/>
            <a:ext cx="5204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수신자가 </a:t>
            </a:r>
            <a:r>
              <a:rPr lang="ko-KR" altLang="en-US" b="1" dirty="0"/>
              <a:t>보낸 </a:t>
            </a:r>
            <a:r>
              <a:rPr lang="en-US" altLang="ko-KR" b="1" dirty="0"/>
              <a:t>ACK</a:t>
            </a:r>
            <a:r>
              <a:rPr lang="ko-KR" altLang="en-US" b="1" dirty="0"/>
              <a:t>의 </a:t>
            </a:r>
            <a:r>
              <a:rPr lang="ko-KR" altLang="en-US" b="1" dirty="0" smtClean="0"/>
              <a:t>손실이 일어났다</a:t>
            </a:r>
            <a:r>
              <a:rPr lang="en-US" altLang="ko-KR" b="1" dirty="0" smtClean="0"/>
              <a:t>.</a:t>
            </a:r>
          </a:p>
          <a:p>
            <a:pPr algn="ctr"/>
            <a:r>
              <a:rPr lang="en-US" altLang="ko-KR" b="1" dirty="0" smtClean="0"/>
              <a:t> </a:t>
            </a:r>
          </a:p>
          <a:p>
            <a:pPr algn="ctr"/>
            <a:r>
              <a:rPr lang="ko-KR" altLang="en-US" b="1" dirty="0" smtClean="0"/>
              <a:t>송신자가 </a:t>
            </a:r>
            <a:r>
              <a:rPr lang="ko-KR" altLang="en-US" b="1" dirty="0"/>
              <a:t>패킷을 </a:t>
            </a:r>
            <a:r>
              <a:rPr lang="ko-KR" altLang="en-US" b="1" dirty="0" smtClean="0"/>
              <a:t>보냈을 때 </a:t>
            </a:r>
            <a:r>
              <a:rPr lang="ko-KR" altLang="en-US" b="1" dirty="0"/>
              <a:t>시작된 </a:t>
            </a:r>
            <a:r>
              <a:rPr lang="en-US" altLang="ko-KR" b="1" dirty="0" smtClean="0"/>
              <a:t>time</a:t>
            </a:r>
            <a:r>
              <a:rPr lang="ko-KR" altLang="en-US" b="1" dirty="0" smtClean="0"/>
              <a:t>에는 </a:t>
            </a:r>
            <a:r>
              <a:rPr lang="en-US" altLang="ko-KR" b="1" dirty="0"/>
              <a:t>timeout</a:t>
            </a:r>
            <a:r>
              <a:rPr lang="ko-KR" altLang="en-US" b="1" dirty="0"/>
              <a:t>이 </a:t>
            </a:r>
            <a:r>
              <a:rPr lang="ko-KR" altLang="en-US" b="1" dirty="0" smtClean="0"/>
              <a:t>일어나게 되고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 </a:t>
            </a:r>
            <a:r>
              <a:rPr lang="ko-KR" altLang="en-US" b="1" dirty="0"/>
              <a:t>다시 패킷을 보낸다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230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-230493" y="-648582"/>
            <a:ext cx="15742134" cy="10826223"/>
            <a:chOff x="-230493" y="-648582"/>
            <a:chExt cx="15742134" cy="10826223"/>
          </a:xfrm>
        </p:grpSpPr>
        <p:sp>
          <p:nvSpPr>
            <p:cNvPr id="22" name="원호 21"/>
            <p:cNvSpPr/>
            <p:nvPr/>
          </p:nvSpPr>
          <p:spPr>
            <a:xfrm>
              <a:off x="4732549" y="558800"/>
              <a:ext cx="9006114" cy="9006114"/>
            </a:xfrm>
            <a:prstGeom prst="arc">
              <a:avLst>
                <a:gd name="adj1" fmla="val 9422953"/>
                <a:gd name="adj2" fmla="val 18598873"/>
              </a:avLst>
            </a:prstGeom>
            <a:noFill/>
            <a:ln w="6350">
              <a:solidFill>
                <a:srgbClr val="FAC6C8">
                  <a:alpha val="4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원호 20"/>
            <p:cNvSpPr/>
            <p:nvPr/>
          </p:nvSpPr>
          <p:spPr>
            <a:xfrm>
              <a:off x="-230493" y="-648582"/>
              <a:ext cx="5944482" cy="5944482"/>
            </a:xfrm>
            <a:prstGeom prst="arc">
              <a:avLst>
                <a:gd name="adj1" fmla="val 18479200"/>
                <a:gd name="adj2" fmla="val 9475920"/>
              </a:avLst>
            </a:prstGeom>
            <a:noFill/>
            <a:ln w="6350">
              <a:solidFill>
                <a:srgbClr val="FAC6C8">
                  <a:alpha val="8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원호 23"/>
            <p:cNvSpPr/>
            <p:nvPr/>
          </p:nvSpPr>
          <p:spPr>
            <a:xfrm>
              <a:off x="9578618" y="4244618"/>
              <a:ext cx="5226764" cy="5226764"/>
            </a:xfrm>
            <a:prstGeom prst="arc">
              <a:avLst>
                <a:gd name="adj1" fmla="val 10764250"/>
                <a:gd name="adj2" fmla="val 16210357"/>
              </a:avLst>
            </a:prstGeom>
            <a:solidFill>
              <a:srgbClr val="FF6766">
                <a:alpha val="5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원호 24"/>
            <p:cNvSpPr/>
            <p:nvPr/>
          </p:nvSpPr>
          <p:spPr>
            <a:xfrm>
              <a:off x="8872359" y="3538359"/>
              <a:ext cx="6639282" cy="6639282"/>
            </a:xfrm>
            <a:prstGeom prst="arc">
              <a:avLst>
                <a:gd name="adj1" fmla="val 10764250"/>
                <a:gd name="adj2" fmla="val 16210357"/>
              </a:avLst>
            </a:prstGeom>
            <a:solidFill>
              <a:srgbClr val="FF6766">
                <a:alpha val="5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471716" y="252146"/>
            <a:ext cx="1674468" cy="1753504"/>
            <a:chOff x="4111150" y="1982042"/>
            <a:chExt cx="1539892" cy="2243282"/>
          </a:xfrm>
        </p:grpSpPr>
        <p:grpSp>
          <p:nvGrpSpPr>
            <p:cNvPr id="4" name="그룹 3"/>
            <p:cNvGrpSpPr/>
            <p:nvPr/>
          </p:nvGrpSpPr>
          <p:grpSpPr>
            <a:xfrm>
              <a:off x="4239111" y="1982042"/>
              <a:ext cx="1035427" cy="1035427"/>
              <a:chOff x="4619136" y="1547173"/>
              <a:chExt cx="1685106" cy="1685106"/>
            </a:xfrm>
          </p:grpSpPr>
          <p:sp>
            <p:nvSpPr>
              <p:cNvPr id="34" name="타원 33"/>
              <p:cNvSpPr/>
              <p:nvPr/>
            </p:nvSpPr>
            <p:spPr>
              <a:xfrm>
                <a:off x="4619136" y="1547173"/>
                <a:ext cx="1685106" cy="1685106"/>
              </a:xfrm>
              <a:prstGeom prst="ellipse">
                <a:avLst/>
              </a:prstGeom>
              <a:solidFill>
                <a:srgbClr val="FF6766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4790956" y="1715682"/>
                <a:ext cx="1348085" cy="1348085"/>
              </a:xfrm>
              <a:prstGeom prst="ellipse">
                <a:avLst/>
              </a:prstGeom>
              <a:solidFill>
                <a:srgbClr val="FF6766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6" name="타원 35"/>
            <p:cNvSpPr/>
            <p:nvPr/>
          </p:nvSpPr>
          <p:spPr>
            <a:xfrm>
              <a:off x="4111150" y="2396239"/>
              <a:ext cx="1539892" cy="1829085"/>
            </a:xfrm>
            <a:prstGeom prst="ellipse">
              <a:avLst/>
            </a:prstGeom>
            <a:solidFill>
              <a:srgbClr val="FF67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6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목차</a:t>
              </a:r>
              <a:endParaRPr lang="en-US" altLang="ko-KR" sz="3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 rot="3600000">
              <a:off x="4550723" y="2455192"/>
              <a:ext cx="660745" cy="194746"/>
            </a:xfrm>
            <a:custGeom>
              <a:avLst/>
              <a:gdLst>
                <a:gd name="connsiteX0" fmla="*/ 10669 w 921241"/>
                <a:gd name="connsiteY0" fmla="*/ 82917 h 271524"/>
                <a:gd name="connsiteX1" fmla="*/ 135762 w 921241"/>
                <a:gd name="connsiteY1" fmla="*/ 0 h 271524"/>
                <a:gd name="connsiteX2" fmla="*/ 785479 w 921241"/>
                <a:gd name="connsiteY2" fmla="*/ 0 h 271524"/>
                <a:gd name="connsiteX3" fmla="*/ 921241 w 921241"/>
                <a:gd name="connsiteY3" fmla="*/ 135762 h 271524"/>
                <a:gd name="connsiteX4" fmla="*/ 785479 w 921241"/>
                <a:gd name="connsiteY4" fmla="*/ 271524 h 271524"/>
                <a:gd name="connsiteX5" fmla="*/ 341893 w 921241"/>
                <a:gd name="connsiteY5" fmla="*/ 271524 h 271524"/>
                <a:gd name="connsiteX6" fmla="*/ 341893 w 921241"/>
                <a:gd name="connsiteY6" fmla="*/ 259631 h 271524"/>
                <a:gd name="connsiteX7" fmla="*/ 783659 w 921241"/>
                <a:gd name="connsiteY7" fmla="*/ 259632 h 271524"/>
                <a:gd name="connsiteX8" fmla="*/ 907528 w 921241"/>
                <a:gd name="connsiteY8" fmla="*/ 135762 h 271524"/>
                <a:gd name="connsiteX9" fmla="*/ 783659 w 921241"/>
                <a:gd name="connsiteY9" fmla="*/ 11893 h 271524"/>
                <a:gd name="connsiteX10" fmla="*/ 137582 w 921241"/>
                <a:gd name="connsiteY10" fmla="*/ 11893 h 271524"/>
                <a:gd name="connsiteX11" fmla="*/ 13712 w 921241"/>
                <a:gd name="connsiteY11" fmla="*/ 135762 h 271524"/>
                <a:gd name="connsiteX12" fmla="*/ 89366 w 921241"/>
                <a:gd name="connsiteY12" fmla="*/ 249897 h 271524"/>
                <a:gd name="connsiteX13" fmla="*/ 129124 w 921241"/>
                <a:gd name="connsiteY13" fmla="*/ 257924 h 271524"/>
                <a:gd name="connsiteX14" fmla="*/ 129124 w 921241"/>
                <a:gd name="connsiteY14" fmla="*/ 270184 h 271524"/>
                <a:gd name="connsiteX15" fmla="*/ 82917 w 921241"/>
                <a:gd name="connsiteY15" fmla="*/ 260855 h 271524"/>
                <a:gd name="connsiteX16" fmla="*/ 0 w 921241"/>
                <a:gd name="connsiteY16" fmla="*/ 135762 h 271524"/>
                <a:gd name="connsiteX17" fmla="*/ 10669 w 921241"/>
                <a:gd name="connsiteY17" fmla="*/ 82917 h 271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21241" h="271524">
                  <a:moveTo>
                    <a:pt x="10669" y="82917"/>
                  </a:moveTo>
                  <a:cubicBezTo>
                    <a:pt x="31279" y="34190"/>
                    <a:pt x="79528" y="0"/>
                    <a:pt x="135762" y="0"/>
                  </a:cubicBezTo>
                  <a:lnTo>
                    <a:pt x="785479" y="0"/>
                  </a:lnTo>
                  <a:cubicBezTo>
                    <a:pt x="860458" y="0"/>
                    <a:pt x="921241" y="60783"/>
                    <a:pt x="921241" y="135762"/>
                  </a:cubicBezTo>
                  <a:cubicBezTo>
                    <a:pt x="921241" y="210741"/>
                    <a:pt x="860458" y="271524"/>
                    <a:pt x="785479" y="271524"/>
                  </a:cubicBezTo>
                  <a:lnTo>
                    <a:pt x="341893" y="271524"/>
                  </a:lnTo>
                  <a:lnTo>
                    <a:pt x="341893" y="259631"/>
                  </a:lnTo>
                  <a:lnTo>
                    <a:pt x="783659" y="259632"/>
                  </a:lnTo>
                  <a:cubicBezTo>
                    <a:pt x="852070" y="259631"/>
                    <a:pt x="907528" y="204173"/>
                    <a:pt x="907528" y="135762"/>
                  </a:cubicBezTo>
                  <a:cubicBezTo>
                    <a:pt x="907528" y="67351"/>
                    <a:pt x="852070" y="11892"/>
                    <a:pt x="783659" y="11893"/>
                  </a:cubicBezTo>
                  <a:lnTo>
                    <a:pt x="137582" y="11893"/>
                  </a:lnTo>
                  <a:cubicBezTo>
                    <a:pt x="69170" y="11893"/>
                    <a:pt x="13712" y="67351"/>
                    <a:pt x="13712" y="135762"/>
                  </a:cubicBezTo>
                  <a:cubicBezTo>
                    <a:pt x="13713" y="187071"/>
                    <a:pt x="44908" y="231093"/>
                    <a:pt x="89366" y="249897"/>
                  </a:cubicBezTo>
                  <a:lnTo>
                    <a:pt x="129124" y="257924"/>
                  </a:lnTo>
                  <a:lnTo>
                    <a:pt x="129124" y="270184"/>
                  </a:lnTo>
                  <a:lnTo>
                    <a:pt x="82917" y="260855"/>
                  </a:lnTo>
                  <a:cubicBezTo>
                    <a:pt x="34190" y="240245"/>
                    <a:pt x="0" y="191996"/>
                    <a:pt x="0" y="135762"/>
                  </a:cubicBezTo>
                  <a:cubicBezTo>
                    <a:pt x="0" y="117017"/>
                    <a:pt x="3799" y="99160"/>
                    <a:pt x="10669" y="82917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782301" y="6498193"/>
            <a:ext cx="1409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20174627 </a:t>
            </a:r>
            <a:r>
              <a:rPr lang="ko-KR" altLang="en-US" sz="1200" b="1" dirty="0" smtClean="0"/>
              <a:t>김혜진</a:t>
            </a:r>
            <a:endParaRPr lang="ko-KR" altLang="en-US" sz="1200" b="1" dirty="0"/>
          </a:p>
        </p:txBody>
      </p:sp>
      <p:sp>
        <p:nvSpPr>
          <p:cNvPr id="17" name="직사각형 16"/>
          <p:cNvSpPr/>
          <p:nvPr/>
        </p:nvSpPr>
        <p:spPr>
          <a:xfrm>
            <a:off x="485397" y="2636267"/>
            <a:ext cx="3721148" cy="57509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ysClr val="windowText" lastClr="000000"/>
                </a:solidFill>
                <a:latin typeface="Arial Rounded MT Bold" panose="020F0704030504030204" pitchFamily="34" charset="0"/>
              </a:rPr>
              <a:t>1. Rdt3.0 </a:t>
            </a:r>
            <a:r>
              <a:rPr lang="ko-KR" altLang="en-US" sz="2400" b="1" dirty="0" smtClean="0">
                <a:solidFill>
                  <a:sysClr val="windowText" lastClr="000000"/>
                </a:solidFill>
                <a:latin typeface="Arial Rounded MT Bold" panose="020F0704030504030204" pitchFamily="34" charset="0"/>
              </a:rPr>
              <a:t>흐름 파악 하기</a:t>
            </a:r>
            <a:endParaRPr lang="ko-KR" altLang="en-US" sz="2400" b="1" dirty="0">
              <a:solidFill>
                <a:sysClr val="windowText" lastClr="0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89537" y="3861302"/>
            <a:ext cx="3717008" cy="57509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ysClr val="windowText" lastClr="000000"/>
                </a:solidFill>
                <a:latin typeface="Arial Rounded MT Bold" panose="020F0704030504030204" pitchFamily="34" charset="0"/>
              </a:rPr>
              <a:t>2. </a:t>
            </a:r>
            <a:r>
              <a:rPr lang="ko-KR" altLang="en-US" sz="2400" b="1" dirty="0" smtClean="0">
                <a:solidFill>
                  <a:sysClr val="windowText" lastClr="000000"/>
                </a:solidFill>
                <a:latin typeface="Arial Rounded MT Bold" panose="020F0704030504030204" pitchFamily="34" charset="0"/>
              </a:rPr>
              <a:t>송신측 오류</a:t>
            </a:r>
            <a:endParaRPr lang="ko-KR" altLang="en-US" sz="2400" b="1" dirty="0">
              <a:solidFill>
                <a:sysClr val="windowText" lastClr="0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9537" y="5017674"/>
            <a:ext cx="3717008" cy="57509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ysClr val="windowText" lastClr="000000"/>
                </a:solidFill>
                <a:latin typeface="Arial Rounded MT Bold" panose="020F0704030504030204" pitchFamily="34" charset="0"/>
              </a:rPr>
              <a:t>3. </a:t>
            </a:r>
            <a:r>
              <a:rPr lang="ko-KR" altLang="en-US" sz="2400" b="1" dirty="0" smtClean="0">
                <a:solidFill>
                  <a:sysClr val="windowText" lastClr="000000"/>
                </a:solidFill>
                <a:latin typeface="Arial Rounded MT Bold" panose="020F0704030504030204" pitchFamily="34" charset="0"/>
              </a:rPr>
              <a:t>수신측 오류</a:t>
            </a:r>
            <a:endParaRPr lang="ko-KR" altLang="en-US" sz="2400" b="1" dirty="0">
              <a:solidFill>
                <a:sysClr val="windowText" lastClr="00000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65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3016908" y="2817341"/>
            <a:ext cx="6377538" cy="1122476"/>
            <a:chOff x="3214616" y="2693773"/>
            <a:chExt cx="6377538" cy="1122476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3214616" y="2693773"/>
              <a:ext cx="6377538" cy="1122476"/>
            </a:xfrm>
            <a:prstGeom prst="roundRect">
              <a:avLst/>
            </a:prstGeom>
            <a:solidFill>
              <a:srgbClr val="FF6766"/>
            </a:solidFill>
            <a:ln>
              <a:solidFill>
                <a:srgbClr val="F48E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933703" y="2839512"/>
              <a:ext cx="4939364" cy="83099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3200" b="1" dirty="0" smtClean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Rdt3.0 </a:t>
              </a:r>
              <a:r>
                <a:rPr lang="ko-KR" altLang="en-US" sz="3200" b="1" dirty="0" smtClean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흐름 파악 하기</a:t>
              </a:r>
              <a:endParaRPr lang="ko-KR" altLang="en-US" sz="3200" b="1" dirty="0">
                <a:solidFill>
                  <a:schemeClr val="bg1"/>
                </a:solidFill>
                <a:latin typeface="Arial Rounded MT Bold" panose="020F07040305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412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8560038" y="179242"/>
            <a:ext cx="33765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Rdt3.0 Sender(</a:t>
            </a:r>
            <a:r>
              <a:rPr lang="ko-KR" altLang="en-US" sz="2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송신자</a:t>
            </a:r>
            <a:r>
              <a: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  <a:endParaRPr lang="en-US" altLang="ko-KR" sz="3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85242" y="734239"/>
            <a:ext cx="11651385" cy="5888981"/>
          </a:xfrm>
          <a:prstGeom prst="rect">
            <a:avLst/>
          </a:prstGeom>
          <a:solidFill>
            <a:srgbClr val="FCE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>
              <a:solidFill>
                <a:srgbClr val="FF6766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 l="4357"/>
          <a:stretch/>
        </p:blipFill>
        <p:spPr>
          <a:xfrm>
            <a:off x="744571" y="1041604"/>
            <a:ext cx="7336748" cy="5274254"/>
          </a:xfrm>
          <a:prstGeom prst="rect">
            <a:avLst/>
          </a:prstGeom>
        </p:spPr>
      </p:pic>
      <p:sp>
        <p:nvSpPr>
          <p:cNvPr id="8" name="액자 7"/>
          <p:cNvSpPr/>
          <p:nvPr/>
        </p:nvSpPr>
        <p:spPr>
          <a:xfrm>
            <a:off x="3149305" y="1185447"/>
            <a:ext cx="1263640" cy="296563"/>
          </a:xfrm>
          <a:prstGeom prst="frame">
            <a:avLst>
              <a:gd name="adj1" fmla="val 5806"/>
            </a:avLst>
          </a:prstGeom>
          <a:solidFill>
            <a:srgbClr val="FF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84611" y="3138617"/>
            <a:ext cx="7296708" cy="3177242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66969" y="317741"/>
            <a:ext cx="32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1) 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순서 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빨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주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노 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도넛 37"/>
          <p:cNvSpPr/>
          <p:nvPr/>
        </p:nvSpPr>
        <p:spPr>
          <a:xfrm>
            <a:off x="2610940" y="2217066"/>
            <a:ext cx="920719" cy="909194"/>
          </a:xfrm>
          <a:prstGeom prst="donut">
            <a:avLst>
              <a:gd name="adj" fmla="val 387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설명선 2 26"/>
          <p:cNvSpPr/>
          <p:nvPr/>
        </p:nvSpPr>
        <p:spPr>
          <a:xfrm>
            <a:off x="6766880" y="3588559"/>
            <a:ext cx="4793384" cy="1774274"/>
          </a:xfrm>
          <a:prstGeom prst="borderCallout2">
            <a:avLst>
              <a:gd name="adj1" fmla="val -78710"/>
              <a:gd name="adj2" fmla="val -36164"/>
              <a:gd name="adj3" fmla="val 21949"/>
              <a:gd name="adj4" fmla="val -36262"/>
              <a:gd name="adj5" fmla="val 21648"/>
              <a:gd name="adj6" fmla="val 388"/>
            </a:avLst>
          </a:prstGeom>
          <a:solidFill>
            <a:schemeClr val="accent4">
              <a:lumMod val="40000"/>
              <a:lumOff val="60000"/>
              <a:alpha val="98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app</a:t>
            </a:r>
            <a:r>
              <a:rPr lang="ko-KR" altLang="en-US" sz="1600" b="1" dirty="0">
                <a:solidFill>
                  <a:schemeClr val="tx1"/>
                </a:solidFill>
              </a:rPr>
              <a:t>의 </a:t>
            </a:r>
            <a:r>
              <a:rPr lang="en-US" altLang="ko-KR" sz="1600" b="1" dirty="0">
                <a:solidFill>
                  <a:schemeClr val="tx1"/>
                </a:solidFill>
              </a:rPr>
              <a:t>data</a:t>
            </a:r>
            <a:r>
              <a:rPr lang="ko-KR" altLang="en-US" sz="1600" b="1" dirty="0">
                <a:solidFill>
                  <a:schemeClr val="tx1"/>
                </a:solidFill>
              </a:rPr>
              <a:t>를 받으면 시퀀스넘버를 부여하고 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데이터와 </a:t>
            </a:r>
            <a:r>
              <a:rPr lang="en-US" altLang="ko-KR" sz="1600" b="1" dirty="0">
                <a:solidFill>
                  <a:schemeClr val="tx1"/>
                </a:solidFill>
              </a:rPr>
              <a:t>checksum</a:t>
            </a:r>
            <a:r>
              <a:rPr lang="ko-KR" altLang="en-US" sz="1600" b="1" dirty="0">
                <a:solidFill>
                  <a:schemeClr val="tx1"/>
                </a:solidFill>
              </a:rPr>
              <a:t>을 포함해서 패킷으로 만든다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그리고 </a:t>
            </a:r>
            <a:r>
              <a:rPr lang="en-US" altLang="ko-KR" sz="1600" b="1" dirty="0">
                <a:solidFill>
                  <a:schemeClr val="tx1"/>
                </a:solidFill>
              </a:rPr>
              <a:t>receiver</a:t>
            </a:r>
            <a:r>
              <a:rPr lang="ko-KR" altLang="en-US" sz="1600" b="1" dirty="0">
                <a:solidFill>
                  <a:schemeClr val="tx1"/>
                </a:solidFill>
              </a:rPr>
              <a:t>에게 패킷을 보내고</a:t>
            </a:r>
            <a:r>
              <a:rPr lang="en-US" altLang="ko-KR" sz="1600" b="1" dirty="0">
                <a:solidFill>
                  <a:schemeClr val="tx1"/>
                </a:solidFill>
              </a:rPr>
              <a:t>, 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timer</a:t>
            </a:r>
            <a:r>
              <a:rPr lang="ko-KR" altLang="en-US" sz="1600" b="1" dirty="0">
                <a:solidFill>
                  <a:schemeClr val="tx1"/>
                </a:solidFill>
              </a:rPr>
              <a:t>가 시작된다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9" name="설명선 2 38"/>
          <p:cNvSpPr/>
          <p:nvPr/>
        </p:nvSpPr>
        <p:spPr>
          <a:xfrm>
            <a:off x="1076967" y="3678730"/>
            <a:ext cx="3669210" cy="753764"/>
          </a:xfrm>
          <a:prstGeom prst="borderCallout2">
            <a:avLst>
              <a:gd name="adj1" fmla="val -75"/>
              <a:gd name="adj2" fmla="val 79554"/>
              <a:gd name="adj3" fmla="val -25174"/>
              <a:gd name="adj4" fmla="val 61976"/>
              <a:gd name="adj5" fmla="val -85379"/>
              <a:gd name="adj6" fmla="val 61249"/>
            </a:avLst>
          </a:prstGeom>
          <a:solidFill>
            <a:srgbClr val="FFABAB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상위 계층으로부터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Sequence Number 0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을 추가할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데이터를 대기한다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44571" y="1647601"/>
            <a:ext cx="1854013" cy="1491015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5533173" y="1964724"/>
            <a:ext cx="2548145" cy="1275733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6453892" y="1100577"/>
            <a:ext cx="1633760" cy="1275733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액자 24"/>
          <p:cNvSpPr/>
          <p:nvPr/>
        </p:nvSpPr>
        <p:spPr>
          <a:xfrm>
            <a:off x="3074460" y="1518703"/>
            <a:ext cx="3178059" cy="674026"/>
          </a:xfrm>
          <a:prstGeom prst="frame">
            <a:avLst>
              <a:gd name="adj1" fmla="val 3551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설명선 2 8"/>
          <p:cNvSpPr/>
          <p:nvPr/>
        </p:nvSpPr>
        <p:spPr>
          <a:xfrm>
            <a:off x="8282692" y="1518703"/>
            <a:ext cx="3334214" cy="574548"/>
          </a:xfrm>
          <a:prstGeom prst="borderCallout2">
            <a:avLst>
              <a:gd name="adj1" fmla="val 1228"/>
              <a:gd name="adj2" fmla="val 9775"/>
              <a:gd name="adj3" fmla="val -45000"/>
              <a:gd name="adj4" fmla="val 9788"/>
              <a:gd name="adj5" fmla="val -45202"/>
              <a:gd name="adj6" fmla="val -116222"/>
            </a:avLst>
          </a:prstGeom>
          <a:solidFill>
            <a:schemeClr val="accent2">
              <a:lumMod val="60000"/>
              <a:lumOff val="40000"/>
              <a:alpha val="83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상위 계층으로부터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data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를 받는다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113100" y="2368106"/>
            <a:ext cx="459506" cy="688769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64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8560038" y="179242"/>
            <a:ext cx="33765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Rdt3.0 Sender(</a:t>
            </a:r>
            <a:r>
              <a:rPr lang="ko-KR" altLang="en-US" sz="2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송신자</a:t>
            </a:r>
            <a:r>
              <a: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  <a:endParaRPr lang="en-US" altLang="ko-KR" sz="3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15614" y="734241"/>
            <a:ext cx="11651385" cy="5888981"/>
          </a:xfrm>
          <a:prstGeom prst="rect">
            <a:avLst/>
          </a:prstGeom>
          <a:solidFill>
            <a:srgbClr val="FCE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>
              <a:solidFill>
                <a:srgbClr val="FF6766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 l="4357"/>
          <a:stretch/>
        </p:blipFill>
        <p:spPr>
          <a:xfrm>
            <a:off x="644883" y="1076094"/>
            <a:ext cx="7336748" cy="5274254"/>
          </a:xfrm>
          <a:prstGeom prst="rect">
            <a:avLst/>
          </a:prstGeom>
        </p:spPr>
      </p:pic>
      <p:sp>
        <p:nvSpPr>
          <p:cNvPr id="28" name="액자 27"/>
          <p:cNvSpPr/>
          <p:nvPr/>
        </p:nvSpPr>
        <p:spPr>
          <a:xfrm>
            <a:off x="6328806" y="1302062"/>
            <a:ext cx="1652825" cy="996295"/>
          </a:xfrm>
          <a:prstGeom prst="frame">
            <a:avLst>
              <a:gd name="adj1" fmla="val 3691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6359" y="317742"/>
            <a:ext cx="3979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) 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순서 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빨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주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노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파 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ko-KR" altLang="en-US" b="1" dirty="0"/>
          </a:p>
        </p:txBody>
      </p:sp>
      <p:sp>
        <p:nvSpPr>
          <p:cNvPr id="14" name="액자 13"/>
          <p:cNvSpPr/>
          <p:nvPr/>
        </p:nvSpPr>
        <p:spPr>
          <a:xfrm>
            <a:off x="6459627" y="2437830"/>
            <a:ext cx="1509647" cy="762572"/>
          </a:xfrm>
          <a:prstGeom prst="frame">
            <a:avLst>
              <a:gd name="adj1" fmla="val 3691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설명선 2 1"/>
          <p:cNvSpPr/>
          <p:nvPr/>
        </p:nvSpPr>
        <p:spPr>
          <a:xfrm>
            <a:off x="8545213" y="927442"/>
            <a:ext cx="3267845" cy="1087395"/>
          </a:xfrm>
          <a:prstGeom prst="borderCallout2">
            <a:avLst>
              <a:gd name="adj1" fmla="val 99431"/>
              <a:gd name="adj2" fmla="val 8692"/>
              <a:gd name="adj3" fmla="val 133523"/>
              <a:gd name="adj4" fmla="val 8361"/>
              <a:gd name="adj5" fmla="val 151136"/>
              <a:gd name="adj6" fmla="val -18460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timeout</a:t>
            </a:r>
            <a:r>
              <a:rPr lang="ko-KR" altLang="en-US" sz="1600" b="1" dirty="0">
                <a:solidFill>
                  <a:schemeClr val="tx1"/>
                </a:solidFill>
              </a:rPr>
              <a:t>이 되면 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송신자가 수신자에게 다시 </a:t>
            </a:r>
            <a:r>
              <a:rPr lang="ko-KR" altLang="en-US" sz="1600" b="1" dirty="0">
                <a:solidFill>
                  <a:schemeClr val="tx1"/>
                </a:solidFill>
              </a:rPr>
              <a:t>패킷을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보내고 </a:t>
            </a:r>
            <a:r>
              <a:rPr lang="en-US" altLang="ko-KR" sz="1600" b="1" dirty="0">
                <a:solidFill>
                  <a:schemeClr val="tx1"/>
                </a:solidFill>
              </a:rPr>
              <a:t>timer</a:t>
            </a:r>
            <a:r>
              <a:rPr lang="ko-KR" altLang="en-US" sz="1600" b="1" dirty="0">
                <a:solidFill>
                  <a:schemeClr val="tx1"/>
                </a:solidFill>
              </a:rPr>
              <a:t>를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다시 시작한다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액자 15"/>
          <p:cNvSpPr/>
          <p:nvPr/>
        </p:nvSpPr>
        <p:spPr>
          <a:xfrm>
            <a:off x="6227805" y="3302802"/>
            <a:ext cx="1741470" cy="983937"/>
          </a:xfrm>
          <a:prstGeom prst="frame">
            <a:avLst>
              <a:gd name="adj1" fmla="val 2538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설명선 2 17"/>
          <p:cNvSpPr/>
          <p:nvPr/>
        </p:nvSpPr>
        <p:spPr>
          <a:xfrm>
            <a:off x="8545212" y="2868972"/>
            <a:ext cx="3267845" cy="2171712"/>
          </a:xfrm>
          <a:prstGeom prst="borderCallout2">
            <a:avLst>
              <a:gd name="adj1" fmla="val 84388"/>
              <a:gd name="adj2" fmla="val 373"/>
              <a:gd name="adj3" fmla="val 84637"/>
              <a:gd name="adj4" fmla="val -29074"/>
              <a:gd name="adj5" fmla="val 64311"/>
              <a:gd name="adj6" fmla="val -29804"/>
            </a:avLst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하위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Layer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로 패킷을 받음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송신자가 대기하고 있던 </a:t>
            </a:r>
            <a:r>
              <a:rPr lang="en-US" altLang="ko-KR" sz="1600" b="1" dirty="0">
                <a:solidFill>
                  <a:schemeClr val="tx1"/>
                </a:solidFill>
              </a:rPr>
              <a:t>Sequence Number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0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에 대한 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응답 패킷을 받음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따라서 타이머를 종료하고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1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로 돌아간다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9" name="설명선 2 18"/>
          <p:cNvSpPr/>
          <p:nvPr/>
        </p:nvSpPr>
        <p:spPr>
          <a:xfrm>
            <a:off x="7376089" y="5427110"/>
            <a:ext cx="3669210" cy="923238"/>
          </a:xfrm>
          <a:prstGeom prst="borderCallout2">
            <a:avLst>
              <a:gd name="adj1" fmla="val 52384"/>
              <a:gd name="adj2" fmla="val 76"/>
              <a:gd name="adj3" fmla="val -2628"/>
              <a:gd name="adj4" fmla="val -18512"/>
              <a:gd name="adj5" fmla="val -48141"/>
              <a:gd name="adj6" fmla="val -31362"/>
            </a:avLst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원하는 패킷을 받았고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Sequence Number 0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에 대한 처리는 끝났기 때문에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1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로 돌아간다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0" name="도넛 19"/>
          <p:cNvSpPr/>
          <p:nvPr/>
        </p:nvSpPr>
        <p:spPr>
          <a:xfrm>
            <a:off x="5449331" y="4146608"/>
            <a:ext cx="953618" cy="939113"/>
          </a:xfrm>
          <a:prstGeom prst="donut">
            <a:avLst>
              <a:gd name="adj" fmla="val 3873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액자 20"/>
          <p:cNvSpPr/>
          <p:nvPr/>
        </p:nvSpPr>
        <p:spPr>
          <a:xfrm>
            <a:off x="6636619" y="4735879"/>
            <a:ext cx="1234636" cy="654160"/>
          </a:xfrm>
          <a:prstGeom prst="frame">
            <a:avLst>
              <a:gd name="adj1" fmla="val 3691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39235" y="1076094"/>
            <a:ext cx="4710095" cy="5274254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설명선 2 28"/>
          <p:cNvSpPr/>
          <p:nvPr/>
        </p:nvSpPr>
        <p:spPr>
          <a:xfrm>
            <a:off x="1266254" y="1135336"/>
            <a:ext cx="3357299" cy="3067445"/>
          </a:xfrm>
          <a:prstGeom prst="borderCallout2">
            <a:avLst>
              <a:gd name="adj1" fmla="val 20362"/>
              <a:gd name="adj2" fmla="val 99997"/>
              <a:gd name="adj3" fmla="val 20194"/>
              <a:gd name="adj4" fmla="val 132282"/>
              <a:gd name="adj5" fmla="val 24003"/>
              <a:gd name="adj6" fmla="val 151225"/>
            </a:avLst>
          </a:prstGeom>
          <a:solidFill>
            <a:schemeClr val="accent2">
              <a:lumMod val="60000"/>
              <a:lumOff val="40000"/>
              <a:alpha val="96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Receiver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로부터 응답 패킷을 받음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하지만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,</a:t>
            </a:r>
          </a:p>
          <a:p>
            <a:pPr algn="ctr"/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Sequence Number </a:t>
            </a:r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이 왔다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이는 내가 기다리고 있는 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응답 패킷이 오지 않았다는 것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따라서 아무것도 하지 않는다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정확히는 타이머가 있기 때문에 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재전송을 하지 않고 가만히 있는다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  <p:sp>
        <p:nvSpPr>
          <p:cNvPr id="11" name="설명선 2 10"/>
          <p:cNvSpPr/>
          <p:nvPr/>
        </p:nvSpPr>
        <p:spPr>
          <a:xfrm>
            <a:off x="1556116" y="5196931"/>
            <a:ext cx="3669210" cy="944376"/>
          </a:xfrm>
          <a:prstGeom prst="borderCallout2">
            <a:avLst>
              <a:gd name="adj1" fmla="val -75"/>
              <a:gd name="adj2" fmla="val 79554"/>
              <a:gd name="adj3" fmla="val -35010"/>
              <a:gd name="adj4" fmla="val 88918"/>
              <a:gd name="adj5" fmla="val -247072"/>
              <a:gd name="adj6" fmla="val 102335"/>
            </a:avLst>
          </a:prstGeom>
          <a:solidFill>
            <a:srgbClr val="FFABAB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Sequence Number 0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을 가진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Segment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에 대한 응답 패킷을 대기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0" name="도넛 9"/>
          <p:cNvSpPr/>
          <p:nvPr/>
        </p:nvSpPr>
        <p:spPr>
          <a:xfrm>
            <a:off x="5251622" y="2199503"/>
            <a:ext cx="889684" cy="939113"/>
          </a:xfrm>
          <a:prstGeom prst="donut">
            <a:avLst>
              <a:gd name="adj" fmla="val 387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449329" y="5326190"/>
            <a:ext cx="1005060" cy="980795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449328" y="1239193"/>
            <a:ext cx="785727" cy="493588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35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8560038" y="179242"/>
            <a:ext cx="33765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Rdt3.0 Sender(</a:t>
            </a:r>
            <a:r>
              <a:rPr lang="ko-KR" altLang="en-US" sz="2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송신자</a:t>
            </a:r>
            <a:r>
              <a: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  <a:endParaRPr lang="en-US" altLang="ko-KR" sz="3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15614" y="734241"/>
            <a:ext cx="11651385" cy="5888981"/>
          </a:xfrm>
          <a:prstGeom prst="rect">
            <a:avLst/>
          </a:prstGeom>
          <a:solidFill>
            <a:srgbClr val="FCE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>
              <a:solidFill>
                <a:srgbClr val="FF6766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 l="4357"/>
          <a:stretch/>
        </p:blipFill>
        <p:spPr>
          <a:xfrm>
            <a:off x="4378952" y="1016034"/>
            <a:ext cx="7336748" cy="527425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46359" y="317742"/>
            <a:ext cx="3979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3) 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순서 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빨 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ko-KR" altLang="en-US" b="1" dirty="0"/>
          </a:p>
        </p:txBody>
      </p:sp>
      <p:sp>
        <p:nvSpPr>
          <p:cNvPr id="12" name="직사각형 11"/>
          <p:cNvSpPr/>
          <p:nvPr/>
        </p:nvSpPr>
        <p:spPr>
          <a:xfrm>
            <a:off x="4378952" y="1016034"/>
            <a:ext cx="7336748" cy="2670120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000592" y="5309493"/>
            <a:ext cx="1622630" cy="980795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063930" y="3653161"/>
            <a:ext cx="2651770" cy="1445246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0421590" y="5098407"/>
            <a:ext cx="1005060" cy="980795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331527" y="3930835"/>
            <a:ext cx="2732403" cy="1189400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503122" y="3686154"/>
            <a:ext cx="1005060" cy="238363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503122" y="4421233"/>
            <a:ext cx="828405" cy="980795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설명선 2 28"/>
          <p:cNvSpPr/>
          <p:nvPr/>
        </p:nvSpPr>
        <p:spPr>
          <a:xfrm>
            <a:off x="497306" y="3686154"/>
            <a:ext cx="5005816" cy="1434081"/>
          </a:xfrm>
          <a:prstGeom prst="borderCallout2">
            <a:avLst>
              <a:gd name="adj1" fmla="val 20362"/>
              <a:gd name="adj2" fmla="val 99997"/>
              <a:gd name="adj3" fmla="val 19332"/>
              <a:gd name="adj4" fmla="val 112041"/>
              <a:gd name="adj5" fmla="val 135961"/>
              <a:gd name="adj6" fmla="val 130491"/>
            </a:avLst>
          </a:prstGeom>
          <a:solidFill>
            <a:srgbClr val="F48E93">
              <a:alpha val="96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chemeClr val="tx1"/>
                </a:solidFill>
              </a:rPr>
              <a:t>app</a:t>
            </a:r>
            <a:r>
              <a:rPr lang="ko-KR" altLang="en-US" sz="1600" b="1">
                <a:solidFill>
                  <a:schemeClr val="tx1"/>
                </a:solidFill>
              </a:rPr>
              <a:t>의 </a:t>
            </a:r>
            <a:r>
              <a:rPr lang="en-US" altLang="ko-KR" sz="1600" b="1">
                <a:solidFill>
                  <a:schemeClr val="tx1"/>
                </a:solidFill>
              </a:rPr>
              <a:t>data</a:t>
            </a:r>
            <a:r>
              <a:rPr lang="ko-KR" altLang="en-US" sz="1600" b="1">
                <a:solidFill>
                  <a:schemeClr val="tx1"/>
                </a:solidFill>
              </a:rPr>
              <a:t>를 받으면 시퀀스넘버를 부여하고 </a:t>
            </a:r>
            <a:endParaRPr lang="en-US" altLang="ko-KR" sz="1600" b="1">
              <a:solidFill>
                <a:schemeClr val="tx1"/>
              </a:solidFill>
            </a:endParaRPr>
          </a:p>
          <a:p>
            <a:pPr algn="ctr"/>
            <a:r>
              <a:rPr lang="ko-KR" altLang="en-US" sz="1600" b="1">
                <a:solidFill>
                  <a:schemeClr val="tx1"/>
                </a:solidFill>
              </a:rPr>
              <a:t>데이터와 </a:t>
            </a:r>
            <a:r>
              <a:rPr lang="en-US" altLang="ko-KR" sz="1600" b="1">
                <a:solidFill>
                  <a:schemeClr val="tx1"/>
                </a:solidFill>
              </a:rPr>
              <a:t>checksum</a:t>
            </a:r>
            <a:r>
              <a:rPr lang="ko-KR" altLang="en-US" sz="1600" b="1">
                <a:solidFill>
                  <a:schemeClr val="tx1"/>
                </a:solidFill>
              </a:rPr>
              <a:t>을 포함해서 패킷으로 만든다</a:t>
            </a:r>
            <a:r>
              <a:rPr lang="en-US" altLang="ko-KR" sz="1600" b="1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1600" b="1">
              <a:solidFill>
                <a:schemeClr val="tx1"/>
              </a:solidFill>
            </a:endParaRPr>
          </a:p>
          <a:p>
            <a:pPr algn="ctr"/>
            <a:r>
              <a:rPr lang="ko-KR" altLang="en-US" sz="1600" b="1">
                <a:solidFill>
                  <a:schemeClr val="tx1"/>
                </a:solidFill>
              </a:rPr>
              <a:t>그리고 </a:t>
            </a:r>
            <a:r>
              <a:rPr lang="en-US" altLang="ko-KR" sz="1600" b="1">
                <a:solidFill>
                  <a:schemeClr val="tx1"/>
                </a:solidFill>
              </a:rPr>
              <a:t>receiver</a:t>
            </a:r>
            <a:r>
              <a:rPr lang="ko-KR" altLang="en-US" sz="1600" b="1">
                <a:solidFill>
                  <a:schemeClr val="tx1"/>
                </a:solidFill>
              </a:rPr>
              <a:t>에게 패킷을 보내고</a:t>
            </a:r>
            <a:r>
              <a:rPr lang="en-US" altLang="ko-KR" sz="1600" b="1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en-US" altLang="ko-KR" sz="1600" b="1">
                <a:solidFill>
                  <a:schemeClr val="tx1"/>
                </a:solidFill>
              </a:rPr>
              <a:t>timer</a:t>
            </a:r>
            <a:r>
              <a:rPr lang="ko-KR" altLang="en-US" sz="1600" b="1">
                <a:solidFill>
                  <a:schemeClr val="tx1"/>
                </a:solidFill>
              </a:rPr>
              <a:t>가 시작된다</a:t>
            </a:r>
            <a:r>
              <a:rPr lang="en-US" altLang="ko-KR" sz="1600" b="1">
                <a:solidFill>
                  <a:schemeClr val="tx1"/>
                </a:solidFill>
              </a:rPr>
              <a:t>.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  <p:sp>
        <p:nvSpPr>
          <p:cNvPr id="28" name="액자 27"/>
          <p:cNvSpPr/>
          <p:nvPr/>
        </p:nvSpPr>
        <p:spPr>
          <a:xfrm>
            <a:off x="7008428" y="5098407"/>
            <a:ext cx="3124113" cy="1067615"/>
          </a:xfrm>
          <a:prstGeom prst="frame">
            <a:avLst>
              <a:gd name="adj1" fmla="val 369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21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8560038" y="179242"/>
            <a:ext cx="33765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Rdt3.0 Sender(</a:t>
            </a:r>
            <a:r>
              <a:rPr lang="ko-KR" altLang="en-US" sz="2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송신자</a:t>
            </a:r>
            <a:r>
              <a: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  <a:endParaRPr lang="en-US" altLang="ko-KR" sz="3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15614" y="734241"/>
            <a:ext cx="11651385" cy="5888981"/>
          </a:xfrm>
          <a:prstGeom prst="rect">
            <a:avLst/>
          </a:prstGeom>
          <a:solidFill>
            <a:srgbClr val="FCE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>
              <a:solidFill>
                <a:srgbClr val="FF6766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 l="4357"/>
          <a:stretch/>
        </p:blipFill>
        <p:spPr>
          <a:xfrm>
            <a:off x="4378952" y="1016034"/>
            <a:ext cx="7336748" cy="5274254"/>
          </a:xfrm>
          <a:prstGeom prst="rect">
            <a:avLst/>
          </a:prstGeom>
        </p:spPr>
      </p:pic>
      <p:sp>
        <p:nvSpPr>
          <p:cNvPr id="10" name="도넛 9"/>
          <p:cNvSpPr/>
          <p:nvPr/>
        </p:nvSpPr>
        <p:spPr>
          <a:xfrm>
            <a:off x="6324766" y="4102443"/>
            <a:ext cx="889684" cy="939113"/>
          </a:xfrm>
          <a:prstGeom prst="donut">
            <a:avLst>
              <a:gd name="adj" fmla="val 387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6359" y="317742"/>
            <a:ext cx="3979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4) 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순서 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빨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주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노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초 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ko-KR" altLang="en-US" b="1" dirty="0"/>
          </a:p>
        </p:txBody>
      </p:sp>
      <p:sp>
        <p:nvSpPr>
          <p:cNvPr id="14" name="액자 13"/>
          <p:cNvSpPr/>
          <p:nvPr/>
        </p:nvSpPr>
        <p:spPr>
          <a:xfrm>
            <a:off x="5026243" y="5215268"/>
            <a:ext cx="1596979" cy="1075019"/>
          </a:xfrm>
          <a:prstGeom prst="frame">
            <a:avLst>
              <a:gd name="adj1" fmla="val 3691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설명선 2 1"/>
          <p:cNvSpPr/>
          <p:nvPr/>
        </p:nvSpPr>
        <p:spPr>
          <a:xfrm>
            <a:off x="958166" y="2142938"/>
            <a:ext cx="3267845" cy="1087395"/>
          </a:xfrm>
          <a:prstGeom prst="borderCallout2">
            <a:avLst>
              <a:gd name="adj1" fmla="val 99431"/>
              <a:gd name="adj2" fmla="val 97553"/>
              <a:gd name="adj3" fmla="val 178977"/>
              <a:gd name="adj4" fmla="val 109322"/>
              <a:gd name="adj5" fmla="val 211363"/>
              <a:gd name="adj6" fmla="val 104433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timeout</a:t>
            </a:r>
            <a:r>
              <a:rPr lang="ko-KR" altLang="en-US" sz="1600" b="1" dirty="0">
                <a:solidFill>
                  <a:schemeClr val="tx1"/>
                </a:solidFill>
              </a:rPr>
              <a:t>이 되면 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Receiver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에게 다시 </a:t>
            </a:r>
            <a:r>
              <a:rPr lang="ko-KR" altLang="en-US" sz="1600" b="1" dirty="0">
                <a:solidFill>
                  <a:schemeClr val="tx1"/>
                </a:solidFill>
              </a:rPr>
              <a:t>패킷을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보내고 </a:t>
            </a:r>
            <a:r>
              <a:rPr lang="en-US" altLang="ko-KR" sz="1600" b="1" dirty="0">
                <a:solidFill>
                  <a:schemeClr val="tx1"/>
                </a:solidFill>
              </a:rPr>
              <a:t>timer</a:t>
            </a:r>
            <a:r>
              <a:rPr lang="ko-KR" altLang="en-US" sz="1600" b="1" dirty="0">
                <a:solidFill>
                  <a:schemeClr val="tx1"/>
                </a:solidFill>
              </a:rPr>
              <a:t>를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다시 시작한다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설명선 2 20"/>
          <p:cNvSpPr/>
          <p:nvPr/>
        </p:nvSpPr>
        <p:spPr>
          <a:xfrm>
            <a:off x="811500" y="3507833"/>
            <a:ext cx="3357299" cy="3067445"/>
          </a:xfrm>
          <a:prstGeom prst="borderCallout2">
            <a:avLst>
              <a:gd name="adj1" fmla="val 83204"/>
              <a:gd name="adj2" fmla="val 99997"/>
              <a:gd name="adj3" fmla="val 83439"/>
              <a:gd name="adj4" fmla="val 126393"/>
              <a:gd name="adj5" fmla="val 59855"/>
              <a:gd name="adj6" fmla="val 126565"/>
            </a:avLst>
          </a:prstGeom>
          <a:solidFill>
            <a:schemeClr val="accent2">
              <a:lumMod val="60000"/>
              <a:lumOff val="40000"/>
              <a:alpha val="96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Receiver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로부터 응답 패킷을 받음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하지만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,</a:t>
            </a:r>
          </a:p>
          <a:p>
            <a:pPr algn="ctr"/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Sequence Number 0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이 왔다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이는 내가 기다리고 있는 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응답 패킷이 오지 않았다는 것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따라서 아무것도 하지 않는다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정확히는 타이머가 있기 때문에 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재전송을 하지 않고 가만히 있는다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  <p:sp>
        <p:nvSpPr>
          <p:cNvPr id="23" name="액자 22"/>
          <p:cNvSpPr/>
          <p:nvPr/>
        </p:nvSpPr>
        <p:spPr>
          <a:xfrm>
            <a:off x="4353403" y="4344825"/>
            <a:ext cx="1516056" cy="783230"/>
          </a:xfrm>
          <a:prstGeom prst="frame">
            <a:avLst>
              <a:gd name="adj1" fmla="val 3691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214450" y="1016035"/>
            <a:ext cx="4501250" cy="5283258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623222" y="5152030"/>
            <a:ext cx="591228" cy="1092903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394463" y="2127904"/>
            <a:ext cx="819986" cy="1973375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설명선 2 23"/>
          <p:cNvSpPr/>
          <p:nvPr/>
        </p:nvSpPr>
        <p:spPr>
          <a:xfrm>
            <a:off x="4828659" y="317742"/>
            <a:ext cx="3267845" cy="2171712"/>
          </a:xfrm>
          <a:prstGeom prst="borderCallout2">
            <a:avLst>
              <a:gd name="adj1" fmla="val 100320"/>
              <a:gd name="adj2" fmla="val 17389"/>
              <a:gd name="adj3" fmla="val 122190"/>
              <a:gd name="adj4" fmla="val 13277"/>
              <a:gd name="adj5" fmla="val 122348"/>
              <a:gd name="adj6" fmla="val 11034"/>
            </a:avLst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하위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Layer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로 패킷을 받음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송신자가 대기하고 있던 </a:t>
            </a:r>
            <a:r>
              <a:rPr lang="en-US" altLang="ko-KR" sz="1600" b="1" dirty="0">
                <a:solidFill>
                  <a:schemeClr val="tx1"/>
                </a:solidFill>
              </a:rPr>
              <a:t>Sequence Number 1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에 대한 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응답 패킷을 받음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따라서 타이머를 종료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5" name="액자 24"/>
          <p:cNvSpPr/>
          <p:nvPr/>
        </p:nvSpPr>
        <p:spPr>
          <a:xfrm>
            <a:off x="4652993" y="2958639"/>
            <a:ext cx="1741470" cy="1053252"/>
          </a:xfrm>
          <a:prstGeom prst="frame">
            <a:avLst>
              <a:gd name="adj1" fmla="val 2538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설명선 2 10"/>
          <p:cNvSpPr/>
          <p:nvPr/>
        </p:nvSpPr>
        <p:spPr>
          <a:xfrm>
            <a:off x="7315945" y="3347515"/>
            <a:ext cx="3669210" cy="753764"/>
          </a:xfrm>
          <a:prstGeom prst="borderCallout2">
            <a:avLst>
              <a:gd name="adj1" fmla="val 37630"/>
              <a:gd name="adj2" fmla="val 77"/>
              <a:gd name="adj3" fmla="val 58432"/>
              <a:gd name="adj4" fmla="val -9755"/>
              <a:gd name="adj5" fmla="val 104785"/>
              <a:gd name="adj6" fmla="val -12166"/>
            </a:avLst>
          </a:prstGeom>
          <a:solidFill>
            <a:srgbClr val="FFABAB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Sequence Number 1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을 가진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Segment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에 대한 응답 패킷을 대기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59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3016908" y="2817341"/>
            <a:ext cx="6377538" cy="1122476"/>
            <a:chOff x="3214616" y="2693773"/>
            <a:chExt cx="6377538" cy="1122476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3214616" y="2693773"/>
              <a:ext cx="6377538" cy="1122476"/>
            </a:xfrm>
            <a:prstGeom prst="roundRect">
              <a:avLst/>
            </a:prstGeom>
            <a:solidFill>
              <a:srgbClr val="FF6766"/>
            </a:solidFill>
            <a:ln>
              <a:solidFill>
                <a:srgbClr val="F48E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933703" y="2862279"/>
              <a:ext cx="4939364" cy="73603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3200" b="1" dirty="0" smtClean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송신측 오류</a:t>
              </a:r>
              <a:endParaRPr lang="ko-KR" altLang="en-US" sz="3200" b="1" dirty="0">
                <a:solidFill>
                  <a:schemeClr val="bg1"/>
                </a:solidFill>
                <a:latin typeface="Arial Rounded MT Bold" panose="020F07040305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245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7608568" y="282443"/>
            <a:ext cx="608048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송신된 데이터 패킷 오류 발생</a:t>
            </a:r>
            <a:endParaRPr lang="en-US" altLang="ko-KR" sz="3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65218" y="944684"/>
            <a:ext cx="11244791" cy="5574869"/>
          </a:xfrm>
          <a:prstGeom prst="rect">
            <a:avLst/>
          </a:prstGeom>
          <a:solidFill>
            <a:srgbClr val="FCE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>
              <a:solidFill>
                <a:srgbClr val="FF6766"/>
              </a:solidFill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5" y="1127031"/>
            <a:ext cx="4962525" cy="521017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/>
          <a:srcRect t="12569" r="33006" b="85956"/>
          <a:stretch/>
        </p:blipFill>
        <p:spPr>
          <a:xfrm>
            <a:off x="1000902" y="1596851"/>
            <a:ext cx="3641297" cy="864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6000" y="1127031"/>
            <a:ext cx="2356199" cy="28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1">
                    <a:lumMod val="75000"/>
                  </a:schemeClr>
                </a:solidFill>
              </a:rPr>
              <a:t>송신자</a:t>
            </a:r>
            <a:r>
              <a:rPr lang="ko-KR" altLang="en-US" sz="1200" b="1" dirty="0" smtClean="0"/>
              <a:t>                      </a:t>
            </a:r>
            <a:r>
              <a:rPr lang="ko-KR" altLang="en-US" sz="1200" b="1" dirty="0" smtClean="0">
                <a:solidFill>
                  <a:schemeClr val="accent6">
                    <a:lumMod val="75000"/>
                  </a:schemeClr>
                </a:solidFill>
              </a:rPr>
              <a:t>수신자</a:t>
            </a:r>
            <a:endParaRPr lang="ko-KR" alt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76930" y="3089189"/>
            <a:ext cx="56346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패킷의 </a:t>
            </a:r>
            <a:r>
              <a:rPr lang="ko-KR" altLang="en-US" b="1" dirty="0" smtClean="0"/>
              <a:t>손실이 </a:t>
            </a:r>
            <a:r>
              <a:rPr lang="ko-KR" altLang="en-US" b="1" dirty="0"/>
              <a:t>있는 </a:t>
            </a:r>
            <a:r>
              <a:rPr lang="ko-KR" altLang="en-US" b="1" dirty="0" smtClean="0"/>
              <a:t>상황이다</a:t>
            </a:r>
            <a:r>
              <a:rPr lang="en-US" altLang="ko-KR" b="1" dirty="0" smtClean="0"/>
              <a:t>.</a:t>
            </a:r>
          </a:p>
          <a:p>
            <a:pPr algn="ctr"/>
            <a:r>
              <a:rPr lang="en-US" altLang="ko-KR" b="1" dirty="0" smtClean="0"/>
              <a:t> </a:t>
            </a:r>
          </a:p>
          <a:p>
            <a:pPr algn="ctr"/>
            <a:r>
              <a:rPr lang="ko-KR" altLang="en-US" b="1" dirty="0" smtClean="0"/>
              <a:t>송신측 에서 </a:t>
            </a:r>
            <a:r>
              <a:rPr lang="en-US" altLang="ko-KR" b="1" dirty="0" err="1"/>
              <a:t>pkt</a:t>
            </a:r>
            <a:r>
              <a:rPr lang="ko-KR" altLang="en-US" b="1" dirty="0"/>
              <a:t>을 보냈는데 </a:t>
            </a:r>
            <a:r>
              <a:rPr lang="ko-KR" altLang="en-US" b="1" dirty="0" smtClean="0"/>
              <a:t>손실이 일어나면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 </a:t>
            </a:r>
            <a:r>
              <a:rPr lang="ko-KR" altLang="en-US" b="1" dirty="0"/>
              <a:t>일정시간이 지난 후에 </a:t>
            </a:r>
            <a:r>
              <a:rPr lang="en-US" altLang="ko-KR" b="1" dirty="0"/>
              <a:t>timeout</a:t>
            </a:r>
            <a:r>
              <a:rPr lang="ko-KR" altLang="en-US" b="1" dirty="0"/>
              <a:t>이 일어나고</a:t>
            </a:r>
            <a:r>
              <a:rPr lang="en-US" altLang="ko-KR" b="1" dirty="0"/>
              <a:t>, 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다시 패킷을 보낸다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grpSp>
        <p:nvGrpSpPr>
          <p:cNvPr id="6" name="그룹 5"/>
          <p:cNvGrpSpPr/>
          <p:nvPr/>
        </p:nvGrpSpPr>
        <p:grpSpPr>
          <a:xfrm>
            <a:off x="1013259" y="2582561"/>
            <a:ext cx="1519876" cy="1519881"/>
            <a:chOff x="1013259" y="2582561"/>
            <a:chExt cx="1519876" cy="1519881"/>
          </a:xfrm>
        </p:grpSpPr>
        <p:sp>
          <p:nvSpPr>
            <p:cNvPr id="9" name="액자 8"/>
            <p:cNvSpPr/>
            <p:nvPr/>
          </p:nvSpPr>
          <p:spPr>
            <a:xfrm>
              <a:off x="2187146" y="2582561"/>
              <a:ext cx="345989" cy="1519881"/>
            </a:xfrm>
            <a:prstGeom prst="frame">
              <a:avLst>
                <a:gd name="adj1" fmla="val 3691"/>
              </a:avLst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설명선 2 9"/>
            <p:cNvSpPr/>
            <p:nvPr/>
          </p:nvSpPr>
          <p:spPr>
            <a:xfrm>
              <a:off x="1013259" y="3195311"/>
              <a:ext cx="938220" cy="294380"/>
            </a:xfrm>
            <a:prstGeom prst="borderCallout2">
              <a:avLst>
                <a:gd name="adj1" fmla="val 83204"/>
                <a:gd name="adj2" fmla="val 99997"/>
                <a:gd name="adj3" fmla="val 83439"/>
                <a:gd name="adj4" fmla="val 126393"/>
                <a:gd name="adj5" fmla="val 59855"/>
                <a:gd name="adj6" fmla="val 126565"/>
              </a:avLst>
            </a:prstGeom>
            <a:solidFill>
              <a:schemeClr val="accent2">
                <a:lumMod val="60000"/>
                <a:lumOff val="40000"/>
                <a:alpha val="96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>
                  <a:solidFill>
                    <a:schemeClr val="tx1"/>
                  </a:solidFill>
                </a:rPr>
                <a:t>타이머</a:t>
              </a:r>
              <a:endParaRPr lang="en-US" altLang="ko-KR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100571" y="2772595"/>
            <a:ext cx="2064009" cy="427805"/>
            <a:chOff x="3100571" y="2772595"/>
            <a:chExt cx="2064009" cy="427805"/>
          </a:xfrm>
        </p:grpSpPr>
        <p:sp>
          <p:nvSpPr>
            <p:cNvPr id="8" name="액자 7"/>
            <p:cNvSpPr/>
            <p:nvPr/>
          </p:nvSpPr>
          <p:spPr>
            <a:xfrm>
              <a:off x="3100571" y="2772595"/>
              <a:ext cx="1100727" cy="427805"/>
            </a:xfrm>
            <a:prstGeom prst="frame">
              <a:avLst>
                <a:gd name="adj1" fmla="val 3691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설명선 2 10"/>
            <p:cNvSpPr/>
            <p:nvPr/>
          </p:nvSpPr>
          <p:spPr>
            <a:xfrm>
              <a:off x="4298746" y="2816175"/>
              <a:ext cx="865834" cy="276018"/>
            </a:xfrm>
            <a:prstGeom prst="borderCallout2">
              <a:avLst>
                <a:gd name="adj1" fmla="val 37630"/>
                <a:gd name="adj2" fmla="val 77"/>
                <a:gd name="adj3" fmla="val 45001"/>
                <a:gd name="adj4" fmla="val -9755"/>
                <a:gd name="adj5" fmla="val 140599"/>
                <a:gd name="adj6" fmla="val -12166"/>
              </a:avLst>
            </a:prstGeom>
            <a:solidFill>
              <a:srgbClr val="FFABAB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>
                  <a:solidFill>
                    <a:schemeClr val="tx1"/>
                  </a:solidFill>
                </a:rPr>
                <a:t>손실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036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1678</TotalTime>
  <Words>392</Words>
  <Application>Microsoft Office PowerPoint</Application>
  <PresentationFormat>와이드스크린</PresentationFormat>
  <Paragraphs>96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Arial Rounded MT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ADMIN</cp:lastModifiedBy>
  <cp:revision>236</cp:revision>
  <dcterms:created xsi:type="dcterms:W3CDTF">2018-08-02T07:05:36Z</dcterms:created>
  <dcterms:modified xsi:type="dcterms:W3CDTF">2019-10-13T14:42:39Z</dcterms:modified>
</cp:coreProperties>
</file>