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591" r:id="rId2"/>
    <p:sldId id="588" r:id="rId3"/>
    <p:sldId id="590" r:id="rId4"/>
    <p:sldId id="592" r:id="rId5"/>
    <p:sldId id="597" r:id="rId6"/>
    <p:sldId id="593" r:id="rId7"/>
    <p:sldId id="594" r:id="rId8"/>
    <p:sldId id="595" r:id="rId9"/>
    <p:sldId id="598" r:id="rId10"/>
    <p:sldId id="596" r:id="rId11"/>
    <p:sldId id="599" r:id="rId12"/>
    <p:sldId id="602" r:id="rId13"/>
    <p:sldId id="600" r:id="rId14"/>
    <p:sldId id="601" r:id="rId15"/>
    <p:sldId id="603" r:id="rId16"/>
    <p:sldId id="626" r:id="rId17"/>
    <p:sldId id="604" r:id="rId18"/>
    <p:sldId id="605" r:id="rId19"/>
    <p:sldId id="607" r:id="rId20"/>
    <p:sldId id="608" r:id="rId21"/>
    <p:sldId id="609" r:id="rId22"/>
    <p:sldId id="610" r:id="rId23"/>
    <p:sldId id="612" r:id="rId24"/>
    <p:sldId id="613" r:id="rId25"/>
    <p:sldId id="614" r:id="rId26"/>
    <p:sldId id="615" r:id="rId27"/>
    <p:sldId id="616" r:id="rId28"/>
    <p:sldId id="618" r:id="rId29"/>
    <p:sldId id="617" r:id="rId30"/>
    <p:sldId id="619" r:id="rId31"/>
    <p:sldId id="620" r:id="rId32"/>
    <p:sldId id="611" r:id="rId33"/>
    <p:sldId id="621" r:id="rId34"/>
    <p:sldId id="622" r:id="rId35"/>
    <p:sldId id="623" r:id="rId36"/>
    <p:sldId id="624" r:id="rId37"/>
    <p:sldId id="62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029"/>
    <a:srgbClr val="30333A"/>
    <a:srgbClr val="D5355F"/>
    <a:srgbClr val="815695"/>
    <a:srgbClr val="1D6398"/>
    <a:srgbClr val="1E6B86"/>
    <a:srgbClr val="2584A7"/>
    <a:srgbClr val="EEEEEE"/>
    <a:srgbClr val="D3D3D3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6" autoAdjust="0"/>
    <p:restoredTop sz="94671" autoAdjust="0"/>
  </p:normalViewPr>
  <p:slideViewPr>
    <p:cSldViewPr snapToGrid="0">
      <p:cViewPr varScale="1">
        <p:scale>
          <a:sx n="153" d="100"/>
          <a:sy n="153" d="100"/>
        </p:scale>
        <p:origin x="162" y="38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8A8B-6E94-43E1-B30D-FA0BCA9CE15D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659-18B3-4EF4-8774-230C0FA8FFE2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6752-9B95-4247-816C-8F56EB954F9C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C9F8-AB55-4E7A-B569-50ADA02EEA6B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1D25-D872-41C9-8A8F-46B339A1B6B6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04C3-9247-4CAB-B513-08C37C27DF15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F88C-6CB2-449F-A51A-368C71AA0331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08B-5780-4DB5-B7D7-566C3A708658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E31D-D3D1-46CE-AE15-BCC3ECC7E5DC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0330-47D5-4E10-97A7-AE9AE809D598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ED33-4C41-418E-9411-7FFB715B9542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A9B9-B9F4-4EC5-ADD7-477BB159CD2D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ì»´í¨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 rot="1800000">
            <a:off x="4432299" y="1917699"/>
            <a:ext cx="3327401" cy="3022601"/>
            <a:chOff x="4384984" y="1597025"/>
            <a:chExt cx="3327401" cy="3022601"/>
          </a:xfrm>
        </p:grpSpPr>
        <p:sp>
          <p:nvSpPr>
            <p:cNvPr id="7" name="이등변 삼각형 6"/>
            <p:cNvSpPr/>
            <p:nvPr/>
          </p:nvSpPr>
          <p:spPr>
            <a:xfrm rot="10500000">
              <a:off x="4384985" y="1597025"/>
              <a:ext cx="3327400" cy="30226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10800000">
              <a:off x="4384985" y="1597025"/>
              <a:ext cx="3327400" cy="3022600"/>
            </a:xfrm>
            <a:prstGeom prst="triangle">
              <a:avLst/>
            </a:prstGeom>
            <a:solidFill>
              <a:schemeClr val="bg1">
                <a:alpha val="46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10140000">
              <a:off x="4384984" y="1597026"/>
              <a:ext cx="3327400" cy="30226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815695"/>
                  </a:gs>
                  <a:gs pos="100000">
                    <a:srgbClr val="D535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9800000">
              <a:off x="4780692" y="2124755"/>
              <a:ext cx="2520769" cy="655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b="1" i="1" dirty="0" smtClean="0">
                  <a:solidFill>
                    <a:schemeClr val="bg1"/>
                  </a:solidFill>
                </a:rPr>
                <a:t>Traceroute</a:t>
              </a:r>
              <a:endParaRPr lang="en-US" altLang="ko-KR" sz="28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96860" y="5613672"/>
            <a:ext cx="5204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err="1" smtClean="0">
                <a:solidFill>
                  <a:prstClr val="white"/>
                </a:solidFill>
              </a:rPr>
              <a:t>강의명</a:t>
            </a:r>
            <a:r>
              <a:rPr lang="ko-KR" altLang="en-US" sz="1200" dirty="0" smtClean="0">
                <a:solidFill>
                  <a:prstClr val="white"/>
                </a:solidFill>
              </a:rPr>
              <a:t> </a:t>
            </a:r>
            <a:r>
              <a:rPr lang="en-US" altLang="ko-KR" sz="1200" dirty="0" smtClean="0">
                <a:solidFill>
                  <a:prstClr val="white"/>
                </a:solidFill>
              </a:rPr>
              <a:t>: </a:t>
            </a:r>
            <a:r>
              <a:rPr lang="ko-KR" altLang="en-US" sz="1200" dirty="0" smtClean="0">
                <a:solidFill>
                  <a:prstClr val="white"/>
                </a:solidFill>
              </a:rPr>
              <a:t>컴퓨터네트워크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담당 교수님 </a:t>
            </a:r>
            <a:r>
              <a:rPr lang="en-US" altLang="ko-KR" sz="1200" dirty="0" smtClean="0">
                <a:solidFill>
                  <a:prstClr val="white"/>
                </a:solidFill>
              </a:rPr>
              <a:t>: </a:t>
            </a:r>
            <a:r>
              <a:rPr lang="ko-KR" altLang="en-US" sz="1200" dirty="0" smtClean="0">
                <a:solidFill>
                  <a:prstClr val="white"/>
                </a:solidFill>
              </a:rPr>
              <a:t>이상정 교수님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이름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· </a:t>
            </a:r>
            <a:r>
              <a:rPr lang="ko-KR" altLang="en-US" sz="1200" dirty="0" smtClean="0">
                <a:solidFill>
                  <a:schemeClr val="bg1"/>
                </a:solidFill>
              </a:rPr>
              <a:t>학번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</a:rPr>
              <a:t>김혜진 </a:t>
            </a:r>
            <a:r>
              <a:rPr lang="en-US" altLang="ko-KR" sz="1200" dirty="0" smtClean="0">
                <a:solidFill>
                  <a:schemeClr val="bg1"/>
                </a:solidFill>
              </a:rPr>
              <a:t>20174627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제출일 </a:t>
            </a:r>
            <a:r>
              <a:rPr lang="en-US" altLang="ko-KR" sz="1200" dirty="0" smtClean="0">
                <a:solidFill>
                  <a:prstClr val="white"/>
                </a:solidFill>
              </a:rPr>
              <a:t>: </a:t>
            </a:r>
            <a:r>
              <a:rPr lang="en-US" altLang="ko-KR" sz="1200" dirty="0" smtClean="0">
                <a:solidFill>
                  <a:prstClr val="white"/>
                </a:solidFill>
              </a:rPr>
              <a:t>2019-09-15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5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93328" y="161815"/>
            <a:ext cx="7739472" cy="461665"/>
            <a:chOff x="2699928" y="341254"/>
            <a:chExt cx="7739472" cy="461665"/>
          </a:xfrm>
        </p:grpSpPr>
        <p:sp>
          <p:nvSpPr>
            <p:cNvPr id="27" name="직사각형 26"/>
            <p:cNvSpPr/>
            <p:nvPr/>
          </p:nvSpPr>
          <p:spPr>
            <a:xfrm>
              <a:off x="2810312" y="341254"/>
              <a:ext cx="76290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/>
                  </a:solidFill>
                </a:rPr>
                <a:t>목적지까지의 경로가 모두 파악되는가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?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그렇지 않다면 이유는 무엇인가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?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699928" y="774356"/>
              <a:ext cx="6947821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396302" y="3382943"/>
            <a:ext cx="9517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모두 파악되지 않는다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⑦번 홉의 경우 요청 시간이 만료되었다는 문구가 뜨는데</a:t>
            </a:r>
            <a:r>
              <a:rPr lang="en-US" altLang="ko-KR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이는 방화벽이나 </a:t>
            </a:r>
            <a:r>
              <a:rPr lang="ko-KR" altLang="en-US" b="1" dirty="0">
                <a:solidFill>
                  <a:schemeClr val="bg1"/>
                </a:solidFill>
              </a:rPr>
              <a:t>디바이스에서 </a:t>
            </a:r>
            <a:r>
              <a:rPr lang="en-US" altLang="ko-KR" b="1" dirty="0">
                <a:solidFill>
                  <a:schemeClr val="bg1"/>
                </a:solidFill>
              </a:rPr>
              <a:t>ICMP</a:t>
            </a:r>
            <a:r>
              <a:rPr lang="ko-KR" altLang="en-US" b="1" dirty="0">
                <a:solidFill>
                  <a:schemeClr val="bg1"/>
                </a:solidFill>
              </a:rPr>
              <a:t>가 막혀있어서 파악 할 수 없는 </a:t>
            </a:r>
            <a:r>
              <a:rPr lang="ko-KR" altLang="en-US" b="1" dirty="0" smtClean="0">
                <a:solidFill>
                  <a:schemeClr val="bg1"/>
                </a:solidFill>
              </a:rPr>
              <a:t>경우이기 때문이다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370266" y="2128912"/>
            <a:ext cx="5969427" cy="344363"/>
            <a:chOff x="2689412" y="3060351"/>
            <a:chExt cx="5039382" cy="22860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/>
            <a:srcRect l="-31" t="68487" r="45300" b="28116"/>
            <a:stretch/>
          </p:blipFill>
          <p:spPr>
            <a:xfrm>
              <a:off x="2689412" y="3060352"/>
              <a:ext cx="5039382" cy="228599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2689412" y="3060351"/>
              <a:ext cx="5039382" cy="228599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005038" y="2703519"/>
            <a:ext cx="3427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6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]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에 있는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번 홉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93328" y="594917"/>
            <a:ext cx="10220280" cy="0"/>
            <a:chOff x="693328" y="594917"/>
            <a:chExt cx="10220280" cy="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693328" y="594917"/>
              <a:ext cx="6947821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965787" y="594917"/>
              <a:ext cx="6947821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93328" y="161815"/>
            <a:ext cx="10220280" cy="1107996"/>
            <a:chOff x="2699928" y="341254"/>
            <a:chExt cx="10220280" cy="1107996"/>
          </a:xfrm>
        </p:grpSpPr>
        <p:sp>
          <p:nvSpPr>
            <p:cNvPr id="27" name="직사각형 26"/>
            <p:cNvSpPr/>
            <p:nvPr/>
          </p:nvSpPr>
          <p:spPr>
            <a:xfrm>
              <a:off x="2810312" y="341254"/>
              <a:ext cx="1010989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bg1"/>
                  </a:solidFill>
                </a:rPr>
                <a:t>같은 명령어를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시간을 두고 측정해 본다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.</a:t>
              </a:r>
              <a:r>
                <a:rPr lang="en-US" altLang="ko-KR" sz="1600" dirty="0" smtClean="0"/>
                <a:t>.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결과는 항상 동일한가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?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그렇지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않다면 다른 내용과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이유는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?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/>
              </a:r>
              <a:br>
                <a:rPr lang="ko-KR" altLang="en-US" sz="1200" b="1" dirty="0">
                  <a:solidFill>
                    <a:schemeClr val="bg1"/>
                  </a:solidFill>
                </a:rPr>
              </a:br>
              <a:r>
                <a:rPr lang="ko-KR" altLang="en-US" sz="1400" dirty="0"/>
                <a:t/>
              </a:r>
              <a:br>
                <a:rPr lang="ko-KR" altLang="en-US" sz="1400" dirty="0"/>
              </a:br>
              <a:endParaRPr lang="en-US" altLang="ko-KR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699928" y="774356"/>
              <a:ext cx="6947821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972387" y="774356"/>
              <a:ext cx="6947821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30238" y="4959316"/>
            <a:ext cx="11456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항상 동일하지 않았다</a:t>
            </a:r>
            <a:r>
              <a:rPr lang="en-US" altLang="ko-K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아마 </a:t>
            </a:r>
            <a:r>
              <a:rPr lang="ko-KR" altLang="en-US" sz="1600" dirty="0">
                <a:solidFill>
                  <a:schemeClr val="bg1"/>
                </a:solidFill>
              </a:rPr>
              <a:t>패킷이 전송되는 경로가 </a:t>
            </a:r>
            <a:r>
              <a:rPr lang="ko-KR" altLang="en-US" sz="1600" dirty="0" smtClean="0">
                <a:solidFill>
                  <a:schemeClr val="bg1"/>
                </a:solidFill>
              </a:rPr>
              <a:t>각각이라 그런 것 같다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예를 </a:t>
            </a:r>
            <a:r>
              <a:rPr lang="ko-KR" altLang="en-US" sz="1600" dirty="0">
                <a:solidFill>
                  <a:schemeClr val="bg1"/>
                </a:solidFill>
              </a:rPr>
              <a:t>들어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부터 </a:t>
            </a:r>
            <a:r>
              <a:rPr lang="en-US" altLang="ko-KR" sz="1600" dirty="0" smtClean="0">
                <a:solidFill>
                  <a:schemeClr val="bg1"/>
                </a:solidFill>
              </a:rPr>
              <a:t>4</a:t>
            </a:r>
            <a:r>
              <a:rPr lang="ko-KR" altLang="en-US" sz="1600" dirty="0" smtClean="0">
                <a:solidFill>
                  <a:schemeClr val="bg1"/>
                </a:solidFill>
              </a:rPr>
              <a:t>까지 라우터 선로가 </a:t>
            </a:r>
            <a:r>
              <a:rPr lang="ko-KR" altLang="en-US" sz="1600" dirty="0">
                <a:solidFill>
                  <a:schemeClr val="bg1"/>
                </a:solidFill>
              </a:rPr>
              <a:t>있다고 가정 한다면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에서 </a:t>
            </a:r>
            <a:r>
              <a:rPr lang="ko-KR" altLang="en-US" sz="1600" dirty="0">
                <a:solidFill>
                  <a:schemeClr val="bg1"/>
                </a:solidFill>
              </a:rPr>
              <a:t>전송된 패킷이 </a:t>
            </a:r>
            <a:r>
              <a:rPr lang="en-US" altLang="ko-KR" sz="1600" dirty="0">
                <a:solidFill>
                  <a:schemeClr val="bg1"/>
                </a:solidFill>
              </a:rPr>
              <a:t>4</a:t>
            </a:r>
            <a:r>
              <a:rPr lang="ko-KR" altLang="en-US" sz="1600" dirty="0" smtClean="0">
                <a:solidFill>
                  <a:schemeClr val="bg1"/>
                </a:solidFill>
              </a:rPr>
              <a:t>까지 </a:t>
            </a:r>
            <a:r>
              <a:rPr lang="ko-KR" altLang="en-US" sz="1600" dirty="0">
                <a:solidFill>
                  <a:schemeClr val="bg1"/>
                </a:solidFill>
              </a:rPr>
              <a:t>도착하는데 </a:t>
            </a:r>
            <a:r>
              <a:rPr lang="en-US" altLang="ko-KR" sz="1600" dirty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에서 </a:t>
            </a:r>
            <a:r>
              <a:rPr lang="en-US" altLang="ko-KR" sz="1600" dirty="0">
                <a:solidFill>
                  <a:schemeClr val="bg1"/>
                </a:solidFill>
              </a:rPr>
              <a:t>3</a:t>
            </a:r>
            <a:r>
              <a:rPr lang="ko-KR" altLang="en-US" sz="1600" dirty="0" smtClean="0">
                <a:solidFill>
                  <a:schemeClr val="bg1"/>
                </a:solidFill>
              </a:rPr>
              <a:t>로 </a:t>
            </a:r>
            <a:r>
              <a:rPr lang="ko-KR" altLang="en-US" sz="1600" dirty="0">
                <a:solidFill>
                  <a:schemeClr val="bg1"/>
                </a:solidFill>
              </a:rPr>
              <a:t>거쳐 갈 수 도 있지만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중간에 </a:t>
            </a:r>
            <a:r>
              <a:rPr lang="en-US" altLang="ko-KR" sz="1600" dirty="0" smtClean="0">
                <a:solidFill>
                  <a:schemeClr val="bg1"/>
                </a:solidFill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</a:rPr>
              <a:t>라는 </a:t>
            </a:r>
            <a:r>
              <a:rPr lang="ko-KR" altLang="en-US" sz="1600" dirty="0">
                <a:solidFill>
                  <a:schemeClr val="bg1"/>
                </a:solidFill>
              </a:rPr>
              <a:t>더 빠른 선로가 </a:t>
            </a:r>
            <a:r>
              <a:rPr lang="ko-KR" altLang="en-US" sz="1600" dirty="0" smtClean="0">
                <a:solidFill>
                  <a:schemeClr val="bg1"/>
                </a:solidFill>
              </a:rPr>
              <a:t>생긴다거나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지점의 문제나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보수 등으로 </a:t>
            </a:r>
            <a:r>
              <a:rPr lang="en-US" altLang="ko-KR" sz="1600" dirty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지점을 </a:t>
            </a:r>
            <a:r>
              <a:rPr lang="ko-KR" altLang="en-US" sz="1600" dirty="0">
                <a:solidFill>
                  <a:schemeClr val="bg1"/>
                </a:solidFill>
              </a:rPr>
              <a:t>사용하지 못한다고 했을 </a:t>
            </a:r>
            <a:r>
              <a:rPr lang="ko-KR" altLang="en-US" sz="1600" dirty="0" smtClean="0">
                <a:solidFill>
                  <a:schemeClr val="bg1"/>
                </a:solidFill>
              </a:rPr>
              <a:t>때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지점을 </a:t>
            </a:r>
            <a:r>
              <a:rPr lang="ko-KR" altLang="en-US" sz="1600" dirty="0">
                <a:solidFill>
                  <a:schemeClr val="bg1"/>
                </a:solidFill>
              </a:rPr>
              <a:t>건너뛰고 다른 지점을 거쳐 </a:t>
            </a:r>
            <a:r>
              <a:rPr lang="en-US" altLang="ko-KR" sz="1600" dirty="0" smtClean="0">
                <a:solidFill>
                  <a:schemeClr val="bg1"/>
                </a:solidFill>
              </a:rPr>
              <a:t>4</a:t>
            </a:r>
            <a:r>
              <a:rPr lang="ko-KR" altLang="en-US" sz="1600" dirty="0" smtClean="0">
                <a:solidFill>
                  <a:schemeClr val="bg1"/>
                </a:solidFill>
              </a:rPr>
              <a:t>지점에 </a:t>
            </a:r>
            <a:r>
              <a:rPr lang="ko-KR" altLang="en-US" sz="1600" dirty="0">
                <a:solidFill>
                  <a:schemeClr val="bg1"/>
                </a:solidFill>
              </a:rPr>
              <a:t>도착한다면 도착하는 지점은 같으나 중간에 경로가 </a:t>
            </a:r>
            <a:r>
              <a:rPr lang="ko-KR" altLang="en-US" sz="1600" dirty="0" smtClean="0">
                <a:solidFill>
                  <a:schemeClr val="bg1"/>
                </a:solidFill>
              </a:rPr>
              <a:t>바뀌기 때문에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IP</a:t>
            </a:r>
            <a:r>
              <a:rPr lang="ko-KR" altLang="en-US" sz="1600" dirty="0">
                <a:solidFill>
                  <a:schemeClr val="bg1"/>
                </a:solidFill>
              </a:rPr>
              <a:t>주소가 </a:t>
            </a:r>
            <a:r>
              <a:rPr lang="ko-KR" altLang="en-US" sz="1600" dirty="0" smtClean="0">
                <a:solidFill>
                  <a:schemeClr val="bg1"/>
                </a:solidFill>
              </a:rPr>
              <a:t>충분히 다르게 나올 가능성이 있기 때문이다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30238" y="838347"/>
            <a:ext cx="11266463" cy="3671960"/>
            <a:chOff x="586717" y="839144"/>
            <a:chExt cx="10781656" cy="3673775"/>
          </a:xfrm>
        </p:grpSpPr>
        <p:grpSp>
          <p:nvGrpSpPr>
            <p:cNvPr id="12" name="그룹 11"/>
            <p:cNvGrpSpPr/>
            <p:nvPr/>
          </p:nvGrpSpPr>
          <p:grpSpPr>
            <a:xfrm>
              <a:off x="586717" y="839144"/>
              <a:ext cx="3379069" cy="3673775"/>
              <a:chOff x="586718" y="3460984"/>
              <a:chExt cx="4711848" cy="2744158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/>
              <a:srcRect l="-30" t="31526" r="38541"/>
              <a:stretch/>
            </p:blipFill>
            <p:spPr>
              <a:xfrm>
                <a:off x="586718" y="3460984"/>
                <a:ext cx="4711848" cy="2744158"/>
              </a:xfrm>
              <a:prstGeom prst="rect">
                <a:avLst/>
              </a:prstGeom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586718" y="3473170"/>
                <a:ext cx="4711848" cy="2731972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l="-223" t="7895" r="32963" b="50526"/>
            <a:stretch/>
          </p:blipFill>
          <p:spPr>
            <a:xfrm>
              <a:off x="4182778" y="855457"/>
              <a:ext cx="3458371" cy="3657461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-223" t="50197" r="33111" b="8399"/>
            <a:stretch/>
          </p:blipFill>
          <p:spPr>
            <a:xfrm>
              <a:off x="7858140" y="855456"/>
              <a:ext cx="3510233" cy="3657461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4182777" y="839144"/>
              <a:ext cx="3458372" cy="3657461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884070" y="855455"/>
              <a:ext cx="3458372" cy="3657461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23729" y="838347"/>
            <a:ext cx="843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①                              ②                           ③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130667" y="3885401"/>
            <a:ext cx="790787" cy="127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6940129" y="4088601"/>
            <a:ext cx="790787" cy="127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0836021" y="4057073"/>
            <a:ext cx="790787" cy="127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34838" y="4565680"/>
            <a:ext cx="2762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5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] (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앞장에서 사용한 그림이다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.)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0934" y="4526611"/>
            <a:ext cx="755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7]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604474" y="4539222"/>
            <a:ext cx="755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8]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311460" y="2744647"/>
            <a:ext cx="5299140" cy="965200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Tracert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RTT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평균 및 표준편차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140076" y="3974090"/>
            <a:ext cx="6745986" cy="457866"/>
            <a:chOff x="2456456" y="214890"/>
            <a:chExt cx="4675668" cy="457866"/>
          </a:xfrm>
        </p:grpSpPr>
        <p:sp>
          <p:nvSpPr>
            <p:cNvPr id="5" name="직사각형 4"/>
            <p:cNvSpPr/>
            <p:nvPr/>
          </p:nvSpPr>
          <p:spPr>
            <a:xfrm>
              <a:off x="2456456" y="214890"/>
              <a:ext cx="4675668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>
                      <a:lumMod val="75000"/>
                    </a:schemeClr>
                  </a:solidFill>
                </a:rPr>
                <a:t>순서 </a:t>
              </a:r>
              <a:r>
                <a:rPr lang="en-US" altLang="ko-KR" b="1" dirty="0" smtClean="0">
                  <a:solidFill>
                    <a:schemeClr val="bg1">
                      <a:lumMod val="75000"/>
                    </a:schemeClr>
                  </a:solidFill>
                </a:rPr>
                <a:t>: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평균 구하기 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&gt;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분산 구하기 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&gt;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표준편차 구하기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463018" y="672756"/>
              <a:ext cx="3921865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9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93328" y="161815"/>
            <a:ext cx="10220280" cy="433102"/>
            <a:chOff x="2699928" y="341254"/>
            <a:chExt cx="10220280" cy="433102"/>
          </a:xfrm>
        </p:grpSpPr>
        <p:sp>
          <p:nvSpPr>
            <p:cNvPr id="27" name="직사각형 26"/>
            <p:cNvSpPr/>
            <p:nvPr/>
          </p:nvSpPr>
          <p:spPr>
            <a:xfrm>
              <a:off x="2810312" y="341254"/>
              <a:ext cx="10109896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bg1"/>
                  </a:solidFill>
                </a:rPr>
                <a:t>같은 명령어를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시간을 두고 측정한 결과 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RTT(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왕복 지연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)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의 평균 값은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?</a:t>
              </a:r>
              <a:endParaRPr lang="en-US" altLang="ko-KR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699928" y="774356"/>
              <a:ext cx="6947821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972387" y="774356"/>
              <a:ext cx="6947821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6127641" y="1678992"/>
            <a:ext cx="4435608" cy="2502869"/>
            <a:chOff x="586717" y="2858893"/>
            <a:chExt cx="5010374" cy="251220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t="54405" r="50296" b="18772"/>
            <a:stretch/>
          </p:blipFill>
          <p:spPr>
            <a:xfrm>
              <a:off x="586718" y="2858893"/>
              <a:ext cx="5010373" cy="2512204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586717" y="2858893"/>
              <a:ext cx="5010374" cy="2512207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V="1">
              <a:off x="3264254" y="5254788"/>
              <a:ext cx="1052537" cy="127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9479868" y="3344331"/>
            <a:ext cx="362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③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131216" y="1678993"/>
            <a:ext cx="4377085" cy="4604254"/>
            <a:chOff x="1509643" y="911152"/>
            <a:chExt cx="4005672" cy="4088273"/>
          </a:xfrm>
        </p:grpSpPr>
        <p:grpSp>
          <p:nvGrpSpPr>
            <p:cNvPr id="34" name="그룹 33"/>
            <p:cNvGrpSpPr/>
            <p:nvPr/>
          </p:nvGrpSpPr>
          <p:grpSpPr>
            <a:xfrm>
              <a:off x="1509643" y="911152"/>
              <a:ext cx="4005672" cy="4088273"/>
              <a:chOff x="693328" y="725027"/>
              <a:chExt cx="4324267" cy="4460522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3"/>
              <a:srcRect l="-148" t="41054" r="55481" b="4385"/>
              <a:stretch/>
            </p:blipFill>
            <p:spPr>
              <a:xfrm>
                <a:off x="693328" y="725028"/>
                <a:ext cx="4324267" cy="4460521"/>
              </a:xfrm>
              <a:prstGeom prst="rect">
                <a:avLst/>
              </a:prstGeom>
            </p:spPr>
          </p:pic>
          <p:sp>
            <p:nvSpPr>
              <p:cNvPr id="31" name="직사각형 30"/>
              <p:cNvSpPr/>
              <p:nvPr/>
            </p:nvSpPr>
            <p:spPr>
              <a:xfrm>
                <a:off x="693328" y="725027"/>
                <a:ext cx="4324267" cy="4460521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13653" y="4574660"/>
              <a:ext cx="489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②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773991" y="4950395"/>
              <a:ext cx="1110863" cy="1575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877043" y="2898423"/>
              <a:ext cx="1110863" cy="1575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4806438" y="257020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①</a:t>
              </a:r>
              <a:endParaRPr lang="ko-KR" altLang="en-US" dirty="0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5817971" y="4282181"/>
            <a:ext cx="5054948" cy="220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① 의 경우 평균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40ms 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위는 반올림 값으로</a:t>
            </a:r>
            <a:r>
              <a:rPr lang="en-US" altLang="ko-KR" sz="1050" dirty="0" smtClean="0">
                <a:solidFill>
                  <a:schemeClr val="bg1"/>
                </a:solidFill>
              </a:rPr>
              <a:t>,</a:t>
            </a:r>
            <a:r>
              <a:rPr lang="ko-KR" altLang="en-US" sz="1050" dirty="0" smtClean="0">
                <a:solidFill>
                  <a:schemeClr val="bg1"/>
                </a:solidFill>
              </a:rPr>
              <a:t> 정확한 평균 값은 </a:t>
            </a:r>
            <a:r>
              <a:rPr lang="en-US" altLang="ko-KR" sz="1050" dirty="0" smtClean="0">
                <a:solidFill>
                  <a:schemeClr val="bg1"/>
                </a:solidFill>
              </a:rPr>
              <a:t>40.25</a:t>
            </a:r>
            <a:r>
              <a:rPr lang="ko-KR" altLang="en-US" sz="1050" dirty="0" smtClean="0">
                <a:solidFill>
                  <a:schemeClr val="bg1"/>
                </a:solidFill>
              </a:rPr>
              <a:t>이다</a:t>
            </a:r>
            <a:r>
              <a:rPr lang="en-US" altLang="ko-KR" sz="1050" dirty="0" smtClean="0">
                <a:solidFill>
                  <a:schemeClr val="bg1"/>
                </a:solidFill>
              </a:rPr>
              <a:t>.) </a:t>
            </a:r>
          </a:p>
          <a:p>
            <a:pPr algn="ctr"/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② 의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경우 평균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42ms</a:t>
            </a:r>
          </a:p>
          <a:p>
            <a:pPr algn="ctr"/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③ 의 경우 평균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41ms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위는 반올림 값으로</a:t>
            </a:r>
            <a:r>
              <a:rPr lang="en-US" altLang="ko-KR" sz="1050" dirty="0" smtClean="0">
                <a:solidFill>
                  <a:schemeClr val="bg1"/>
                </a:solidFill>
              </a:rPr>
              <a:t>,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정확한 평균 값은 </a:t>
            </a:r>
            <a:r>
              <a:rPr lang="en-US" altLang="ko-KR" sz="1050" dirty="0" smtClean="0">
                <a:solidFill>
                  <a:schemeClr val="bg1"/>
                </a:solidFill>
              </a:rPr>
              <a:t>41.25</a:t>
            </a:r>
            <a:r>
              <a:rPr lang="ko-KR" altLang="en-US" sz="1050" dirty="0" smtClean="0">
                <a:solidFill>
                  <a:schemeClr val="bg1"/>
                </a:solidFill>
              </a:rPr>
              <a:t>이다</a:t>
            </a:r>
            <a:r>
              <a:rPr lang="en-US" altLang="ko-KR" sz="1050" dirty="0" smtClean="0">
                <a:solidFill>
                  <a:schemeClr val="bg1"/>
                </a:solidFill>
              </a:rPr>
              <a:t>.)</a:t>
            </a: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보다 정확한 계산을 위해 </a:t>
            </a:r>
            <a:endParaRPr lang="en-US" altLang="ko-KR" sz="11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뒤에서 반올림 하지 않은 평균값을 사용함</a:t>
            </a:r>
            <a:r>
              <a:rPr lang="en-US" altLang="ko-KR" sz="11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endParaRPr lang="en-US" altLang="ko-KR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06076" y="989438"/>
            <a:ext cx="59051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평균 값을 통해 출발지에서 라우터까지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얼마나 지연되는지 알 수 있다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62673" y="6356350"/>
            <a:ext cx="1003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5, 7]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15369" y="1382914"/>
            <a:ext cx="755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8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86718" y="161815"/>
            <a:ext cx="11034264" cy="461665"/>
            <a:chOff x="586718" y="161815"/>
            <a:chExt cx="10326890" cy="46166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586718" y="261843"/>
              <a:ext cx="0" cy="2616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803712" y="161815"/>
              <a:ext cx="101098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bg1"/>
                  </a:solidFill>
                </a:rPr>
                <a:t>RTT(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왕복 지연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)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의 분산 값은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?</a:t>
              </a:r>
              <a:endParaRPr lang="en-US" altLang="ko-KR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93328" y="594917"/>
              <a:ext cx="10220280" cy="0"/>
              <a:chOff x="693328" y="594917"/>
              <a:chExt cx="10220280" cy="0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693328" y="594917"/>
                <a:ext cx="6947821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3965787" y="594917"/>
                <a:ext cx="6947821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날짜 개체 틀 9"/>
          <p:cNvSpPr>
            <a:spLocks noGrp="1"/>
          </p:cNvSpPr>
          <p:nvPr/>
        </p:nvSpPr>
        <p:spPr>
          <a:xfrm>
            <a:off x="167678" y="6356350"/>
            <a:ext cx="9960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*  </a:t>
            </a:r>
            <a:r>
              <a:rPr lang="ko-KR" altLang="en-US" dirty="0" smtClean="0"/>
              <a:t>분산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주어진 자료의 숫자가 평균을 기준으로 어떻게 흩어져 있는지 나타내는 지표이다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3723815" y="849017"/>
            <a:ext cx="4712576" cy="1572962"/>
            <a:chOff x="693328" y="851857"/>
            <a:chExt cx="5859078" cy="1677180"/>
          </a:xfrm>
        </p:grpSpPr>
        <p:sp>
          <p:nvSpPr>
            <p:cNvPr id="41" name="직사각형 40"/>
            <p:cNvSpPr/>
            <p:nvPr/>
          </p:nvSpPr>
          <p:spPr>
            <a:xfrm>
              <a:off x="693328" y="950396"/>
              <a:ext cx="5859078" cy="1509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bg1"/>
                  </a:solidFill>
                </a:rPr>
                <a:t>분산 구하는 방법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endParaRPr lang="en-US" altLang="ko-KR" sz="1400" b="1" dirty="0">
                <a:solidFill>
                  <a:schemeClr val="bg1"/>
                </a:solidFill>
              </a:endParaRPr>
            </a:p>
            <a:p>
              <a:pPr marL="342900" indent="-342900">
                <a:buFont typeface="+mj-lt"/>
                <a:buAutoNum type="arabicParenR"/>
              </a:pPr>
              <a:r>
                <a:rPr lang="ko-KR" altLang="en-US" sz="1400" b="1" dirty="0" smtClean="0">
                  <a:solidFill>
                    <a:schemeClr val="bg1"/>
                  </a:solidFill>
                </a:rPr>
                <a:t>평균을 구한 각 자료의 수에서 평균값을 뺀다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.</a:t>
              </a:r>
            </a:p>
            <a:p>
              <a:pPr marL="342900" indent="-342900">
                <a:buFont typeface="+mj-lt"/>
                <a:buAutoNum type="arabicParenR"/>
              </a:pPr>
              <a:r>
                <a:rPr lang="ko-KR" altLang="en-US" sz="1400" b="1" dirty="0" smtClean="0">
                  <a:solidFill>
                    <a:schemeClr val="bg1"/>
                  </a:solidFill>
                </a:rPr>
                <a:t>평균값을 빼고 나온 값을 제곱한다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.</a:t>
              </a:r>
            </a:p>
            <a:p>
              <a:pPr marL="342900" indent="-342900">
                <a:buFont typeface="+mj-lt"/>
                <a:buAutoNum type="arabicParenR"/>
              </a:pPr>
              <a:r>
                <a:rPr lang="ko-KR" altLang="en-US" sz="1400" b="1" dirty="0" smtClean="0">
                  <a:solidFill>
                    <a:schemeClr val="bg1"/>
                  </a:solidFill>
                </a:rPr>
                <a:t>모든 값을 더한다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.</a:t>
              </a:r>
            </a:p>
            <a:p>
              <a:pPr marL="342900" indent="-342900">
                <a:buFont typeface="+mj-lt"/>
                <a:buAutoNum type="arabicParenR"/>
              </a:pPr>
              <a:r>
                <a:rPr lang="ko-KR" altLang="en-US" sz="1400" b="1" dirty="0" smtClean="0">
                  <a:solidFill>
                    <a:schemeClr val="bg1"/>
                  </a:solidFill>
                </a:rPr>
                <a:t>제곱의 합을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(n-1)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로 나눈다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. </a:t>
              </a:r>
              <a:r>
                <a:rPr lang="en-US" altLang="ko-KR" sz="1200" b="1" dirty="0" smtClean="0">
                  <a:solidFill>
                    <a:schemeClr val="bg1">
                      <a:lumMod val="75000"/>
                    </a:schemeClr>
                  </a:solidFill>
                </a:rPr>
                <a:t>(n</a:t>
              </a:r>
              <a:r>
                <a:rPr lang="ko-KR" altLang="en-US" sz="1200" b="1" dirty="0" smtClean="0">
                  <a:solidFill>
                    <a:schemeClr val="bg1">
                      <a:lumMod val="75000"/>
                    </a:schemeClr>
                  </a:solidFill>
                </a:rPr>
                <a:t>은 자료의 수 총 개수</a:t>
              </a:r>
              <a:r>
                <a:rPr lang="en-US" altLang="ko-KR" sz="1200" b="1" dirty="0" smtClean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93328" y="851857"/>
              <a:ext cx="5543684" cy="1677180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687613" y="2508449"/>
            <a:ext cx="10666187" cy="3760172"/>
            <a:chOff x="311048" y="2526412"/>
            <a:chExt cx="10666187" cy="3760172"/>
          </a:xfrm>
        </p:grpSpPr>
        <p:grpSp>
          <p:nvGrpSpPr>
            <p:cNvPr id="6" name="그룹 5"/>
            <p:cNvGrpSpPr/>
            <p:nvPr/>
          </p:nvGrpSpPr>
          <p:grpSpPr>
            <a:xfrm>
              <a:off x="448781" y="2906362"/>
              <a:ext cx="5202164" cy="1429755"/>
              <a:chOff x="494121" y="3314124"/>
              <a:chExt cx="5202164" cy="1429755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494121" y="3314124"/>
                <a:ext cx="5202164" cy="1429755"/>
                <a:chOff x="1509643" y="911152"/>
                <a:chExt cx="4637219" cy="1253497"/>
              </a:xfrm>
            </p:grpSpPr>
            <p:grpSp>
              <p:nvGrpSpPr>
                <p:cNvPr id="44" name="그룹 43"/>
                <p:cNvGrpSpPr/>
                <p:nvPr/>
              </p:nvGrpSpPr>
              <p:grpSpPr>
                <a:xfrm>
                  <a:off x="1509643" y="911152"/>
                  <a:ext cx="4005672" cy="1253497"/>
                  <a:chOff x="693328" y="725027"/>
                  <a:chExt cx="4324267" cy="1367631"/>
                </a:xfrm>
              </p:grpSpPr>
              <p:pic>
                <p:nvPicPr>
                  <p:cNvPr id="49" name="그림 48"/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-148" t="41054" r="55481" b="42217"/>
                  <a:stretch/>
                </p:blipFill>
                <p:spPr>
                  <a:xfrm>
                    <a:off x="693328" y="725028"/>
                    <a:ext cx="4324267" cy="1367630"/>
                  </a:xfrm>
                  <a:prstGeom prst="rect">
                    <a:avLst/>
                  </a:prstGeom>
                </p:spPr>
              </p:pic>
              <p:sp>
                <p:nvSpPr>
                  <p:cNvPr id="50" name="직사각형 49"/>
                  <p:cNvSpPr/>
                  <p:nvPr/>
                </p:nvSpPr>
                <p:spPr>
                  <a:xfrm>
                    <a:off x="693328" y="725027"/>
                    <a:ext cx="4324267" cy="1367631"/>
                  </a:xfrm>
                  <a:prstGeom prst="rect">
                    <a:avLst/>
                  </a:prstGeom>
                  <a:noFill/>
                  <a:ln>
                    <a:gradFill>
                      <a:gsLst>
                        <a:gs pos="0">
                          <a:srgbClr val="D5355F"/>
                        </a:gs>
                        <a:gs pos="100000">
                          <a:srgbClr val="815695"/>
                        </a:gs>
                      </a:gsLst>
                      <a:lin ang="5400000" scaled="1"/>
                    </a:gra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8" name="직사각형 47"/>
                <p:cNvSpPr/>
                <p:nvPr/>
              </p:nvSpPr>
              <p:spPr>
                <a:xfrm>
                  <a:off x="4707237" y="951494"/>
                  <a:ext cx="1439625" cy="4047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2400" b="1" dirty="0" smtClean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①</a:t>
                  </a:r>
                  <a:r>
                    <a:rPr lang="ko-KR" altLang="en-US" sz="1400" b="1" dirty="0" smtClean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의 자료의 수</a:t>
                  </a:r>
                  <a:endParaRPr lang="ko-KR" altLang="en-US" sz="1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  <p:sp>
            <p:nvSpPr>
              <p:cNvPr id="51" name="직사각형 50"/>
              <p:cNvSpPr/>
              <p:nvPr/>
            </p:nvSpPr>
            <p:spPr>
              <a:xfrm>
                <a:off x="3907124" y="3905668"/>
                <a:ext cx="398659" cy="79365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2806326" y="4753081"/>
              <a:ext cx="2136132" cy="1180561"/>
              <a:chOff x="653368" y="3556339"/>
              <a:chExt cx="2136132" cy="1180561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700632" y="3556339"/>
                <a:ext cx="2088868" cy="1180561"/>
                <a:chOff x="693328" y="851857"/>
                <a:chExt cx="4230848" cy="1497989"/>
              </a:xfrm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693328" y="950396"/>
                  <a:ext cx="4230848" cy="2789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en-US" altLang="ko-KR" sz="11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693328" y="851857"/>
                  <a:ext cx="4230848" cy="1497989"/>
                </a:xfrm>
                <a:prstGeom prst="rect">
                  <a:avLst/>
                </a:prstGeom>
                <a:noFill/>
                <a:ln>
                  <a:gradFill>
                    <a:gsLst>
                      <a:gs pos="0">
                        <a:srgbClr val="D5355F"/>
                      </a:gs>
                      <a:gs pos="100000">
                        <a:srgbClr val="815695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sp>
            <p:nvSpPr>
              <p:cNvPr id="55" name="직사각형 54"/>
              <p:cNvSpPr/>
              <p:nvPr/>
            </p:nvSpPr>
            <p:spPr>
              <a:xfrm>
                <a:off x="653368" y="3619665"/>
                <a:ext cx="213613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41 – 40.25 =  0.75</a:t>
                </a:r>
              </a:p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40 – 40.25 = -0.25</a:t>
                </a:r>
              </a:p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40 – 40.25 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= -0.25</a:t>
                </a:r>
                <a:endParaRPr lang="en-US" altLang="ko-KR" sz="16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40 – 40.25 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= -0.25</a:t>
                </a:r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48781" y="4631561"/>
              <a:ext cx="1182181" cy="1214437"/>
              <a:chOff x="1403184" y="819656"/>
              <a:chExt cx="1552639" cy="1823003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3"/>
              <a:srcRect l="57296" t="42661" b="26845"/>
              <a:stretch/>
            </p:blipFill>
            <p:spPr>
              <a:xfrm>
                <a:off x="1416390" y="819656"/>
                <a:ext cx="1539433" cy="1823003"/>
              </a:xfrm>
              <a:prstGeom prst="rect">
                <a:avLst/>
              </a:prstGeom>
            </p:spPr>
          </p:pic>
          <p:sp>
            <p:nvSpPr>
              <p:cNvPr id="56" name="직사각형 55"/>
              <p:cNvSpPr/>
              <p:nvPr/>
            </p:nvSpPr>
            <p:spPr>
              <a:xfrm>
                <a:off x="1403184" y="820946"/>
                <a:ext cx="1552639" cy="1816552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311048" y="2526412"/>
              <a:ext cx="4813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1)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H="1">
              <a:off x="1555146" y="4292366"/>
              <a:ext cx="2442940" cy="5892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1564623" y="5237490"/>
              <a:ext cx="1355306" cy="508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5413339" y="2560617"/>
              <a:ext cx="4813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2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)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666123" y="2906362"/>
              <a:ext cx="5078025" cy="1464581"/>
              <a:chOff x="6048823" y="2871536"/>
              <a:chExt cx="5078025" cy="1464581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7872776" y="3030958"/>
                <a:ext cx="3254072" cy="1180561"/>
                <a:chOff x="700632" y="3556339"/>
                <a:chExt cx="2088868" cy="1180561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700632" y="3556339"/>
                  <a:ext cx="2088868" cy="1180561"/>
                </a:xfrm>
                <a:prstGeom prst="rect">
                  <a:avLst/>
                </a:prstGeom>
                <a:noFill/>
                <a:ln>
                  <a:gradFill>
                    <a:gsLst>
                      <a:gs pos="0">
                        <a:srgbClr val="D5355F"/>
                      </a:gs>
                      <a:gs pos="100000">
                        <a:srgbClr val="815695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705378" y="3619665"/>
                  <a:ext cx="2074379" cy="10772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600" b="1" dirty="0" smtClean="0">
                      <a:solidFill>
                        <a:schemeClr val="bg1"/>
                      </a:solidFill>
                    </a:rPr>
                    <a:t>41 – 40.25 =  0.75^ = 0.5628 </a:t>
                  </a:r>
                </a:p>
                <a:p>
                  <a:pPr algn="ctr"/>
                  <a:r>
                    <a:rPr lang="en-US" altLang="ko-KR" sz="1600" b="1" dirty="0" smtClean="0">
                      <a:solidFill>
                        <a:schemeClr val="bg1"/>
                      </a:solidFill>
                    </a:rPr>
                    <a:t>40 – 40.25 = -0.25^ = 0.0625</a:t>
                  </a:r>
                </a:p>
                <a:p>
                  <a:pPr algn="ctr"/>
                  <a:r>
                    <a:rPr lang="en-US" altLang="ko-KR" sz="1600" b="1" dirty="0">
                      <a:solidFill>
                        <a:schemeClr val="bg1"/>
                      </a:solidFill>
                    </a:rPr>
                    <a:t>40 – 40.25 </a:t>
                  </a:r>
                  <a:r>
                    <a:rPr lang="en-US" altLang="ko-KR" sz="1600" b="1" dirty="0" smtClean="0">
                      <a:solidFill>
                        <a:schemeClr val="bg1"/>
                      </a:solidFill>
                    </a:rPr>
                    <a:t>= -0.25^ </a:t>
                  </a:r>
                  <a:r>
                    <a:rPr lang="en-US" altLang="ko-KR" sz="1600" b="1" dirty="0">
                      <a:solidFill>
                        <a:schemeClr val="bg1"/>
                      </a:solidFill>
                    </a:rPr>
                    <a:t>= 0.0625</a:t>
                  </a:r>
                </a:p>
                <a:p>
                  <a:pPr algn="ctr"/>
                  <a:r>
                    <a:rPr lang="en-US" altLang="ko-KR" sz="1600" b="1" dirty="0">
                      <a:solidFill>
                        <a:schemeClr val="bg1"/>
                      </a:solidFill>
                    </a:rPr>
                    <a:t>40 – 40.25 </a:t>
                  </a:r>
                  <a:r>
                    <a:rPr lang="en-US" altLang="ko-KR" sz="1600" b="1" dirty="0" smtClean="0">
                      <a:solidFill>
                        <a:schemeClr val="bg1"/>
                      </a:solidFill>
                    </a:rPr>
                    <a:t>= -0.25^ </a:t>
                  </a:r>
                  <a:r>
                    <a:rPr lang="en-US" altLang="ko-KR" sz="1600" b="1" dirty="0">
                      <a:solidFill>
                        <a:schemeClr val="bg1"/>
                      </a:solidFill>
                    </a:rPr>
                    <a:t>= 0.0625</a:t>
                  </a:r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6048823" y="2871536"/>
                <a:ext cx="983849" cy="1464581"/>
                <a:chOff x="6035143" y="4133498"/>
                <a:chExt cx="983849" cy="1507972"/>
              </a:xfrm>
            </p:grpSpPr>
            <p:pic>
              <p:nvPicPr>
                <p:cNvPr id="72" name="그림 71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64088" t="41296" r="3834" b="29348"/>
                <a:stretch/>
              </p:blipFill>
              <p:spPr>
                <a:xfrm>
                  <a:off x="6035143" y="4148334"/>
                  <a:ext cx="983849" cy="1493136"/>
                </a:xfrm>
                <a:prstGeom prst="rect">
                  <a:avLst/>
                </a:prstGeom>
              </p:spPr>
            </p:pic>
            <p:sp>
              <p:nvSpPr>
                <p:cNvPr id="73" name="직사각형 72"/>
                <p:cNvSpPr/>
                <p:nvPr/>
              </p:nvSpPr>
              <p:spPr>
                <a:xfrm>
                  <a:off x="6035143" y="4133498"/>
                  <a:ext cx="983849" cy="1507972"/>
                </a:xfrm>
                <a:prstGeom prst="rect">
                  <a:avLst/>
                </a:prstGeom>
                <a:noFill/>
                <a:ln>
                  <a:gradFill>
                    <a:gsLst>
                      <a:gs pos="0">
                        <a:srgbClr val="D5355F"/>
                      </a:gs>
                      <a:gs pos="100000">
                        <a:srgbClr val="815695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cxnSp>
            <p:nvCxnSpPr>
              <p:cNvPr id="75" name="직선 화살표 연결선 74"/>
              <p:cNvCxnSpPr/>
              <p:nvPr/>
            </p:nvCxnSpPr>
            <p:spPr>
              <a:xfrm>
                <a:off x="6886937" y="3632893"/>
                <a:ext cx="1115818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직사각형 80"/>
            <p:cNvSpPr/>
            <p:nvPr/>
          </p:nvSpPr>
          <p:spPr>
            <a:xfrm>
              <a:off x="5462864" y="4522925"/>
              <a:ext cx="4813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3)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5737297" y="4919404"/>
              <a:ext cx="2563203" cy="575492"/>
              <a:chOff x="6035142" y="4815233"/>
              <a:chExt cx="3129868" cy="575492"/>
            </a:xfrm>
          </p:grpSpPr>
          <p:pic>
            <p:nvPicPr>
              <p:cNvPr id="82" name="그림 81"/>
              <p:cNvPicPr>
                <a:picLocks noChangeAspect="1"/>
              </p:cNvPicPr>
              <p:nvPr/>
            </p:nvPicPr>
            <p:blipFill rotWithShape="1">
              <a:blip r:embed="rId5"/>
              <a:srcRect t="41751" r="2782" b="47098"/>
              <a:stretch/>
            </p:blipFill>
            <p:spPr>
              <a:xfrm>
                <a:off x="6035143" y="4823565"/>
                <a:ext cx="3129867" cy="567159"/>
              </a:xfrm>
              <a:prstGeom prst="rect">
                <a:avLst/>
              </a:prstGeom>
            </p:spPr>
          </p:pic>
          <p:sp>
            <p:nvSpPr>
              <p:cNvPr id="83" name="직사각형 82"/>
              <p:cNvSpPr/>
              <p:nvPr/>
            </p:nvSpPr>
            <p:spPr>
              <a:xfrm>
                <a:off x="6035142" y="4815233"/>
                <a:ext cx="3129868" cy="575492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85" name="직사각형 84"/>
            <p:cNvSpPr/>
            <p:nvPr/>
          </p:nvSpPr>
          <p:spPr>
            <a:xfrm>
              <a:off x="8369926" y="4520055"/>
              <a:ext cx="4813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4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)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8610600" y="4893964"/>
              <a:ext cx="1988254" cy="626834"/>
              <a:chOff x="700631" y="3556340"/>
              <a:chExt cx="2088869" cy="648101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700632" y="3556340"/>
                <a:ext cx="2088868" cy="648101"/>
                <a:chOff x="693328" y="851858"/>
                <a:chExt cx="4230848" cy="822362"/>
              </a:xfrm>
            </p:grpSpPr>
            <p:sp>
              <p:nvSpPr>
                <p:cNvPr id="89" name="직사각형 88"/>
                <p:cNvSpPr/>
                <p:nvPr/>
              </p:nvSpPr>
              <p:spPr>
                <a:xfrm>
                  <a:off x="693328" y="950396"/>
                  <a:ext cx="4230848" cy="2789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en-US" altLang="ko-KR" sz="11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693328" y="851858"/>
                  <a:ext cx="3206531" cy="822362"/>
                </a:xfrm>
                <a:prstGeom prst="rect">
                  <a:avLst/>
                </a:prstGeom>
                <a:noFill/>
                <a:ln>
                  <a:gradFill>
                    <a:gsLst>
                      <a:gs pos="0">
                        <a:srgbClr val="D5355F"/>
                      </a:gs>
                      <a:gs pos="100000">
                        <a:srgbClr val="815695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sp>
            <p:nvSpPr>
              <p:cNvPr id="88" name="직사각형 87"/>
              <p:cNvSpPr/>
              <p:nvPr/>
            </p:nvSpPr>
            <p:spPr>
              <a:xfrm>
                <a:off x="700631" y="3578082"/>
                <a:ext cx="1583140" cy="604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N = 4</a:t>
                </a:r>
              </a:p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∴ n-1 = 3</a:t>
                </a:r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6"/>
            <a:srcRect l="62344" t="41751" r="3142" b="45506"/>
            <a:stretch/>
          </p:blipFill>
          <p:spPr>
            <a:xfrm>
              <a:off x="8610600" y="5638401"/>
              <a:ext cx="1111170" cy="648183"/>
            </a:xfrm>
            <a:prstGeom prst="rect">
              <a:avLst/>
            </a:prstGeom>
          </p:spPr>
        </p:pic>
        <p:sp>
          <p:nvSpPr>
            <p:cNvPr id="92" name="직사각형 91"/>
            <p:cNvSpPr/>
            <p:nvPr/>
          </p:nvSpPr>
          <p:spPr>
            <a:xfrm>
              <a:off x="8610599" y="5635671"/>
              <a:ext cx="1111171" cy="650913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913889" y="5867728"/>
              <a:ext cx="807881" cy="3757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화살표 연결선 94"/>
            <p:cNvCxnSpPr/>
            <p:nvPr/>
          </p:nvCxnSpPr>
          <p:spPr>
            <a:xfrm flipV="1">
              <a:off x="9719650" y="6055627"/>
              <a:ext cx="408965" cy="10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10025059" y="5893625"/>
              <a:ext cx="9521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분산 값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86718" y="161815"/>
            <a:ext cx="11034264" cy="461665"/>
            <a:chOff x="586718" y="161815"/>
            <a:chExt cx="10326890" cy="46166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586718" y="261843"/>
              <a:ext cx="0" cy="2616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803712" y="161815"/>
              <a:ext cx="101098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bg1"/>
                  </a:solidFill>
                </a:rPr>
                <a:t>RTT(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왕복 지연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)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의 표준편차 값은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?</a:t>
              </a:r>
              <a:endParaRPr lang="en-US" altLang="ko-KR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93328" y="594917"/>
              <a:ext cx="10220280" cy="0"/>
              <a:chOff x="693328" y="594917"/>
              <a:chExt cx="10220280" cy="0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693328" y="594917"/>
                <a:ext cx="6947821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3965787" y="594917"/>
                <a:ext cx="6947821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그룹 39"/>
          <p:cNvGrpSpPr/>
          <p:nvPr/>
        </p:nvGrpSpPr>
        <p:grpSpPr>
          <a:xfrm>
            <a:off x="3107214" y="1013538"/>
            <a:ext cx="5755851" cy="1200412"/>
            <a:chOff x="693328" y="851857"/>
            <a:chExt cx="6244621" cy="1279947"/>
          </a:xfrm>
        </p:grpSpPr>
        <p:sp>
          <p:nvSpPr>
            <p:cNvPr id="41" name="직사각형 40"/>
            <p:cNvSpPr/>
            <p:nvPr/>
          </p:nvSpPr>
          <p:spPr>
            <a:xfrm>
              <a:off x="693328" y="950396"/>
              <a:ext cx="6244621" cy="11814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표준편차 구하는 방법</a:t>
              </a:r>
              <a:endParaRPr lang="en-US" altLang="ko-KR" b="1" dirty="0" smtClean="0">
                <a:solidFill>
                  <a:schemeClr val="bg1"/>
                </a:solidFill>
              </a:endParaRPr>
            </a:p>
            <a:p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r>
                <a:rPr lang="ko-KR" altLang="en-US" sz="1600" b="1" dirty="0" smtClean="0">
                  <a:solidFill>
                    <a:schemeClr val="bg1"/>
                  </a:solidFill>
                </a:rPr>
                <a:t>분산 값에 루트를 씌워 제곱근을 구하면 표준 편차가 나온다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.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93328" y="851857"/>
              <a:ext cx="6244621" cy="1073734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620755" y="2410609"/>
            <a:ext cx="8728767" cy="861774"/>
            <a:chOff x="1503253" y="3451207"/>
            <a:chExt cx="8728767" cy="861774"/>
          </a:xfrm>
        </p:grpSpPr>
        <p:grpSp>
          <p:nvGrpSpPr>
            <p:cNvPr id="2" name="그룹 1"/>
            <p:cNvGrpSpPr/>
            <p:nvPr/>
          </p:nvGrpSpPr>
          <p:grpSpPr>
            <a:xfrm>
              <a:off x="1503253" y="3592663"/>
              <a:ext cx="2405666" cy="650913"/>
              <a:chOff x="8987164" y="5617708"/>
              <a:chExt cx="2405666" cy="650913"/>
            </a:xfrm>
          </p:grpSpPr>
          <p:pic>
            <p:nvPicPr>
              <p:cNvPr id="91" name="그림 90"/>
              <p:cNvPicPr>
                <a:picLocks noChangeAspect="1"/>
              </p:cNvPicPr>
              <p:nvPr/>
            </p:nvPicPr>
            <p:blipFill rotWithShape="1">
              <a:blip r:embed="rId2"/>
              <a:srcRect l="62344" t="41751" r="3142" b="45506"/>
              <a:stretch/>
            </p:blipFill>
            <p:spPr>
              <a:xfrm>
                <a:off x="8987165" y="5620438"/>
                <a:ext cx="1111170" cy="648183"/>
              </a:xfrm>
              <a:prstGeom prst="rect">
                <a:avLst/>
              </a:prstGeom>
            </p:spPr>
          </p:pic>
          <p:sp>
            <p:nvSpPr>
              <p:cNvPr id="92" name="직사각형 91"/>
              <p:cNvSpPr/>
              <p:nvPr/>
            </p:nvSpPr>
            <p:spPr>
              <a:xfrm>
                <a:off x="8987164" y="5617708"/>
                <a:ext cx="1111171" cy="650913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9290454" y="5849765"/>
                <a:ext cx="807881" cy="3757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5" name="직선 화살표 연결선 94"/>
              <p:cNvCxnSpPr/>
              <p:nvPr/>
            </p:nvCxnSpPr>
            <p:spPr>
              <a:xfrm flipV="1">
                <a:off x="10096215" y="6037664"/>
                <a:ext cx="408965" cy="104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직사각형 96"/>
              <p:cNvSpPr/>
              <p:nvPr/>
            </p:nvSpPr>
            <p:spPr>
              <a:xfrm>
                <a:off x="10440654" y="5885211"/>
                <a:ext cx="95217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</a:rPr>
                  <a:t>분산 값</a:t>
                </a:r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173178" y="3592663"/>
              <a:ext cx="2465409" cy="650913"/>
              <a:chOff x="4197248" y="3592663"/>
              <a:chExt cx="2465409" cy="650913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3"/>
              <a:srcRect l="20639" t="41934" r="2782" b="46526"/>
              <a:stretch/>
            </p:blipFill>
            <p:spPr>
              <a:xfrm>
                <a:off x="4197248" y="3594472"/>
                <a:ext cx="2465409" cy="649104"/>
              </a:xfrm>
              <a:prstGeom prst="rect">
                <a:avLst/>
              </a:prstGeom>
            </p:spPr>
          </p:pic>
          <p:sp>
            <p:nvSpPr>
              <p:cNvPr id="58" name="직사각형 57"/>
              <p:cNvSpPr/>
              <p:nvPr/>
            </p:nvSpPr>
            <p:spPr>
              <a:xfrm>
                <a:off x="4197248" y="3592663"/>
                <a:ext cx="2465409" cy="650913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4197249" y="3918119"/>
              <a:ext cx="571522" cy="3254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4792842" y="4104806"/>
              <a:ext cx="2149034" cy="8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6815476" y="3451207"/>
              <a:ext cx="341654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소수점 둘 째 자리에서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반올림 하면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①의 </a:t>
              </a:r>
              <a:r>
                <a:rPr lang="ko-KR" alt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표준편차 </a:t>
              </a:r>
              <a:r>
                <a:rPr lang="en-US" altLang="ko-KR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= 0.5</a:t>
              </a:r>
              <a:endPara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138771" y="3560834"/>
            <a:ext cx="5724294" cy="417372"/>
            <a:chOff x="2923683" y="3559586"/>
            <a:chExt cx="5939382" cy="417372"/>
          </a:xfrm>
        </p:grpSpPr>
        <p:sp>
          <p:nvSpPr>
            <p:cNvPr id="68" name="직사각형 67"/>
            <p:cNvSpPr/>
            <p:nvPr/>
          </p:nvSpPr>
          <p:spPr>
            <a:xfrm>
              <a:off x="2923683" y="3638403"/>
              <a:ext cx="59393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위와 같은 방법으로 ②와 ③의 분산 값과 표준편차를 구해보면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,</a:t>
              </a:r>
              <a:endParaRPr lang="en-US" altLang="ko-KR" sz="16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934288" y="3559586"/>
              <a:ext cx="5928777" cy="417372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t="61193" r="2103" b="26038"/>
          <a:stretch/>
        </p:blipFill>
        <p:spPr>
          <a:xfrm>
            <a:off x="403316" y="4382717"/>
            <a:ext cx="4652981" cy="627619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403316" y="4380918"/>
            <a:ext cx="4652981" cy="629417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/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700631" y="4090438"/>
            <a:ext cx="0" cy="5576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24543" y="3780611"/>
            <a:ext cx="9521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분산 값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242289" y="4350909"/>
            <a:ext cx="4652982" cy="670198"/>
            <a:chOff x="403315" y="5558829"/>
            <a:chExt cx="4652982" cy="594610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4"/>
            <a:srcRect t="44996" r="2103" b="43014"/>
            <a:stretch/>
          </p:blipFill>
          <p:spPr>
            <a:xfrm>
              <a:off x="403316" y="5564142"/>
              <a:ext cx="4652981" cy="589297"/>
            </a:xfrm>
            <a:prstGeom prst="rect">
              <a:avLst/>
            </a:prstGeom>
          </p:spPr>
        </p:pic>
        <p:sp>
          <p:nvSpPr>
            <p:cNvPr id="78" name="직사각형 77"/>
            <p:cNvSpPr/>
            <p:nvPr/>
          </p:nvSpPr>
          <p:spPr>
            <a:xfrm>
              <a:off x="403315" y="5558829"/>
              <a:ext cx="4652981" cy="594610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96148" y="5793257"/>
              <a:ext cx="571522" cy="3254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10120915" y="4413181"/>
            <a:ext cx="1768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②의 표준편차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 0.8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 flipV="1">
            <a:off x="5906644" y="4775000"/>
            <a:ext cx="4214271" cy="28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496148" y="4648115"/>
            <a:ext cx="4560149" cy="294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1726856" y="5495666"/>
            <a:ext cx="7961154" cy="672850"/>
            <a:chOff x="1503253" y="3592663"/>
            <a:chExt cx="7961154" cy="672850"/>
          </a:xfrm>
        </p:grpSpPr>
        <p:grpSp>
          <p:nvGrpSpPr>
            <p:cNvPr id="103" name="그룹 102"/>
            <p:cNvGrpSpPr/>
            <p:nvPr/>
          </p:nvGrpSpPr>
          <p:grpSpPr>
            <a:xfrm>
              <a:off x="1503253" y="3592663"/>
              <a:ext cx="2405666" cy="650913"/>
              <a:chOff x="8987164" y="5617708"/>
              <a:chExt cx="2405666" cy="650913"/>
            </a:xfrm>
          </p:grpSpPr>
          <p:pic>
            <p:nvPicPr>
              <p:cNvPr id="110" name="그림 109"/>
              <p:cNvPicPr>
                <a:picLocks noChangeAspect="1"/>
              </p:cNvPicPr>
              <p:nvPr/>
            </p:nvPicPr>
            <p:blipFill rotWithShape="1">
              <a:blip r:embed="rId2"/>
              <a:srcRect l="62344" t="41751" r="3142" b="45506"/>
              <a:stretch/>
            </p:blipFill>
            <p:spPr>
              <a:xfrm>
                <a:off x="8987165" y="5620438"/>
                <a:ext cx="1111170" cy="648183"/>
              </a:xfrm>
              <a:prstGeom prst="rect">
                <a:avLst/>
              </a:prstGeom>
            </p:spPr>
          </p:pic>
          <p:sp>
            <p:nvSpPr>
              <p:cNvPr id="111" name="직사각형 110"/>
              <p:cNvSpPr/>
              <p:nvPr/>
            </p:nvSpPr>
            <p:spPr>
              <a:xfrm>
                <a:off x="8987164" y="5617708"/>
                <a:ext cx="1111171" cy="650913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9290454" y="5849765"/>
                <a:ext cx="807881" cy="3757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3" name="직선 화살표 연결선 112"/>
              <p:cNvCxnSpPr/>
              <p:nvPr/>
            </p:nvCxnSpPr>
            <p:spPr>
              <a:xfrm flipV="1">
                <a:off x="10096215" y="6037664"/>
                <a:ext cx="408965" cy="104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직사각형 113"/>
              <p:cNvSpPr/>
              <p:nvPr/>
            </p:nvSpPr>
            <p:spPr>
              <a:xfrm>
                <a:off x="10440654" y="5885211"/>
                <a:ext cx="95217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</a:rPr>
                  <a:t>분산 값</a:t>
                </a:r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4173178" y="3592663"/>
              <a:ext cx="2465409" cy="650913"/>
              <a:chOff x="4197248" y="3592663"/>
              <a:chExt cx="2465409" cy="650913"/>
            </a:xfrm>
          </p:grpSpPr>
          <p:pic>
            <p:nvPicPr>
              <p:cNvPr id="108" name="그림 107"/>
              <p:cNvPicPr>
                <a:picLocks noChangeAspect="1"/>
              </p:cNvPicPr>
              <p:nvPr/>
            </p:nvPicPr>
            <p:blipFill rotWithShape="1">
              <a:blip r:embed="rId3"/>
              <a:srcRect l="20639" t="41934" r="2782" b="46526"/>
              <a:stretch/>
            </p:blipFill>
            <p:spPr>
              <a:xfrm>
                <a:off x="4197248" y="3594472"/>
                <a:ext cx="2465409" cy="649104"/>
              </a:xfrm>
              <a:prstGeom prst="rect">
                <a:avLst/>
              </a:prstGeom>
            </p:spPr>
          </p:pic>
          <p:sp>
            <p:nvSpPr>
              <p:cNvPr id="109" name="직사각형 108"/>
              <p:cNvSpPr/>
              <p:nvPr/>
            </p:nvSpPr>
            <p:spPr>
              <a:xfrm>
                <a:off x="4197248" y="3592663"/>
                <a:ext cx="2465409" cy="650913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4197249" y="3918119"/>
              <a:ext cx="571522" cy="3254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화살표 연결선 105"/>
            <p:cNvCxnSpPr/>
            <p:nvPr/>
          </p:nvCxnSpPr>
          <p:spPr>
            <a:xfrm>
              <a:off x="4792842" y="4104806"/>
              <a:ext cx="2149034" cy="8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6965947" y="3896181"/>
              <a:ext cx="24984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③의 표준편차 </a:t>
              </a:r>
              <a:r>
                <a:rPr lang="en-US" altLang="ko-KR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= 0.5</a:t>
              </a:r>
              <a:endPara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86718" y="161815"/>
            <a:ext cx="11034264" cy="461665"/>
            <a:chOff x="586718" y="161815"/>
            <a:chExt cx="10326890" cy="46166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586718" y="261843"/>
              <a:ext cx="0" cy="2616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803712" y="161815"/>
              <a:ext cx="101098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bg1"/>
                  </a:solidFill>
                </a:rPr>
                <a:t>RTT(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왕복 지연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)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의 평균 및 표준편차 한 눈에 보기</a:t>
              </a:r>
              <a:endParaRPr lang="en-US" altLang="ko-KR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93328" y="594917"/>
              <a:ext cx="10220280" cy="0"/>
              <a:chOff x="693328" y="594917"/>
              <a:chExt cx="10220280" cy="0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693328" y="594917"/>
                <a:ext cx="6947821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3965787" y="594917"/>
                <a:ext cx="6947821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538989"/>
              </p:ext>
            </p:extLst>
          </p:nvPr>
        </p:nvGraphicFramePr>
        <p:xfrm>
          <a:off x="2194290" y="2571070"/>
          <a:ext cx="8128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197441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24929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98193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278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목적지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평균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표준편차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80963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Google.com</a:t>
                      </a:r>
                      <a:endParaRPr lang="en-US" altLang="ko-KR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40ms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그림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5]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6414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42ms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그림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7]</a:t>
                      </a:r>
                      <a:endParaRPr lang="ko-KR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7974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41ms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그림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8]</a:t>
                      </a:r>
                      <a:endParaRPr lang="ko-KR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890468"/>
                  </a:ext>
                </a:extLst>
              </a:tr>
            </a:tbl>
          </a:graphicData>
        </a:graphic>
      </p:graphicFrame>
      <p:sp>
        <p:nvSpPr>
          <p:cNvPr id="107" name="직사각형 106"/>
          <p:cNvSpPr/>
          <p:nvPr/>
        </p:nvSpPr>
        <p:spPr>
          <a:xfrm>
            <a:off x="2194290" y="2571070"/>
            <a:ext cx="8128000" cy="1483360"/>
          </a:xfrm>
          <a:prstGeom prst="rect">
            <a:avLst/>
          </a:prstGeom>
          <a:noFill/>
          <a:ln w="28575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432874" y="2735220"/>
            <a:ext cx="5299140" cy="965200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CountryTraceRoute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 및 실행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2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62" y="1084082"/>
            <a:ext cx="9353455" cy="5272268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1095033" y="701000"/>
            <a:ext cx="19358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 프로그램을 사용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95033" y="1025461"/>
            <a:ext cx="10094584" cy="5330889"/>
            <a:chOff x="1095158" y="190639"/>
            <a:chExt cx="9971910" cy="6012547"/>
          </a:xfrm>
        </p:grpSpPr>
        <p:sp>
          <p:nvSpPr>
            <p:cNvPr id="31" name="직사각형 30"/>
            <p:cNvSpPr/>
            <p:nvPr/>
          </p:nvSpPr>
          <p:spPr>
            <a:xfrm>
              <a:off x="1095158" y="190639"/>
              <a:ext cx="2039543" cy="356439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925719" y="1250076"/>
              <a:ext cx="2428514" cy="295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 smtClean="0"/>
                <a:t>IP</a:t>
              </a:r>
              <a:r>
                <a:rPr lang="ko-KR" altLang="en-US" sz="1100" b="1" dirty="0" smtClean="0"/>
                <a:t>나 도메인을 입력해 라우터 분석</a:t>
              </a:r>
              <a:endParaRPr lang="en-US" altLang="ko-KR" sz="900" dirty="0" smtClean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827282" y="256756"/>
              <a:ext cx="9239786" cy="5946430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827280" y="2021273"/>
              <a:ext cx="9239788" cy="3798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V="1">
              <a:off x="1827280" y="3030091"/>
              <a:ext cx="443646" cy="1086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2217790" y="2863627"/>
              <a:ext cx="1941883" cy="3077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 smtClean="0"/>
                <a:t>분석된 데이터가 나옴</a:t>
              </a:r>
              <a:endParaRPr lang="en-US" altLang="ko-KR" sz="1050" dirty="0" smtClean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593840" y="2047761"/>
              <a:ext cx="1746260" cy="2250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flipH="1">
              <a:off x="6598700" y="2278090"/>
              <a:ext cx="170509" cy="9776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6253541" y="3261040"/>
              <a:ext cx="515668" cy="3077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 smtClean="0"/>
                <a:t>RTT</a:t>
              </a:r>
              <a:endParaRPr lang="en-US" altLang="ko-KR" sz="1050" dirty="0" smtClean="0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 flipH="1">
              <a:off x="7888267" y="2283414"/>
              <a:ext cx="170509" cy="9776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7154346" y="3273132"/>
              <a:ext cx="1365046" cy="347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 smtClean="0"/>
                <a:t>RTT </a:t>
              </a:r>
              <a:r>
                <a:rPr lang="ko-KR" altLang="en-US" sz="1400" b="1" dirty="0" smtClean="0"/>
                <a:t>평균 시간</a:t>
              </a:r>
              <a:endParaRPr lang="en-US" altLang="ko-KR" sz="1050" dirty="0" smtClean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86718" y="161815"/>
            <a:ext cx="11034264" cy="433102"/>
            <a:chOff x="586718" y="161815"/>
            <a:chExt cx="10326890" cy="433102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586718" y="261843"/>
              <a:ext cx="0" cy="2616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803712" y="161815"/>
              <a:ext cx="10109896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/>
                  </a:solidFill>
                </a:rPr>
                <a:t>설명</a:t>
              </a:r>
              <a:endParaRPr lang="en-US" altLang="ko-KR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693328" y="594917"/>
              <a:ext cx="10220280" cy="0"/>
              <a:chOff x="693328" y="594917"/>
              <a:chExt cx="10220280" cy="0"/>
            </a:xfrm>
          </p:grpSpPr>
          <p:cxnSp>
            <p:nvCxnSpPr>
              <p:cNvPr id="56" name="직선 연결선 55"/>
              <p:cNvCxnSpPr/>
              <p:nvPr/>
            </p:nvCxnSpPr>
            <p:spPr>
              <a:xfrm>
                <a:off x="693328" y="594917"/>
                <a:ext cx="6947821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3965787" y="594917"/>
                <a:ext cx="6947821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직사각형 61"/>
          <p:cNvSpPr/>
          <p:nvPr/>
        </p:nvSpPr>
        <p:spPr>
          <a:xfrm>
            <a:off x="7548721" y="2675598"/>
            <a:ext cx="845980" cy="195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16206" t="33310" r="71997" b="64122"/>
          <a:stretch/>
        </p:blipFill>
        <p:spPr>
          <a:xfrm>
            <a:off x="1095034" y="1032006"/>
            <a:ext cx="2064633" cy="30109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749623" y="6356350"/>
            <a:ext cx="755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9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7" name="슬라이드 번호 개체 틀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586718" y="161815"/>
            <a:ext cx="11034264" cy="461665"/>
            <a:chOff x="586718" y="161815"/>
            <a:chExt cx="10326890" cy="461665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586718" y="261843"/>
              <a:ext cx="0" cy="2616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803712" y="161815"/>
              <a:ext cx="101098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/>
                  </a:solidFill>
                </a:rPr>
                <a:t>실행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www.360.cn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 &gt;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다른 시간에 총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3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번 실행</a:t>
              </a:r>
              <a:endParaRPr lang="en-US" altLang="ko-KR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693328" y="594917"/>
              <a:ext cx="10220280" cy="0"/>
              <a:chOff x="693328" y="594917"/>
              <a:chExt cx="10220280" cy="0"/>
            </a:xfrm>
          </p:grpSpPr>
          <p:cxnSp>
            <p:nvCxnSpPr>
              <p:cNvPr id="56" name="직선 연결선 55"/>
              <p:cNvCxnSpPr/>
              <p:nvPr/>
            </p:nvCxnSpPr>
            <p:spPr>
              <a:xfrm>
                <a:off x="693328" y="594917"/>
                <a:ext cx="6947821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3965787" y="594917"/>
                <a:ext cx="6947821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그룹 21"/>
          <p:cNvGrpSpPr/>
          <p:nvPr/>
        </p:nvGrpSpPr>
        <p:grpSpPr>
          <a:xfrm>
            <a:off x="700631" y="731469"/>
            <a:ext cx="10733472" cy="5774270"/>
            <a:chOff x="700631" y="731469"/>
            <a:chExt cx="10733472" cy="5774270"/>
          </a:xfrm>
        </p:grpSpPr>
        <p:grpSp>
          <p:nvGrpSpPr>
            <p:cNvPr id="8" name="그룹 7"/>
            <p:cNvGrpSpPr/>
            <p:nvPr/>
          </p:nvGrpSpPr>
          <p:grpSpPr>
            <a:xfrm>
              <a:off x="700631" y="731469"/>
              <a:ext cx="5313747" cy="2605013"/>
              <a:chOff x="494439" y="956555"/>
              <a:chExt cx="5313747" cy="2605013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4439" y="956556"/>
                <a:ext cx="5313747" cy="2605012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494439" y="956555"/>
                <a:ext cx="5313747" cy="2605012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00631" y="3397991"/>
              <a:ext cx="847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</a:rPr>
                <a:t>그림</a:t>
              </a:r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</a:rPr>
                <a:t>10]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6120356" y="731469"/>
              <a:ext cx="5313747" cy="2605012"/>
              <a:chOff x="2902811" y="3674990"/>
              <a:chExt cx="5313747" cy="2512450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3"/>
              <a:srcRect b="24147"/>
              <a:stretch/>
            </p:blipFill>
            <p:spPr>
              <a:xfrm>
                <a:off x="2902811" y="3674990"/>
                <a:ext cx="5313747" cy="2512450"/>
              </a:xfrm>
              <a:prstGeom prst="rect">
                <a:avLst/>
              </a:prstGeom>
            </p:spPr>
          </p:pic>
          <p:sp>
            <p:nvSpPr>
              <p:cNvPr id="23" name="직사각형 22"/>
              <p:cNvSpPr/>
              <p:nvPr/>
            </p:nvSpPr>
            <p:spPr>
              <a:xfrm>
                <a:off x="2902811" y="3674990"/>
                <a:ext cx="5313747" cy="2512450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0587065" y="3397991"/>
              <a:ext cx="847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</a:rPr>
                <a:t>그림</a:t>
              </a:r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</a:rPr>
                <a:t>11]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96260" y="6228740"/>
              <a:ext cx="847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</a:rPr>
                <a:t>그림</a:t>
              </a:r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</a:rPr>
                <a:t>12]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218412" y="3552215"/>
              <a:ext cx="5697910" cy="2676525"/>
              <a:chOff x="3218412" y="3552215"/>
              <a:chExt cx="5697910" cy="2676525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 rotWithShape="1">
              <a:blip r:embed="rId4"/>
              <a:srcRect b="28767"/>
              <a:stretch/>
            </p:blipFill>
            <p:spPr>
              <a:xfrm>
                <a:off x="3218412" y="3552215"/>
                <a:ext cx="5697910" cy="2676525"/>
              </a:xfrm>
              <a:prstGeom prst="rect">
                <a:avLst/>
              </a:prstGeom>
            </p:spPr>
          </p:pic>
          <p:sp>
            <p:nvSpPr>
              <p:cNvPr id="31" name="직사각형 30"/>
              <p:cNvSpPr/>
              <p:nvPr/>
            </p:nvSpPr>
            <p:spPr>
              <a:xfrm>
                <a:off x="3218412" y="3553434"/>
                <a:ext cx="5697910" cy="2675306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59476" y="2914157"/>
            <a:ext cx="3458593" cy="45719"/>
            <a:chOff x="553059" y="3169792"/>
            <a:chExt cx="1554480" cy="45719"/>
          </a:xfrm>
        </p:grpSpPr>
        <p:sp>
          <p:nvSpPr>
            <p:cNvPr id="21" name="직사각형 20"/>
            <p:cNvSpPr/>
            <p:nvPr/>
          </p:nvSpPr>
          <p:spPr>
            <a:xfrm>
              <a:off x="553059" y="3169792"/>
              <a:ext cx="1554480" cy="45719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3059" y="3169792"/>
              <a:ext cx="1224000" cy="45719"/>
            </a:xfrm>
            <a:prstGeom prst="rect">
              <a:avLst/>
            </a:prstGeom>
            <a:gradFill flip="none" rotWithShape="1">
              <a:gsLst>
                <a:gs pos="100000">
                  <a:srgbClr val="D5355F"/>
                </a:gs>
                <a:gs pos="0">
                  <a:srgbClr val="815695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470576" y="1645327"/>
            <a:ext cx="57492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윈도우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Traceroute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와 툴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임의 선택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을 사용하여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임의 지정된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목적지 경로에 따라 출발지에서 라우터까지 지연을 측정하고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분석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0576" y="4385409"/>
            <a:ext cx="5749234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/>
                </a:solidFill>
              </a:rPr>
              <a:t>3.</a:t>
            </a:r>
            <a:endParaRPr lang="en-US" altLang="ko-KR" b="1" dirty="0">
              <a:solidFill>
                <a:prstClr val="white"/>
              </a:solidFill>
            </a:endParaRP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하루 중 다른 세번의 시간에 측정하여 왕복 지연의 평균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표준편차 계산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77255" y="1615183"/>
            <a:ext cx="4970675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/>
                </a:solidFill>
              </a:rPr>
              <a:t>2.</a:t>
            </a:r>
          </a:p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두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종류의 윈도우와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Traceroute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툴을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사용하여 측정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668566" y="5459230"/>
            <a:ext cx="1554480" cy="45719"/>
            <a:chOff x="8185353" y="5403463"/>
            <a:chExt cx="1554480" cy="45719"/>
          </a:xfrm>
        </p:grpSpPr>
        <p:sp>
          <p:nvSpPr>
            <p:cNvPr id="29" name="직사각형 28"/>
            <p:cNvSpPr/>
            <p:nvPr/>
          </p:nvSpPr>
          <p:spPr>
            <a:xfrm>
              <a:off x="8185353" y="5403463"/>
              <a:ext cx="1554480" cy="45719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185353" y="5403463"/>
              <a:ext cx="1224000" cy="45719"/>
            </a:xfrm>
            <a:prstGeom prst="rect">
              <a:avLst/>
            </a:prstGeom>
            <a:gradFill flip="none" rotWithShape="1">
              <a:gsLst>
                <a:gs pos="100000">
                  <a:srgbClr val="D5355F"/>
                </a:gs>
                <a:gs pos="0">
                  <a:srgbClr val="815695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565585" y="4372974"/>
            <a:ext cx="5402001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/>
                </a:solidFill>
              </a:rPr>
              <a:t>4.</a:t>
            </a:r>
            <a:endParaRPr lang="en-US" altLang="ko-KR" b="1" dirty="0">
              <a:solidFill>
                <a:prstClr val="white"/>
              </a:solidFill>
            </a:endParaRP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같은 대륙 및 다른 대륙의 출발지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목적지 사이에서 측정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615827" y="2914157"/>
            <a:ext cx="3174247" cy="45719"/>
            <a:chOff x="8185353" y="5403463"/>
            <a:chExt cx="1554480" cy="45719"/>
          </a:xfrm>
        </p:grpSpPr>
        <p:sp>
          <p:nvSpPr>
            <p:cNvPr id="34" name="직사각형 33"/>
            <p:cNvSpPr/>
            <p:nvPr/>
          </p:nvSpPr>
          <p:spPr>
            <a:xfrm>
              <a:off x="8185353" y="5403463"/>
              <a:ext cx="1554480" cy="45719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185353" y="5403463"/>
              <a:ext cx="1224000" cy="45719"/>
            </a:xfrm>
            <a:prstGeom prst="rect">
              <a:avLst/>
            </a:prstGeom>
            <a:gradFill flip="none" rotWithShape="1">
              <a:gsLst>
                <a:gs pos="100000">
                  <a:srgbClr val="D5355F"/>
                </a:gs>
                <a:gs pos="0">
                  <a:srgbClr val="815695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9475" y="5459230"/>
            <a:ext cx="3458593" cy="45719"/>
            <a:chOff x="8185353" y="5403463"/>
            <a:chExt cx="1554480" cy="45719"/>
          </a:xfrm>
        </p:grpSpPr>
        <p:sp>
          <p:nvSpPr>
            <p:cNvPr id="37" name="직사각형 36"/>
            <p:cNvSpPr/>
            <p:nvPr/>
          </p:nvSpPr>
          <p:spPr>
            <a:xfrm>
              <a:off x="8185353" y="5403463"/>
              <a:ext cx="1554480" cy="45719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185353" y="5403463"/>
              <a:ext cx="1224000" cy="45719"/>
            </a:xfrm>
            <a:prstGeom prst="rect">
              <a:avLst/>
            </a:prstGeom>
            <a:gradFill flip="none" rotWithShape="1">
              <a:gsLst>
                <a:gs pos="100000">
                  <a:srgbClr val="D5355F"/>
                </a:gs>
                <a:gs pos="0">
                  <a:srgbClr val="815695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82894" y="563470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schemeClr val="bg1">
                    <a:lumMod val="75000"/>
                  </a:schemeClr>
                </a:solidFill>
              </a:rPr>
              <a:t>Traceroute </a:t>
            </a:r>
            <a:r>
              <a:rPr lang="ko-KR" altLang="en-US" sz="2800" b="1" i="1" dirty="0" smtClean="0">
                <a:solidFill>
                  <a:schemeClr val="bg1"/>
                </a:solidFill>
              </a:rPr>
              <a:t>적용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i="1" dirty="0" smtClean="0">
                <a:solidFill>
                  <a:schemeClr val="bg1"/>
                </a:solidFill>
              </a:rPr>
              <a:t>조건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59476" y="432665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4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586718" y="161815"/>
            <a:ext cx="11034264" cy="461665"/>
            <a:chOff x="586718" y="161815"/>
            <a:chExt cx="10326890" cy="461665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586718" y="261843"/>
              <a:ext cx="0" cy="2616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803712" y="161815"/>
              <a:ext cx="101098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/>
                  </a:solidFill>
                </a:rPr>
                <a:t>실행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2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.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www.usj.co.jp 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&gt;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다른 시간에 총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3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번 실행</a:t>
              </a:r>
              <a:endParaRPr lang="en-US" altLang="ko-KR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693328" y="594917"/>
              <a:ext cx="10220280" cy="0"/>
              <a:chOff x="693328" y="594917"/>
              <a:chExt cx="10220280" cy="0"/>
            </a:xfrm>
          </p:grpSpPr>
          <p:cxnSp>
            <p:nvCxnSpPr>
              <p:cNvPr id="56" name="직선 연결선 55"/>
              <p:cNvCxnSpPr/>
              <p:nvPr/>
            </p:nvCxnSpPr>
            <p:spPr>
              <a:xfrm>
                <a:off x="693328" y="594917"/>
                <a:ext cx="6947821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3965787" y="594917"/>
                <a:ext cx="6947821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/>
          <p:cNvGrpSpPr/>
          <p:nvPr/>
        </p:nvGrpSpPr>
        <p:grpSpPr>
          <a:xfrm>
            <a:off x="494438" y="956555"/>
            <a:ext cx="5313748" cy="2605012"/>
            <a:chOff x="494438" y="956555"/>
            <a:chExt cx="5313748" cy="26050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438" y="956555"/>
              <a:ext cx="5313747" cy="2605012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494439" y="956555"/>
              <a:ext cx="5313747" cy="2605012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960583" y="956555"/>
            <a:ext cx="5313748" cy="2605013"/>
            <a:chOff x="5960583" y="956555"/>
            <a:chExt cx="5313748" cy="260501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0585" y="956556"/>
              <a:ext cx="5313746" cy="2605012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5960583" y="956555"/>
              <a:ext cx="5313747" cy="2605012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558142" y="3652054"/>
            <a:ext cx="5323273" cy="2886858"/>
            <a:chOff x="484912" y="3599667"/>
            <a:chExt cx="5323273" cy="288685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l="-180" t="-3281" r="180" b="15838"/>
            <a:stretch/>
          </p:blipFill>
          <p:spPr>
            <a:xfrm>
              <a:off x="484912" y="3599667"/>
              <a:ext cx="5313748" cy="2886858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494438" y="3702490"/>
              <a:ext cx="5313747" cy="2774510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95057" y="3561567"/>
            <a:ext cx="84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13]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27292" y="3598584"/>
            <a:ext cx="84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14]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91497" y="6529387"/>
            <a:ext cx="84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15]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7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586718" y="161815"/>
            <a:ext cx="11034264" cy="461665"/>
            <a:chOff x="586718" y="161815"/>
            <a:chExt cx="10326890" cy="461665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586718" y="261843"/>
              <a:ext cx="0" cy="2616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803712" y="161815"/>
              <a:ext cx="101098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/>
                  </a:solidFill>
                </a:rPr>
                <a:t>실행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3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. yandex.com 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&gt;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다른 시간에 총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3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번 실행</a:t>
              </a:r>
              <a:endParaRPr lang="en-US" altLang="ko-KR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693328" y="594917"/>
              <a:ext cx="10220280" cy="0"/>
              <a:chOff x="693328" y="594917"/>
              <a:chExt cx="10220280" cy="0"/>
            </a:xfrm>
          </p:grpSpPr>
          <p:cxnSp>
            <p:nvCxnSpPr>
              <p:cNvPr id="56" name="직선 연결선 55"/>
              <p:cNvCxnSpPr/>
              <p:nvPr/>
            </p:nvCxnSpPr>
            <p:spPr>
              <a:xfrm>
                <a:off x="693328" y="594917"/>
                <a:ext cx="6947821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3965787" y="594917"/>
                <a:ext cx="6947821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그룹 10"/>
          <p:cNvGrpSpPr/>
          <p:nvPr/>
        </p:nvGrpSpPr>
        <p:grpSpPr>
          <a:xfrm>
            <a:off x="494437" y="956554"/>
            <a:ext cx="5313749" cy="2605013"/>
            <a:chOff x="494437" y="956554"/>
            <a:chExt cx="5313749" cy="260501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437" y="956554"/>
              <a:ext cx="5313749" cy="2605013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494439" y="956555"/>
              <a:ext cx="5313747" cy="2605012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040051" y="956555"/>
            <a:ext cx="5313749" cy="2605013"/>
            <a:chOff x="6040051" y="956555"/>
            <a:chExt cx="5313749" cy="260501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0052" y="956556"/>
              <a:ext cx="5313748" cy="2605012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6040051" y="956555"/>
              <a:ext cx="5313749" cy="2605012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287327" y="3771655"/>
            <a:ext cx="5323273" cy="2584694"/>
            <a:chOff x="484913" y="3894642"/>
            <a:chExt cx="5323273" cy="258469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/>
            <a:srcRect b="23150"/>
            <a:stretch/>
          </p:blipFill>
          <p:spPr>
            <a:xfrm>
              <a:off x="494438" y="3894642"/>
              <a:ext cx="5313748" cy="2584694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484913" y="3894642"/>
              <a:ext cx="5323272" cy="2584694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94438" y="3594542"/>
            <a:ext cx="84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16]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506762" y="3633155"/>
            <a:ext cx="84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17]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25444" y="6400412"/>
            <a:ext cx="84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18]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7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146212" y="2669360"/>
            <a:ext cx="3889180" cy="965200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CountryTraceRoute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3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61317" y="5274047"/>
            <a:ext cx="420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10] 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www.360.cn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을 목적지로 입력하여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IP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경로 추적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23877" y="111365"/>
            <a:ext cx="4837748" cy="507831"/>
            <a:chOff x="2572033" y="149221"/>
            <a:chExt cx="4837748" cy="507831"/>
          </a:xfrm>
        </p:grpSpPr>
        <p:sp>
          <p:nvSpPr>
            <p:cNvPr id="14" name="직사각형 13"/>
            <p:cNvSpPr/>
            <p:nvPr/>
          </p:nvSpPr>
          <p:spPr>
            <a:xfrm>
              <a:off x="2572033" y="149221"/>
              <a:ext cx="483774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</a:rPr>
                <a:t>어떤 라우터를 경유하는가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?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72033" y="571156"/>
              <a:ext cx="3241211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843893" y="1240941"/>
            <a:ext cx="5783989" cy="3947211"/>
            <a:chOff x="494439" y="956555"/>
            <a:chExt cx="5313747" cy="260501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439" y="956556"/>
              <a:ext cx="5313747" cy="2605012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494439" y="956555"/>
              <a:ext cx="5313747" cy="2605012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50100" y="933521"/>
            <a:ext cx="39751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192.168.0.1  </a:t>
            </a:r>
            <a:r>
              <a:rPr lang="ko-KR" altLang="en-US" sz="1600" dirty="0" smtClean="0">
                <a:solidFill>
                  <a:schemeClr val="bg1"/>
                </a:solidFill>
              </a:rPr>
              <a:t>사설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iptime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공유기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220.123.18.1 </a:t>
            </a:r>
            <a:r>
              <a:rPr lang="ko-KR" altLang="en-US" sz="1600" dirty="0" smtClean="0">
                <a:solidFill>
                  <a:schemeClr val="bg1"/>
                </a:solidFill>
              </a:rPr>
              <a:t>주식회사 </a:t>
            </a:r>
            <a:r>
              <a:rPr lang="en-US" altLang="ko-KR" sz="16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211.106.141.101 </a:t>
            </a:r>
            <a:r>
              <a:rPr lang="ko-KR" altLang="en-US" sz="1600" dirty="0">
                <a:solidFill>
                  <a:schemeClr val="bg1"/>
                </a:solidFill>
              </a:rPr>
              <a:t>주식회사 </a:t>
            </a:r>
            <a:r>
              <a:rPr lang="en-US" altLang="ko-KR" sz="16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61.78.45.120 </a:t>
            </a:r>
            <a:r>
              <a:rPr lang="ko-KR" altLang="en-US" sz="1600" dirty="0">
                <a:solidFill>
                  <a:schemeClr val="bg1"/>
                </a:solidFill>
              </a:rPr>
              <a:t>주식회사 </a:t>
            </a:r>
            <a:r>
              <a:rPr lang="en-US" altLang="ko-KR" sz="16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112.188.164.9 </a:t>
            </a:r>
            <a:r>
              <a:rPr lang="ko-KR" altLang="en-US" sz="1600" dirty="0">
                <a:solidFill>
                  <a:schemeClr val="bg1"/>
                </a:solidFill>
              </a:rPr>
              <a:t>주식회사 </a:t>
            </a:r>
            <a:r>
              <a:rPr lang="en-US" altLang="ko-KR" sz="16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112.188.132.61 </a:t>
            </a:r>
            <a:r>
              <a:rPr lang="ko-KR" altLang="en-US" sz="1600" dirty="0">
                <a:solidFill>
                  <a:schemeClr val="bg1"/>
                </a:solidFill>
              </a:rPr>
              <a:t>주식회사 </a:t>
            </a:r>
            <a:r>
              <a:rPr lang="en-US" altLang="ko-KR" sz="1600" dirty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* </a:t>
            </a:r>
            <a:r>
              <a:rPr lang="ko-KR" altLang="en-US" sz="1600" dirty="0" smtClean="0">
                <a:solidFill>
                  <a:schemeClr val="bg1"/>
                </a:solidFill>
              </a:rPr>
              <a:t>알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수 없음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112.174.81.98 </a:t>
            </a:r>
            <a:r>
              <a:rPr lang="ko-KR" altLang="en-US" sz="1600" dirty="0" smtClean="0">
                <a:solidFill>
                  <a:schemeClr val="bg1"/>
                </a:solidFill>
              </a:rPr>
              <a:t>주식회사 </a:t>
            </a:r>
            <a:r>
              <a:rPr lang="en-US" altLang="ko-KR" sz="1600" dirty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112.174.83.234 </a:t>
            </a:r>
            <a:r>
              <a:rPr lang="ko-KR" altLang="en-US" sz="1600" dirty="0">
                <a:solidFill>
                  <a:schemeClr val="bg1"/>
                </a:solidFill>
              </a:rPr>
              <a:t>주식회사 </a:t>
            </a:r>
            <a:r>
              <a:rPr lang="en-US" altLang="ko-KR" sz="16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202.97.5.21 </a:t>
            </a:r>
            <a:r>
              <a:rPr lang="ko-KR" altLang="en-US" sz="1600" dirty="0" smtClean="0">
                <a:solidFill>
                  <a:schemeClr val="bg1"/>
                </a:solidFill>
              </a:rPr>
              <a:t>주식회사 </a:t>
            </a:r>
            <a:r>
              <a:rPr lang="en-US" altLang="ko-KR" sz="1600" dirty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202.97.90.34 CHINANET-BB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202.97.24.181 CHINANET-BB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202.18.177.202 CHINANET-BB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>
                <a:solidFill>
                  <a:schemeClr val="bg1"/>
                </a:solidFill>
              </a:rPr>
              <a:t> * </a:t>
            </a:r>
            <a:r>
              <a:rPr lang="ko-KR" altLang="en-US" sz="1600" dirty="0">
                <a:solidFill>
                  <a:schemeClr val="bg1"/>
                </a:solidFill>
              </a:rPr>
              <a:t>알 수 </a:t>
            </a:r>
            <a:r>
              <a:rPr lang="ko-KR" altLang="en-US" sz="1600" dirty="0" smtClean="0">
                <a:solidFill>
                  <a:schemeClr val="bg1"/>
                </a:solidFill>
              </a:rPr>
              <a:t>없음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36.110.245.238 CHINANET-BJ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36.110.246.34 </a:t>
            </a:r>
            <a:r>
              <a:rPr lang="en-US" altLang="ko-KR" sz="1600" dirty="0">
                <a:solidFill>
                  <a:schemeClr val="bg1"/>
                </a:solidFill>
              </a:rPr>
              <a:t>CHINANET-BJ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* </a:t>
            </a:r>
            <a:r>
              <a:rPr lang="ko-KR" altLang="en-US" sz="1600" dirty="0" smtClean="0">
                <a:solidFill>
                  <a:schemeClr val="bg1"/>
                </a:solidFill>
              </a:rPr>
              <a:t>알 수 없음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36.110.213.10 CHINANET-BJ</a:t>
            </a:r>
          </a:p>
          <a:p>
            <a:pPr marL="342900" indent="-342900">
              <a:buFont typeface="+mj-lt"/>
              <a:buAutoNum type="arabicParenR"/>
            </a:pP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38026" y="5704058"/>
            <a:ext cx="5172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총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18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홉을 거쳐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www.360.cn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에 도착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endParaRPr lang="en-US" altLang="ko-KR" sz="1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1~6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한국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7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막힘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8~10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한국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11~13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중국 </a:t>
            </a:r>
            <a:endParaRPr lang="en-US" altLang="ko-KR" sz="1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14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막힘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15~16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중국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17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막힘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18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중국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54875" y="619196"/>
            <a:ext cx="36226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192.168.0.1  </a:t>
            </a:r>
            <a:r>
              <a:rPr lang="ko-KR" altLang="en-US" sz="1600" dirty="0" smtClean="0">
                <a:solidFill>
                  <a:schemeClr val="bg1"/>
                </a:solidFill>
              </a:rPr>
              <a:t>사설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iptime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공유기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220.123.18.1 </a:t>
            </a:r>
            <a:r>
              <a:rPr lang="ko-KR" altLang="en-US" sz="1600" dirty="0" smtClean="0">
                <a:solidFill>
                  <a:schemeClr val="bg1"/>
                </a:solidFill>
              </a:rPr>
              <a:t>주식회사 </a:t>
            </a:r>
            <a:r>
              <a:rPr lang="en-US" altLang="ko-KR" sz="16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211.106.141.101 </a:t>
            </a:r>
            <a:r>
              <a:rPr lang="ko-KR" altLang="en-US" sz="1600" dirty="0">
                <a:solidFill>
                  <a:schemeClr val="bg1"/>
                </a:solidFill>
              </a:rPr>
              <a:t>주식회사 </a:t>
            </a:r>
            <a:r>
              <a:rPr lang="en-US" altLang="ko-KR" sz="16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61.78.45.120 </a:t>
            </a:r>
            <a:r>
              <a:rPr lang="ko-KR" altLang="en-US" sz="1600" dirty="0">
                <a:solidFill>
                  <a:schemeClr val="bg1"/>
                </a:solidFill>
              </a:rPr>
              <a:t>주식회사 </a:t>
            </a:r>
            <a:r>
              <a:rPr lang="en-US" altLang="ko-KR" sz="16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112.188.164.9 </a:t>
            </a:r>
            <a:r>
              <a:rPr lang="ko-KR" altLang="en-US" sz="1600" dirty="0">
                <a:solidFill>
                  <a:schemeClr val="bg1"/>
                </a:solidFill>
              </a:rPr>
              <a:t>주식회사 </a:t>
            </a:r>
            <a:r>
              <a:rPr lang="en-US" altLang="ko-KR" sz="16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112.188.132.61 </a:t>
            </a:r>
            <a:r>
              <a:rPr lang="ko-KR" altLang="en-US" sz="1600" dirty="0">
                <a:solidFill>
                  <a:schemeClr val="bg1"/>
                </a:solidFill>
              </a:rPr>
              <a:t>주식회사 </a:t>
            </a:r>
            <a:r>
              <a:rPr lang="en-US" altLang="ko-KR" sz="1600" dirty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* </a:t>
            </a:r>
            <a:r>
              <a:rPr lang="ko-KR" altLang="en-US" sz="1600" dirty="0" smtClean="0">
                <a:solidFill>
                  <a:schemeClr val="bg1"/>
                </a:solidFill>
              </a:rPr>
              <a:t>알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수 없음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112.174.81.98 </a:t>
            </a:r>
            <a:r>
              <a:rPr lang="ko-KR" altLang="en-US" sz="1600" dirty="0" smtClean="0">
                <a:solidFill>
                  <a:schemeClr val="bg1"/>
                </a:solidFill>
              </a:rPr>
              <a:t>주식회사 </a:t>
            </a:r>
            <a:r>
              <a:rPr lang="en-US" altLang="ko-KR" sz="1600" dirty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112.174.83.234 </a:t>
            </a:r>
            <a:r>
              <a:rPr lang="ko-KR" altLang="en-US" sz="1600" dirty="0">
                <a:solidFill>
                  <a:schemeClr val="bg1"/>
                </a:solidFill>
              </a:rPr>
              <a:t>주식회사 </a:t>
            </a:r>
            <a:r>
              <a:rPr lang="en-US" altLang="ko-KR" sz="16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202.97.5.21</a:t>
            </a:r>
            <a:r>
              <a:rPr lang="ko-KR" altLang="en-US" sz="1600" dirty="0">
                <a:solidFill>
                  <a:schemeClr val="bg1"/>
                </a:solidFill>
              </a:rPr>
              <a:t>주식회사 </a:t>
            </a:r>
            <a:r>
              <a:rPr lang="en-US" altLang="ko-KR" sz="1600" dirty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202.97.12.49 CHINANET-BB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202.97.24.181 CHINANET-BB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202.97.60.129 CHINANET-BB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* </a:t>
            </a:r>
            <a:r>
              <a:rPr lang="ko-KR" altLang="en-US" sz="1600" dirty="0" smtClean="0">
                <a:solidFill>
                  <a:schemeClr val="bg1"/>
                </a:solidFill>
              </a:rPr>
              <a:t>알 수 없음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36.110.245.238 CHINANET-BJ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36.110.246.34 </a:t>
            </a:r>
            <a:r>
              <a:rPr lang="en-US" altLang="ko-KR" sz="1600" dirty="0">
                <a:solidFill>
                  <a:schemeClr val="bg1"/>
                </a:solidFill>
              </a:rPr>
              <a:t>CHINANET-BJ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* </a:t>
            </a:r>
            <a:r>
              <a:rPr lang="ko-KR" altLang="en-US" sz="1600" dirty="0" smtClean="0">
                <a:solidFill>
                  <a:schemeClr val="bg1"/>
                </a:solidFill>
              </a:rPr>
              <a:t>알 수 없음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36.110.213.10 </a:t>
            </a:r>
            <a:r>
              <a:rPr lang="en-US" altLang="ko-KR" sz="1600" dirty="0">
                <a:solidFill>
                  <a:schemeClr val="bg1"/>
                </a:solidFill>
              </a:rPr>
              <a:t>CHINANET-BJ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36.110.213.10 </a:t>
            </a:r>
            <a:r>
              <a:rPr lang="en-US" altLang="ko-KR" sz="1600" dirty="0">
                <a:solidFill>
                  <a:schemeClr val="bg1"/>
                </a:solidFill>
              </a:rPr>
              <a:t>CHINANET-BJ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* </a:t>
            </a:r>
            <a:r>
              <a:rPr lang="ko-KR" altLang="en-US" sz="1600" dirty="0" smtClean="0">
                <a:solidFill>
                  <a:schemeClr val="bg1"/>
                </a:solidFill>
              </a:rPr>
              <a:t>알 수 없음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* </a:t>
            </a:r>
            <a:r>
              <a:rPr lang="ko-KR" altLang="en-US" sz="1600" dirty="0" smtClean="0">
                <a:solidFill>
                  <a:schemeClr val="bg1"/>
                </a:solidFill>
              </a:rPr>
              <a:t>알 수 없음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* </a:t>
            </a:r>
            <a:r>
              <a:rPr lang="ko-KR" altLang="en-US" sz="1600" dirty="0" smtClean="0">
                <a:solidFill>
                  <a:schemeClr val="bg1"/>
                </a:solidFill>
              </a:rPr>
              <a:t>알 수 없음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61317" y="5274047"/>
            <a:ext cx="420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11] 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www.360.cn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을 목적지로 입력하여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IP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경로 추적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23877" y="111365"/>
            <a:ext cx="4837748" cy="507831"/>
            <a:chOff x="2572033" y="149221"/>
            <a:chExt cx="4837748" cy="507831"/>
          </a:xfrm>
        </p:grpSpPr>
        <p:sp>
          <p:nvSpPr>
            <p:cNvPr id="14" name="직사각형 13"/>
            <p:cNvSpPr/>
            <p:nvPr/>
          </p:nvSpPr>
          <p:spPr>
            <a:xfrm>
              <a:off x="2572033" y="149221"/>
              <a:ext cx="483774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</a:rPr>
                <a:t>어떤 라우터를 경유하는가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?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72033" y="571156"/>
              <a:ext cx="3241211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923925" y="1219200"/>
            <a:ext cx="5783989" cy="3947209"/>
            <a:chOff x="2902811" y="3674990"/>
            <a:chExt cx="5313747" cy="251245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/>
            <a:srcRect b="24147"/>
            <a:stretch/>
          </p:blipFill>
          <p:spPr>
            <a:xfrm>
              <a:off x="2902811" y="3674990"/>
              <a:ext cx="5313747" cy="2512450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2902811" y="3674990"/>
              <a:ext cx="5313747" cy="2512450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268" y="5651342"/>
            <a:ext cx="72737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총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22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홉을 거쳐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www.360.cn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에 도착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endParaRPr lang="en-US" altLang="ko-KR" sz="1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1~6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한국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7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막힘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8~10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한국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11~13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중국 </a:t>
            </a:r>
            <a:endParaRPr lang="en-US" altLang="ko-KR" sz="1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14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막힘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15~16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중국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17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막힘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18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중국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20~22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막힘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31050" y="1200221"/>
            <a:ext cx="39751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192.168.0.1  </a:t>
            </a:r>
            <a:r>
              <a:rPr lang="ko-KR" altLang="en-US" sz="1600" dirty="0" smtClean="0">
                <a:solidFill>
                  <a:schemeClr val="bg1"/>
                </a:solidFill>
              </a:rPr>
              <a:t>사설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iptime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공유기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220.123.18.1 </a:t>
            </a:r>
            <a:r>
              <a:rPr lang="ko-KR" altLang="en-US" sz="1600" dirty="0" smtClean="0">
                <a:solidFill>
                  <a:schemeClr val="bg1"/>
                </a:solidFill>
              </a:rPr>
              <a:t>주식회사 </a:t>
            </a:r>
            <a:r>
              <a:rPr lang="en-US" altLang="ko-KR" sz="16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211.106.141.101 </a:t>
            </a:r>
            <a:r>
              <a:rPr lang="ko-KR" altLang="en-US" sz="1600" dirty="0">
                <a:solidFill>
                  <a:schemeClr val="bg1"/>
                </a:solidFill>
              </a:rPr>
              <a:t>주식회사 </a:t>
            </a:r>
            <a:r>
              <a:rPr lang="en-US" altLang="ko-KR" sz="16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61.78.45.120 </a:t>
            </a:r>
            <a:r>
              <a:rPr lang="ko-KR" altLang="en-US" sz="1600" dirty="0">
                <a:solidFill>
                  <a:schemeClr val="bg1"/>
                </a:solidFill>
              </a:rPr>
              <a:t>주식회사 </a:t>
            </a:r>
            <a:r>
              <a:rPr lang="en-US" altLang="ko-KR" sz="16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112.188.164.9 </a:t>
            </a:r>
            <a:r>
              <a:rPr lang="ko-KR" altLang="en-US" sz="1600" dirty="0">
                <a:solidFill>
                  <a:schemeClr val="bg1"/>
                </a:solidFill>
              </a:rPr>
              <a:t>주식회사 </a:t>
            </a:r>
            <a:r>
              <a:rPr lang="en-US" altLang="ko-KR" sz="16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112.188.132.61 </a:t>
            </a:r>
            <a:r>
              <a:rPr lang="ko-KR" altLang="en-US" sz="1600" dirty="0">
                <a:solidFill>
                  <a:schemeClr val="bg1"/>
                </a:solidFill>
              </a:rPr>
              <a:t>주식회사 </a:t>
            </a:r>
            <a:r>
              <a:rPr lang="en-US" altLang="ko-KR" sz="1600" dirty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* </a:t>
            </a:r>
            <a:r>
              <a:rPr lang="ko-KR" altLang="en-US" sz="1600" dirty="0" smtClean="0">
                <a:solidFill>
                  <a:schemeClr val="bg1"/>
                </a:solidFill>
              </a:rPr>
              <a:t>알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수 없음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112.174.81.98 </a:t>
            </a:r>
            <a:r>
              <a:rPr lang="ko-KR" altLang="en-US" sz="1600" dirty="0" smtClean="0">
                <a:solidFill>
                  <a:schemeClr val="bg1"/>
                </a:solidFill>
              </a:rPr>
              <a:t>주식회사 </a:t>
            </a:r>
            <a:r>
              <a:rPr lang="en-US" altLang="ko-KR" sz="1600" dirty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112.174.83.234 </a:t>
            </a:r>
            <a:r>
              <a:rPr lang="ko-KR" altLang="en-US" sz="1600" dirty="0">
                <a:solidFill>
                  <a:schemeClr val="bg1"/>
                </a:solidFill>
              </a:rPr>
              <a:t>주식회사 </a:t>
            </a:r>
            <a:r>
              <a:rPr lang="en-US" altLang="ko-KR" sz="16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202.97.5.21</a:t>
            </a:r>
            <a:r>
              <a:rPr lang="ko-KR" altLang="en-US" sz="1600" dirty="0">
                <a:solidFill>
                  <a:schemeClr val="bg1"/>
                </a:solidFill>
              </a:rPr>
              <a:t>주식회사 </a:t>
            </a:r>
            <a:r>
              <a:rPr lang="en-US" altLang="ko-KR" sz="1600" dirty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202.97.12.49 CHINANET-BB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202.97.34.73 CHINANET-BB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202.18.177.202 CHINANET-BB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220.181.177.210 </a:t>
            </a:r>
            <a:r>
              <a:rPr lang="en-US" altLang="ko-KR" sz="1600" dirty="0" smtClean="0">
                <a:solidFill>
                  <a:schemeClr val="bg1"/>
                </a:solidFill>
              </a:rPr>
              <a:t>CHINANET-IDC-BJ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36.110.245.238 CHINANET-BJ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36.110.246.34 </a:t>
            </a:r>
            <a:r>
              <a:rPr lang="en-US" altLang="ko-KR" sz="1600" dirty="0">
                <a:solidFill>
                  <a:schemeClr val="bg1"/>
                </a:solidFill>
              </a:rPr>
              <a:t>CHINANET-BJ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* </a:t>
            </a:r>
            <a:r>
              <a:rPr lang="ko-KR" altLang="en-US" sz="1600" dirty="0" smtClean="0">
                <a:solidFill>
                  <a:schemeClr val="bg1"/>
                </a:solidFill>
              </a:rPr>
              <a:t>알 수 없음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solidFill>
                  <a:schemeClr val="bg1"/>
                </a:solidFill>
              </a:rPr>
              <a:t> 36.110.213.10 CHINANET-BJ</a:t>
            </a:r>
          </a:p>
          <a:p>
            <a:pPr marL="342900" indent="-342900">
              <a:buFont typeface="+mj-lt"/>
              <a:buAutoNum type="arabicParenR"/>
            </a:pP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61317" y="5274047"/>
            <a:ext cx="420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12] 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www.360.cn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을 목적지로 입력하여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IP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경로 추적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23877" y="111365"/>
            <a:ext cx="4837748" cy="507831"/>
            <a:chOff x="2572033" y="149221"/>
            <a:chExt cx="4837748" cy="507831"/>
          </a:xfrm>
        </p:grpSpPr>
        <p:sp>
          <p:nvSpPr>
            <p:cNvPr id="14" name="직사각형 13"/>
            <p:cNvSpPr/>
            <p:nvPr/>
          </p:nvSpPr>
          <p:spPr>
            <a:xfrm>
              <a:off x="2572033" y="149221"/>
              <a:ext cx="483774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</a:rPr>
                <a:t>어떤 라우터를 경유하는가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?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72033" y="571156"/>
              <a:ext cx="3241211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805792" y="1240938"/>
            <a:ext cx="5783989" cy="3947211"/>
            <a:chOff x="3218412" y="3552215"/>
            <a:chExt cx="5697910" cy="2676525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/>
            <a:srcRect b="28767"/>
            <a:stretch/>
          </p:blipFill>
          <p:spPr>
            <a:xfrm>
              <a:off x="3218412" y="3552215"/>
              <a:ext cx="5697910" cy="2676525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>
              <a:off x="3218412" y="3553434"/>
              <a:ext cx="5697910" cy="2675306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378800" y="5636944"/>
            <a:ext cx="5172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총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18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홉을 거쳐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www.360.cn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에 도착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endParaRPr lang="en-US" altLang="ko-KR" sz="1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1~6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한국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7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막힘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8~10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한국 </a:t>
            </a:r>
            <a:endParaRPr lang="en-US" altLang="ko-KR" sz="1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11~16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중국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17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막힘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18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중국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0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61625" y="1213505"/>
            <a:ext cx="600392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192.168.0.1  </a:t>
            </a:r>
            <a:r>
              <a:rPr lang="ko-KR" altLang="en-US" sz="1400" dirty="0" smtClean="0">
                <a:solidFill>
                  <a:schemeClr val="bg1"/>
                </a:solidFill>
              </a:rPr>
              <a:t>사설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iptime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공유기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220.123.18.1 </a:t>
            </a:r>
            <a:r>
              <a:rPr lang="ko-KR" altLang="en-US" sz="1400" dirty="0" smtClean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211.106.141.101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61.78.45.120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112.188.165.37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112.188.133.237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* </a:t>
            </a:r>
            <a:r>
              <a:rPr lang="ko-KR" altLang="en-US" sz="1400" dirty="0" smtClean="0">
                <a:solidFill>
                  <a:schemeClr val="bg1"/>
                </a:solidFill>
              </a:rPr>
              <a:t>알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수 없음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112.174.48.102 </a:t>
            </a:r>
            <a:r>
              <a:rPr lang="ko-KR" altLang="en-US" sz="1400" dirty="0" smtClean="0">
                <a:solidFill>
                  <a:schemeClr val="bg1"/>
                </a:solidFill>
              </a:rPr>
              <a:t>주식회사 </a:t>
            </a:r>
            <a:r>
              <a:rPr lang="en-US" altLang="ko-KR" sz="1400" dirty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112.174.84.86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129.250.9.225 NTTA-129-250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192.250.2.153 NETBLK-OTIS-UTC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xe-3-1-5.r26.tokyjp05.jp.bb.gin.ntt.net [129.250.7.81] NTTA-129-250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ae-1.r31.tokyjp05.jp.bb.gin.ntt.net [129.250.2.153</a:t>
            </a:r>
            <a:r>
              <a:rPr lang="en-US" altLang="ko-KR" sz="1400" dirty="0" smtClean="0">
                <a:solidFill>
                  <a:schemeClr val="bg1"/>
                </a:solidFill>
              </a:rPr>
              <a:t>] NTTA-129-250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ae-9.r25.osakjp02.jp.bb.gin.ntt.net [129.250.7.81</a:t>
            </a:r>
            <a:r>
              <a:rPr lang="en-US" altLang="ko-KR" sz="1400" dirty="0" smtClean="0">
                <a:solidFill>
                  <a:schemeClr val="bg1"/>
                </a:solidFill>
              </a:rPr>
              <a:t>] </a:t>
            </a:r>
            <a:r>
              <a:rPr lang="en-US" altLang="ko-KR" sz="1400" dirty="0">
                <a:solidFill>
                  <a:schemeClr val="bg1"/>
                </a:solidFill>
              </a:rPr>
              <a:t>NTTA-129-250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ae-2.r03.osakjp02.jp.bb.gin.ntt.net [129.250.7.33</a:t>
            </a:r>
            <a:r>
              <a:rPr lang="en-US" altLang="ko-KR" sz="1400" dirty="0" smtClean="0">
                <a:solidFill>
                  <a:schemeClr val="bg1"/>
                </a:solidFill>
              </a:rPr>
              <a:t>] </a:t>
            </a:r>
            <a:r>
              <a:rPr lang="en-US" altLang="ko-KR" sz="1400" dirty="0">
                <a:solidFill>
                  <a:schemeClr val="bg1"/>
                </a:solidFill>
              </a:rPr>
              <a:t>NTTA-129-250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ae-3.ocn.osakjp02.jp.bb.gin.ntt.net [</a:t>
            </a:r>
            <a:r>
              <a:rPr lang="en-US" altLang="ko-KR" sz="1400" dirty="0" smtClean="0">
                <a:solidFill>
                  <a:schemeClr val="bg1"/>
                </a:solidFill>
              </a:rPr>
              <a:t>61.200.80.78] </a:t>
            </a:r>
            <a:r>
              <a:rPr lang="en-US" altLang="ko-KR" sz="1400" dirty="0">
                <a:solidFill>
                  <a:schemeClr val="bg1"/>
                </a:solidFill>
              </a:rPr>
              <a:t>NTTA-129-250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~ 30) * </a:t>
            </a:r>
            <a:r>
              <a:rPr lang="ko-KR" altLang="en-US" sz="1400" dirty="0" smtClean="0">
                <a:solidFill>
                  <a:schemeClr val="bg1"/>
                </a:solidFill>
              </a:rPr>
              <a:t>알 수 없음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5948" y="4829288"/>
            <a:ext cx="420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13] </a:t>
            </a:r>
            <a:r>
              <a:rPr lang="en-US" altLang="ko-KR" sz="1200" dirty="0" smtClean="0">
                <a:solidFill>
                  <a:schemeClr val="bg1"/>
                </a:solidFill>
              </a:rPr>
              <a:t>www.usj.co.jp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을 목적지로 입력하여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IP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경로 추적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23877" y="111365"/>
            <a:ext cx="4837748" cy="507831"/>
            <a:chOff x="2572033" y="149221"/>
            <a:chExt cx="4837748" cy="507831"/>
          </a:xfrm>
        </p:grpSpPr>
        <p:sp>
          <p:nvSpPr>
            <p:cNvPr id="14" name="직사각형 13"/>
            <p:cNvSpPr/>
            <p:nvPr/>
          </p:nvSpPr>
          <p:spPr>
            <a:xfrm>
              <a:off x="2572033" y="149221"/>
              <a:ext cx="483774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</a:rPr>
                <a:t>어떤 라우터를 경유하는가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?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72033" y="571156"/>
              <a:ext cx="3241211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723877" y="1330620"/>
            <a:ext cx="4511685" cy="3330145"/>
            <a:chOff x="494438" y="956555"/>
            <a:chExt cx="5313748" cy="260501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438" y="956555"/>
              <a:ext cx="5313747" cy="2605012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494439" y="956555"/>
              <a:ext cx="5313747" cy="2605012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514713" y="5467439"/>
            <a:ext cx="72103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총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30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홉을 거쳐 </a:t>
            </a:r>
            <a:r>
              <a:rPr lang="en-US" altLang="ko-KR" sz="1400" dirty="0">
                <a:solidFill>
                  <a:schemeClr val="bg1"/>
                </a:solidFill>
              </a:rPr>
              <a:t>www.usj.co.jp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에 도착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endParaRPr lang="en-US" altLang="ko-KR" sz="1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1~6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한국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7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막힘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8~9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한국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10~16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미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17~30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막힘</a:t>
            </a:r>
            <a:endParaRPr lang="ko-KR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8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10100" y="1219863"/>
            <a:ext cx="619345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192.168.0.1  </a:t>
            </a:r>
            <a:r>
              <a:rPr lang="ko-KR" altLang="en-US" sz="1400" dirty="0" smtClean="0">
                <a:solidFill>
                  <a:schemeClr val="bg1"/>
                </a:solidFill>
              </a:rPr>
              <a:t>사설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iptime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공유기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220.123.18.1 </a:t>
            </a:r>
            <a:r>
              <a:rPr lang="ko-KR" altLang="en-US" sz="1400" dirty="0" smtClean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211.106.141.101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61.78.45.120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112.188.165.37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112.188.133.237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* </a:t>
            </a:r>
            <a:r>
              <a:rPr lang="ko-KR" altLang="en-US" sz="1400" dirty="0" smtClean="0">
                <a:solidFill>
                  <a:schemeClr val="bg1"/>
                </a:solidFill>
              </a:rPr>
              <a:t>알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수 없음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112.174.48.102 </a:t>
            </a:r>
            <a:r>
              <a:rPr lang="ko-KR" altLang="en-US" sz="1400" dirty="0" smtClean="0">
                <a:solidFill>
                  <a:schemeClr val="bg1"/>
                </a:solidFill>
              </a:rPr>
              <a:t>주식회사 </a:t>
            </a:r>
            <a:r>
              <a:rPr lang="en-US" altLang="ko-KR" sz="1400" dirty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112.174.84.86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xe-3-1-5.r26.tokyjp05.jp.bb.gin.ntt.net [129.250.9.225] NTTA-129-250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ae-1.r31.tokyjp05.jp.bb.gin.ntt.net [129.250.2.153</a:t>
            </a:r>
            <a:r>
              <a:rPr lang="en-US" altLang="ko-KR" sz="1400" dirty="0" smtClean="0">
                <a:solidFill>
                  <a:schemeClr val="bg1"/>
                </a:solidFill>
              </a:rPr>
              <a:t>] NTTA-129-250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ae-9.r25.osakjp02.jp.bb.gin.ntt.net [129.250.7.81</a:t>
            </a:r>
            <a:r>
              <a:rPr lang="en-US" altLang="ko-KR" sz="1400" dirty="0" smtClean="0">
                <a:solidFill>
                  <a:schemeClr val="bg1"/>
                </a:solidFill>
              </a:rPr>
              <a:t>] </a:t>
            </a:r>
            <a:r>
              <a:rPr lang="en-US" altLang="ko-KR" sz="1400" dirty="0">
                <a:solidFill>
                  <a:schemeClr val="bg1"/>
                </a:solidFill>
              </a:rPr>
              <a:t>NTTA-129-250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ae-2.r03.osakjp02.jp.bb.gin.ntt.net [129.250.7.33</a:t>
            </a:r>
            <a:r>
              <a:rPr lang="en-US" altLang="ko-KR" sz="1400" dirty="0" smtClean="0">
                <a:solidFill>
                  <a:schemeClr val="bg1"/>
                </a:solidFill>
              </a:rPr>
              <a:t>] </a:t>
            </a:r>
            <a:r>
              <a:rPr lang="en-US" altLang="ko-KR" sz="1400" dirty="0">
                <a:solidFill>
                  <a:schemeClr val="bg1"/>
                </a:solidFill>
              </a:rPr>
              <a:t>NTTA-129-250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ae-3.ocn.osakjp02.jp.bb.gin.ntt.net [</a:t>
            </a:r>
            <a:r>
              <a:rPr lang="en-US" altLang="ko-KR" sz="1400" dirty="0" smtClean="0">
                <a:solidFill>
                  <a:schemeClr val="bg1"/>
                </a:solidFill>
              </a:rPr>
              <a:t>61.200.80.78] </a:t>
            </a:r>
            <a:r>
              <a:rPr lang="en-US" altLang="ko-KR" sz="1400" dirty="0">
                <a:solidFill>
                  <a:schemeClr val="bg1"/>
                </a:solidFill>
              </a:rPr>
              <a:t>NTTA-129-250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153.149.221.14 OCN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153.149.204.2 OCN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~ 30) * </a:t>
            </a:r>
            <a:r>
              <a:rPr lang="ko-KR" altLang="en-US" sz="1400" dirty="0" smtClean="0">
                <a:solidFill>
                  <a:schemeClr val="bg1"/>
                </a:solidFill>
              </a:rPr>
              <a:t>알 수 없음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3948" y="4835646"/>
            <a:ext cx="420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14] </a:t>
            </a:r>
            <a:r>
              <a:rPr lang="en-US" altLang="ko-KR" sz="1200" dirty="0" smtClean="0">
                <a:solidFill>
                  <a:schemeClr val="bg1"/>
                </a:solidFill>
              </a:rPr>
              <a:t>www.usj.co.jp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을 목적지로 입력하여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IP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경로 추적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23877" y="111365"/>
            <a:ext cx="4837748" cy="507831"/>
            <a:chOff x="2572033" y="149221"/>
            <a:chExt cx="4837748" cy="507831"/>
          </a:xfrm>
        </p:grpSpPr>
        <p:sp>
          <p:nvSpPr>
            <p:cNvPr id="14" name="직사각형 13"/>
            <p:cNvSpPr/>
            <p:nvPr/>
          </p:nvSpPr>
          <p:spPr>
            <a:xfrm>
              <a:off x="2572033" y="149221"/>
              <a:ext cx="483774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</a:rPr>
                <a:t>어떤 라우터를 경유하는가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?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72033" y="571156"/>
              <a:ext cx="3241211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723877" y="1268449"/>
            <a:ext cx="4733823" cy="3471454"/>
            <a:chOff x="5960583" y="956555"/>
            <a:chExt cx="5313748" cy="260501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0585" y="956556"/>
              <a:ext cx="5313746" cy="2605012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5960583" y="956555"/>
              <a:ext cx="5313747" cy="2605012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533763" y="5504148"/>
            <a:ext cx="72103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총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30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홉을 거쳐 </a:t>
            </a:r>
            <a:r>
              <a:rPr lang="en-US" altLang="ko-KR" sz="1400" dirty="0">
                <a:solidFill>
                  <a:schemeClr val="bg1"/>
                </a:solidFill>
              </a:rPr>
              <a:t>www.usj.co.jp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에 도착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endParaRPr lang="en-US" altLang="ko-KR" sz="1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1~6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한국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7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막힘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8~9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한국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10~16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일본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17~30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막힘</a:t>
            </a:r>
            <a:endParaRPr lang="ko-KR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4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5948" y="5255075"/>
            <a:ext cx="420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15] </a:t>
            </a:r>
            <a:r>
              <a:rPr lang="en-US" altLang="ko-KR" sz="1200" dirty="0" smtClean="0">
                <a:solidFill>
                  <a:schemeClr val="bg1"/>
                </a:solidFill>
              </a:rPr>
              <a:t>www.usj.co.jp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을 목적지로 입력하여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IP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경로 추적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23877" y="111365"/>
            <a:ext cx="4837748" cy="507831"/>
            <a:chOff x="2572033" y="149221"/>
            <a:chExt cx="4837748" cy="507831"/>
          </a:xfrm>
        </p:grpSpPr>
        <p:sp>
          <p:nvSpPr>
            <p:cNvPr id="14" name="직사각형 13"/>
            <p:cNvSpPr/>
            <p:nvPr/>
          </p:nvSpPr>
          <p:spPr>
            <a:xfrm>
              <a:off x="2572033" y="149221"/>
              <a:ext cx="483774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</a:rPr>
                <a:t>어떤 라우터를 경유하는가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?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72033" y="571156"/>
              <a:ext cx="3241211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43489" y="1633183"/>
            <a:ext cx="4784306" cy="3535997"/>
            <a:chOff x="484912" y="3599667"/>
            <a:chExt cx="5323273" cy="2886858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/>
            <a:srcRect l="-180" t="-3281" r="180" b="15838"/>
            <a:stretch/>
          </p:blipFill>
          <p:spPr>
            <a:xfrm>
              <a:off x="484912" y="3599667"/>
              <a:ext cx="5313748" cy="2886858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494438" y="3702490"/>
              <a:ext cx="5313747" cy="2774510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372100" y="1639292"/>
            <a:ext cx="619345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192.168.0.1  </a:t>
            </a:r>
            <a:r>
              <a:rPr lang="ko-KR" altLang="en-US" sz="1400" dirty="0" smtClean="0">
                <a:solidFill>
                  <a:schemeClr val="bg1"/>
                </a:solidFill>
              </a:rPr>
              <a:t>사설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iptime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공유기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220.123.18.1 </a:t>
            </a:r>
            <a:r>
              <a:rPr lang="ko-KR" altLang="en-US" sz="1400" dirty="0" smtClean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211.106.141.101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61.78.45.120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112.188.165.37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112.188.133.237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* </a:t>
            </a:r>
            <a:r>
              <a:rPr lang="ko-KR" altLang="en-US" sz="1400" dirty="0" smtClean="0">
                <a:solidFill>
                  <a:schemeClr val="bg1"/>
                </a:solidFill>
              </a:rPr>
              <a:t>알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수 없음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112.174.48.102 </a:t>
            </a:r>
            <a:r>
              <a:rPr lang="ko-KR" altLang="en-US" sz="1400" dirty="0" smtClean="0">
                <a:solidFill>
                  <a:schemeClr val="bg1"/>
                </a:solidFill>
              </a:rPr>
              <a:t>주식회사 </a:t>
            </a:r>
            <a:r>
              <a:rPr lang="en-US" altLang="ko-KR" sz="1400" dirty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112.174.84.86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xe-3-1-5.r26.tokyjp05.jp.bb.gin.ntt.net [129.250.9.229] NTTA-129-250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ae-1.r31.tokyjp05.jp.bb.gin.ntt.net [129.250.2.153</a:t>
            </a:r>
            <a:r>
              <a:rPr lang="en-US" altLang="ko-KR" sz="1400" dirty="0" smtClean="0">
                <a:solidFill>
                  <a:schemeClr val="bg1"/>
                </a:solidFill>
              </a:rPr>
              <a:t>] NTTA-129-250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ae-9.r25.osakjp02.jp.bb.gin.ntt.net [129.250.7.81</a:t>
            </a:r>
            <a:r>
              <a:rPr lang="en-US" altLang="ko-KR" sz="1400" dirty="0" smtClean="0">
                <a:solidFill>
                  <a:schemeClr val="bg1"/>
                </a:solidFill>
              </a:rPr>
              <a:t>] </a:t>
            </a:r>
            <a:r>
              <a:rPr lang="en-US" altLang="ko-KR" sz="1400" dirty="0">
                <a:solidFill>
                  <a:schemeClr val="bg1"/>
                </a:solidFill>
              </a:rPr>
              <a:t>NTTA-129-250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ae-2.r03.osakjp02.jp.bb.gin.ntt.net [129.250.7.33</a:t>
            </a:r>
            <a:r>
              <a:rPr lang="en-US" altLang="ko-KR" sz="1400" dirty="0" smtClean="0">
                <a:solidFill>
                  <a:schemeClr val="bg1"/>
                </a:solidFill>
              </a:rPr>
              <a:t>] </a:t>
            </a:r>
            <a:r>
              <a:rPr lang="en-US" altLang="ko-KR" sz="1400" dirty="0">
                <a:solidFill>
                  <a:schemeClr val="bg1"/>
                </a:solidFill>
              </a:rPr>
              <a:t>NTTA-129-250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ae-3.ocn.osakjp02.jp.bb.gin.ntt.net [</a:t>
            </a:r>
            <a:r>
              <a:rPr lang="en-US" altLang="ko-KR" sz="1400" dirty="0" smtClean="0">
                <a:solidFill>
                  <a:schemeClr val="bg1"/>
                </a:solidFill>
              </a:rPr>
              <a:t>61.200.80.78] </a:t>
            </a:r>
            <a:r>
              <a:rPr lang="en-US" altLang="ko-KR" sz="1400" dirty="0">
                <a:solidFill>
                  <a:schemeClr val="bg1"/>
                </a:solidFill>
              </a:rPr>
              <a:t>NTTA-129-250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153.149.221.14 OCN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153.149.204.2 OCN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~ 30) * </a:t>
            </a:r>
            <a:r>
              <a:rPr lang="ko-KR" altLang="en-US" sz="1400" dirty="0" smtClean="0">
                <a:solidFill>
                  <a:schemeClr val="bg1"/>
                </a:solidFill>
              </a:rPr>
              <a:t>알 수 없음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33763" y="5675598"/>
            <a:ext cx="72103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총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30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홉을 거쳐 </a:t>
            </a:r>
            <a:r>
              <a:rPr lang="en-US" altLang="ko-KR" sz="1400" dirty="0">
                <a:solidFill>
                  <a:schemeClr val="bg1"/>
                </a:solidFill>
              </a:rPr>
              <a:t>www.usj.co.jp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에 도착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endParaRPr lang="en-US" altLang="ko-KR" sz="1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1~6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한국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7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막힘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8~9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한국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10~16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일본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17~30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막힘</a:t>
            </a:r>
            <a:endParaRPr lang="ko-KR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64480" y="914748"/>
            <a:ext cx="66446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192.168.0.1  </a:t>
            </a:r>
            <a:r>
              <a:rPr lang="ko-KR" altLang="en-US" sz="1400" dirty="0" smtClean="0">
                <a:solidFill>
                  <a:schemeClr val="bg1"/>
                </a:solidFill>
              </a:rPr>
              <a:t>사설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iptime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공유기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220.123.18.1 </a:t>
            </a:r>
            <a:r>
              <a:rPr lang="ko-KR" altLang="en-US" sz="1400" dirty="0" smtClean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211.106.141.101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61.78.45.120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112.188.165.41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112.188.142.149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* </a:t>
            </a:r>
            <a:r>
              <a:rPr lang="ko-KR" altLang="en-US" sz="1400" dirty="0" smtClean="0">
                <a:solidFill>
                  <a:schemeClr val="bg1"/>
                </a:solidFill>
              </a:rPr>
              <a:t>알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수 없음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112.174.82.178 </a:t>
            </a:r>
            <a:r>
              <a:rPr lang="ko-KR" altLang="en-US" sz="1400" dirty="0" smtClean="0">
                <a:solidFill>
                  <a:schemeClr val="bg1"/>
                </a:solidFill>
              </a:rPr>
              <a:t>주식회사 </a:t>
            </a:r>
            <a:r>
              <a:rPr lang="en-US" altLang="ko-KR" sz="1400" dirty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112.174.85.102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112.174.87.46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be4382.ccr41.lax05.atlas.cogentco.com [38.104.84.189] </a:t>
            </a:r>
            <a:r>
              <a:rPr lang="en-US" altLang="ko-KR" sz="1400" dirty="0" smtClean="0">
                <a:solidFill>
                  <a:schemeClr val="bg1"/>
                </a:solidFill>
              </a:rPr>
              <a:t>COGENT-A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be3359.ccr42.lax01.atlas.cogentco.com [154.54.3.69] COGENT-174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be2932.ccr32.phx01.atlas.cogentco.com [154.54.45.161] COGENT-174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be2930.ccr21.elp01.atlas.cogentco.com [154.54.42.78] </a:t>
            </a:r>
            <a:r>
              <a:rPr lang="en-US" altLang="ko-KR" sz="1400" dirty="0" smtClean="0">
                <a:solidFill>
                  <a:schemeClr val="bg1"/>
                </a:solidFill>
              </a:rPr>
              <a:t>COGENT-154-54-16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be2928.ccr42.iah01.atlas.cogentco.com [154.54.30.161] </a:t>
            </a:r>
            <a:r>
              <a:rPr lang="en-US" altLang="ko-KR" sz="1400" dirty="0" smtClean="0">
                <a:solidFill>
                  <a:schemeClr val="bg1"/>
                </a:solidFill>
              </a:rPr>
              <a:t>COGENT-174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be2690.ccr42.atl01.atlas.cogentco.com [154.54.28.129</a:t>
            </a:r>
            <a:r>
              <a:rPr lang="en-US" altLang="ko-KR" sz="1400" dirty="0" smtClean="0">
                <a:solidFill>
                  <a:schemeClr val="bg1"/>
                </a:solidFill>
              </a:rPr>
              <a:t>] COGENT-174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be2113.ccr42.dca01.atlas.cogentco.com [154.54.24.221</a:t>
            </a:r>
            <a:r>
              <a:rPr lang="en-US" altLang="ko-KR" sz="1400" dirty="0" smtClean="0">
                <a:solidFill>
                  <a:schemeClr val="bg1"/>
                </a:solidFill>
              </a:rPr>
              <a:t>] COGENT-154-54-16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be3084.ccr41.iad02.atlas.cogentco.com [154.54.30.66</a:t>
            </a:r>
            <a:r>
              <a:rPr lang="en-US" altLang="ko-KR" sz="1400" dirty="0" smtClean="0">
                <a:solidFill>
                  <a:schemeClr val="bg1"/>
                </a:solidFill>
              </a:rPr>
              <a:t>] COGENT-154-54-16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38.122.63.38 COGENT-A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Yandex.com [213.180.204.62] VANDEX-213-180-204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2148" y="5065250"/>
            <a:ext cx="420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16] </a:t>
            </a:r>
            <a:r>
              <a:rPr lang="en-US" altLang="ko-KR" sz="1200" dirty="0" smtClean="0">
                <a:solidFill>
                  <a:schemeClr val="bg1"/>
                </a:solidFill>
              </a:rPr>
              <a:t>yandex.com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을 목적지로 입력하여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IP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경로 추적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23877" y="111365"/>
            <a:ext cx="4837748" cy="507831"/>
            <a:chOff x="2572033" y="149221"/>
            <a:chExt cx="4837748" cy="507831"/>
          </a:xfrm>
        </p:grpSpPr>
        <p:sp>
          <p:nvSpPr>
            <p:cNvPr id="14" name="직사각형 13"/>
            <p:cNvSpPr/>
            <p:nvPr/>
          </p:nvSpPr>
          <p:spPr>
            <a:xfrm>
              <a:off x="2572033" y="149221"/>
              <a:ext cx="483774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</a:rPr>
                <a:t>어떤 라우터를 경유하는가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?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72033" y="571156"/>
              <a:ext cx="3241211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324076" y="1074156"/>
            <a:ext cx="4835613" cy="3895351"/>
            <a:chOff x="494437" y="956554"/>
            <a:chExt cx="5313749" cy="260501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437" y="956554"/>
              <a:ext cx="5313749" cy="2605013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494439" y="956555"/>
              <a:ext cx="5313747" cy="2605012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665682" y="5611505"/>
            <a:ext cx="6715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총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20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홉을 거쳐 </a:t>
            </a:r>
            <a:r>
              <a:rPr lang="en-US" altLang="ko-KR" sz="1400" dirty="0" smtClean="0">
                <a:solidFill>
                  <a:schemeClr val="bg1"/>
                </a:solidFill>
              </a:rPr>
              <a:t>yandex.com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에 도착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endParaRPr lang="en-US" altLang="ko-KR" sz="1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1~6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한국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7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막힘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8~10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한국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11~19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미국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20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러시아  </a:t>
            </a:r>
            <a:endParaRPr lang="ko-KR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21992" y="392648"/>
            <a:ext cx="4236842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 err="1" smtClean="0">
                <a:solidFill>
                  <a:schemeClr val="bg1"/>
                </a:solidFill>
              </a:rPr>
              <a:t>Tracert</a:t>
            </a:r>
            <a:r>
              <a:rPr lang="en-US" altLang="ko-KR" sz="2400" b="1" i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ko-KR" sz="2400" b="1" i="1" dirty="0" err="1" smtClean="0">
                <a:solidFill>
                  <a:schemeClr val="bg1">
                    <a:lumMod val="75000"/>
                  </a:schemeClr>
                </a:solidFill>
              </a:rPr>
              <a:t>TraceRoute</a:t>
            </a:r>
            <a:r>
              <a:rPr lang="en-US" altLang="ko-KR" sz="2400" b="1" i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ko-KR" altLang="en-US" sz="3600" b="1" i="1" dirty="0" smtClean="0">
                <a:solidFill>
                  <a:schemeClr val="bg1"/>
                </a:solidFill>
              </a:rPr>
              <a:t>란</a:t>
            </a:r>
            <a:r>
              <a:rPr lang="en-US" altLang="ko-KR" sz="3600" b="1" i="1" dirty="0" smtClean="0">
                <a:solidFill>
                  <a:schemeClr val="bg1"/>
                </a:solidFill>
              </a:rPr>
              <a:t>?</a:t>
            </a:r>
            <a:endParaRPr lang="ko-KR" altLang="en-US" sz="3600" i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124483" y="2741319"/>
            <a:ext cx="9973577" cy="1456650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2449" y="3115701"/>
            <a:ext cx="9717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지정된 호스트에 도달할 때까지 통과하는 경로의 정보와 각 경로에서의 지연 시간을 추적하는 </a:t>
            </a:r>
            <a:r>
              <a:rPr lang="ko-KR" altLang="en-US" sz="2000" dirty="0" smtClean="0">
                <a:solidFill>
                  <a:schemeClr val="bg1"/>
                </a:solidFill>
              </a:rPr>
              <a:t>명령으로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쉽게 경로 추적 툴이라고 </a:t>
            </a:r>
            <a:r>
              <a:rPr lang="ko-KR" altLang="en-US" sz="2000" dirty="0" smtClean="0">
                <a:solidFill>
                  <a:schemeClr val="bg1"/>
                </a:solidFill>
              </a:rPr>
              <a:t>생각하면 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en-US" altLang="ko-KR" sz="2000" dirty="0" smtClean="0">
                <a:solidFill>
                  <a:schemeClr val="bg1"/>
                </a:solidFill>
              </a:rPr>
              <a:t>ICMP</a:t>
            </a:r>
            <a:r>
              <a:rPr lang="ko-KR" altLang="en-US" sz="2000" dirty="0" smtClean="0">
                <a:solidFill>
                  <a:schemeClr val="bg1"/>
                </a:solidFill>
              </a:rPr>
              <a:t>을 </a:t>
            </a:r>
            <a:r>
              <a:rPr lang="ko-KR" altLang="en-US" sz="2000" dirty="0">
                <a:solidFill>
                  <a:schemeClr val="bg1"/>
                </a:solidFill>
              </a:rPr>
              <a:t>사용한다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44790" y="5069594"/>
            <a:ext cx="420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17] </a:t>
            </a:r>
            <a:r>
              <a:rPr lang="en-US" altLang="ko-KR" sz="1200" dirty="0" smtClean="0">
                <a:solidFill>
                  <a:schemeClr val="bg1"/>
                </a:solidFill>
              </a:rPr>
              <a:t>yandex.com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을 목적지로 입력하여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IP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경로 추적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23877" y="111365"/>
            <a:ext cx="4837748" cy="507831"/>
            <a:chOff x="2572033" y="149221"/>
            <a:chExt cx="4837748" cy="507831"/>
          </a:xfrm>
        </p:grpSpPr>
        <p:sp>
          <p:nvSpPr>
            <p:cNvPr id="14" name="직사각형 13"/>
            <p:cNvSpPr/>
            <p:nvPr/>
          </p:nvSpPr>
          <p:spPr>
            <a:xfrm>
              <a:off x="2572033" y="149221"/>
              <a:ext cx="483774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</a:rPr>
                <a:t>어떤 라우터를 경유하는가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?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72033" y="571156"/>
              <a:ext cx="3241211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288280" y="945388"/>
            <a:ext cx="66446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192.168.0.1  </a:t>
            </a:r>
            <a:r>
              <a:rPr lang="ko-KR" altLang="en-US" sz="1400" dirty="0" smtClean="0">
                <a:solidFill>
                  <a:schemeClr val="bg1"/>
                </a:solidFill>
              </a:rPr>
              <a:t>사설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iptime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공유기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220.123.18.1 </a:t>
            </a:r>
            <a:r>
              <a:rPr lang="ko-KR" altLang="en-US" sz="1400" dirty="0" smtClean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211.106.141.101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61.78.45.120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112.188.165.41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112.188.142.149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* </a:t>
            </a:r>
            <a:r>
              <a:rPr lang="ko-KR" altLang="en-US" sz="1400" dirty="0" smtClean="0">
                <a:solidFill>
                  <a:schemeClr val="bg1"/>
                </a:solidFill>
              </a:rPr>
              <a:t>알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수 없음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112.174.82.178 </a:t>
            </a:r>
            <a:r>
              <a:rPr lang="ko-KR" altLang="en-US" sz="1400" dirty="0" smtClean="0">
                <a:solidFill>
                  <a:schemeClr val="bg1"/>
                </a:solidFill>
              </a:rPr>
              <a:t>주식회사 </a:t>
            </a:r>
            <a:r>
              <a:rPr lang="en-US" altLang="ko-KR" sz="1400" dirty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112.174.85.102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112.174.87.46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be4382.ccr41.lax05.atlas.cogentco.com [38.104.84.189] </a:t>
            </a:r>
            <a:r>
              <a:rPr lang="en-US" altLang="ko-KR" sz="1400" dirty="0" smtClean="0">
                <a:solidFill>
                  <a:schemeClr val="bg1"/>
                </a:solidFill>
              </a:rPr>
              <a:t>COGENT-A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be3359.ccr42.lax01.atlas.cogentco.com [154.54.3.69] COGENT-174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be2932.ccr32.phx01.atlas.cogentco.com [154.54.45.161] COGENT-174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be2930.ccr21.elp01.atlas.cogentco.com [154.54.42.78] </a:t>
            </a:r>
            <a:r>
              <a:rPr lang="en-US" altLang="ko-KR" sz="1400" dirty="0" smtClean="0">
                <a:solidFill>
                  <a:schemeClr val="bg1"/>
                </a:solidFill>
              </a:rPr>
              <a:t>COGENT-154-54-16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be2928.ccr42.iah01.atlas.cogentco.com [154.54.30.161] </a:t>
            </a:r>
            <a:r>
              <a:rPr lang="en-US" altLang="ko-KR" sz="1400" dirty="0" smtClean="0">
                <a:solidFill>
                  <a:schemeClr val="bg1"/>
                </a:solidFill>
              </a:rPr>
              <a:t>COGENT-174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be2690.ccr42.atl01.atlas.cogentco.com [154.54.28.129</a:t>
            </a:r>
            <a:r>
              <a:rPr lang="en-US" altLang="ko-KR" sz="1400" dirty="0" smtClean="0">
                <a:solidFill>
                  <a:schemeClr val="bg1"/>
                </a:solidFill>
              </a:rPr>
              <a:t>] COGENT-174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be2113.ccr42.dca01.atlas.cogentco.com [154.54.24.221</a:t>
            </a:r>
            <a:r>
              <a:rPr lang="en-US" altLang="ko-KR" sz="1400" dirty="0" smtClean="0">
                <a:solidFill>
                  <a:schemeClr val="bg1"/>
                </a:solidFill>
              </a:rPr>
              <a:t>] COGENT-154-54-16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be3084.ccr41.iad02.atlas.cogentco.com [154.54.30.66</a:t>
            </a:r>
            <a:r>
              <a:rPr lang="en-US" altLang="ko-KR" sz="1400" dirty="0" smtClean="0">
                <a:solidFill>
                  <a:schemeClr val="bg1"/>
                </a:solidFill>
              </a:rPr>
              <a:t>] COGENT-154-54-16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38.122.63.38 COGENT-A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Yandex.com [</a:t>
            </a:r>
            <a:r>
              <a:rPr lang="en-US" altLang="ko-KR" sz="1400" dirty="0" smtClean="0">
                <a:solidFill>
                  <a:schemeClr val="bg1"/>
                </a:solidFill>
              </a:rPr>
              <a:t>213.180.204.62] VANDEX-213-180-204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19" y="1255691"/>
            <a:ext cx="4597612" cy="372800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5657" y="5624124"/>
            <a:ext cx="6715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총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20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홉을 거쳐 </a:t>
            </a:r>
            <a:r>
              <a:rPr lang="en-US" altLang="ko-KR" sz="1400" dirty="0" smtClean="0">
                <a:solidFill>
                  <a:schemeClr val="bg1"/>
                </a:solidFill>
              </a:rPr>
              <a:t>yandex.com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에 도착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endParaRPr lang="en-US" altLang="ko-KR" sz="1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1~6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한국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7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막힘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8~10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한국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11~19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미국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20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러시아  </a:t>
            </a:r>
            <a:endParaRPr lang="ko-KR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6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5948" y="5255075"/>
            <a:ext cx="420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18] </a:t>
            </a:r>
            <a:r>
              <a:rPr lang="en-US" altLang="ko-KR" sz="1200" dirty="0" smtClean="0">
                <a:solidFill>
                  <a:schemeClr val="bg1"/>
                </a:solidFill>
              </a:rPr>
              <a:t>yandex.com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을 목적지로 입력하여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IP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경로 추적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23877" y="111365"/>
            <a:ext cx="4837748" cy="507831"/>
            <a:chOff x="2572033" y="149221"/>
            <a:chExt cx="4837748" cy="507831"/>
          </a:xfrm>
        </p:grpSpPr>
        <p:sp>
          <p:nvSpPr>
            <p:cNvPr id="14" name="직사각형 13"/>
            <p:cNvSpPr/>
            <p:nvPr/>
          </p:nvSpPr>
          <p:spPr>
            <a:xfrm>
              <a:off x="2572033" y="149221"/>
              <a:ext cx="483774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</a:rPr>
                <a:t>어떤 라우터를 경유하는가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?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72033" y="571156"/>
              <a:ext cx="3241211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323460" y="1438071"/>
            <a:ext cx="4965872" cy="3731109"/>
            <a:chOff x="484913" y="3894642"/>
            <a:chExt cx="5323273" cy="2584694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/>
            <a:srcRect b="23150"/>
            <a:stretch/>
          </p:blipFill>
          <p:spPr>
            <a:xfrm>
              <a:off x="494438" y="3894642"/>
              <a:ext cx="5313748" cy="2584694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484913" y="3894642"/>
              <a:ext cx="5323272" cy="2584694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445936" y="1103022"/>
            <a:ext cx="66446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192.168.0.1  </a:t>
            </a:r>
            <a:r>
              <a:rPr lang="ko-KR" altLang="en-US" sz="1400" dirty="0" smtClean="0">
                <a:solidFill>
                  <a:schemeClr val="bg1"/>
                </a:solidFill>
              </a:rPr>
              <a:t>사설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iptime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공유기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220.123.18.1 </a:t>
            </a:r>
            <a:r>
              <a:rPr lang="ko-KR" altLang="en-US" sz="1400" dirty="0" smtClean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211.106.141.101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61.78.45.120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112.188.165.41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112.188.142.149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* </a:t>
            </a:r>
            <a:r>
              <a:rPr lang="ko-KR" altLang="en-US" sz="1400" dirty="0" smtClean="0">
                <a:solidFill>
                  <a:schemeClr val="bg1"/>
                </a:solidFill>
              </a:rPr>
              <a:t>알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수 없음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112.174.82.178 </a:t>
            </a:r>
            <a:r>
              <a:rPr lang="ko-KR" altLang="en-US" sz="1400" dirty="0" smtClean="0">
                <a:solidFill>
                  <a:schemeClr val="bg1"/>
                </a:solidFill>
              </a:rPr>
              <a:t>주식회사 </a:t>
            </a:r>
            <a:r>
              <a:rPr lang="en-US" altLang="ko-KR" sz="1400" dirty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112.174.85.102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112.174.87.46 </a:t>
            </a:r>
            <a:r>
              <a:rPr lang="ko-KR" altLang="en-US" sz="1400" dirty="0">
                <a:solidFill>
                  <a:schemeClr val="bg1"/>
                </a:solidFill>
              </a:rPr>
              <a:t>주식회사 </a:t>
            </a:r>
            <a:r>
              <a:rPr lang="en-US" altLang="ko-KR" sz="14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be4382.ccr41.lax05.atlas.cogentco.com [38.104.84.189] </a:t>
            </a:r>
            <a:r>
              <a:rPr lang="en-US" altLang="ko-KR" sz="1400" dirty="0" smtClean="0">
                <a:solidFill>
                  <a:schemeClr val="bg1"/>
                </a:solidFill>
              </a:rPr>
              <a:t>COGENT-A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be3359.ccr42.lax01.atlas.cogentco.com [154.54.3.69] COGENT-174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be2932.ccr32.phx01.atlas.cogentco.com [154.54.45.161] COGENT-174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be2930.ccr21.elp01.atlas.cogentco.com [154.54.42.78] </a:t>
            </a:r>
            <a:r>
              <a:rPr lang="en-US" altLang="ko-KR" sz="1400" dirty="0" smtClean="0">
                <a:solidFill>
                  <a:schemeClr val="bg1"/>
                </a:solidFill>
              </a:rPr>
              <a:t>COGENT-154-54-16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be2928.ccr42.iah01.atlas.cogentco.com [154.54.30.161] </a:t>
            </a:r>
            <a:r>
              <a:rPr lang="en-US" altLang="ko-KR" sz="1400" dirty="0" smtClean="0">
                <a:solidFill>
                  <a:schemeClr val="bg1"/>
                </a:solidFill>
              </a:rPr>
              <a:t>COGENT-174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be2690.ccr42.atl01.atlas.cogentco.com [154.54.28.129</a:t>
            </a:r>
            <a:r>
              <a:rPr lang="en-US" altLang="ko-KR" sz="1400" dirty="0" smtClean="0">
                <a:solidFill>
                  <a:schemeClr val="bg1"/>
                </a:solidFill>
              </a:rPr>
              <a:t>] COGENT-174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be2113.ccr42.dca01.atlas.cogentco.com [154.54.24.221</a:t>
            </a:r>
            <a:r>
              <a:rPr lang="en-US" altLang="ko-KR" sz="1400" dirty="0" smtClean="0">
                <a:solidFill>
                  <a:schemeClr val="bg1"/>
                </a:solidFill>
              </a:rPr>
              <a:t>] COGENT-154-54-16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be3084.ccr41.iad02.atlas.cogentco.com [154.54.30.66</a:t>
            </a:r>
            <a:r>
              <a:rPr lang="en-US" altLang="ko-KR" sz="1400" dirty="0" smtClean="0">
                <a:solidFill>
                  <a:schemeClr val="bg1"/>
                </a:solidFill>
              </a:rPr>
              <a:t>] COGENT-154-54-16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bg1"/>
                </a:solidFill>
              </a:rPr>
              <a:t>38.122.63.38 COGENT-A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solidFill>
                  <a:schemeClr val="bg1"/>
                </a:solidFill>
              </a:rPr>
              <a:t>Yandex.com </a:t>
            </a:r>
            <a:r>
              <a:rPr lang="en-US" altLang="ko-KR" sz="1400" dirty="0" smtClean="0">
                <a:solidFill>
                  <a:schemeClr val="bg1"/>
                </a:solidFill>
              </a:rPr>
              <a:t>[213.180.204.62] VANDEX-213-180-204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675207" y="5714466"/>
            <a:ext cx="6715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총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20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홉을 거쳐 </a:t>
            </a:r>
            <a:r>
              <a:rPr lang="en-US" altLang="ko-KR" sz="1400" dirty="0" smtClean="0">
                <a:solidFill>
                  <a:schemeClr val="bg1"/>
                </a:solidFill>
              </a:rPr>
              <a:t>yandex.com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에 도착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endParaRPr lang="en-US" altLang="ko-KR" sz="1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1~6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한국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7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막힘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8~10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한국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11~19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미국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20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러시아  </a:t>
            </a:r>
            <a:endParaRPr lang="ko-KR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311460" y="2744647"/>
            <a:ext cx="5299140" cy="965200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CountryTraceRoute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평균 및 표준편차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140076" y="3974090"/>
            <a:ext cx="6745986" cy="922949"/>
            <a:chOff x="2456456" y="214890"/>
            <a:chExt cx="4675668" cy="922949"/>
          </a:xfrm>
        </p:grpSpPr>
        <p:sp>
          <p:nvSpPr>
            <p:cNvPr id="5" name="직사각형 4"/>
            <p:cNvSpPr/>
            <p:nvPr/>
          </p:nvSpPr>
          <p:spPr>
            <a:xfrm>
              <a:off x="2456456" y="214890"/>
              <a:ext cx="4675668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>
                      <a:lumMod val="75000"/>
                    </a:schemeClr>
                  </a:solidFill>
                </a:rPr>
                <a:t>순서 </a:t>
              </a:r>
              <a:r>
                <a:rPr lang="en-US" altLang="ko-KR" b="1" dirty="0" smtClean="0">
                  <a:solidFill>
                    <a:schemeClr val="bg1">
                      <a:lumMod val="75000"/>
                    </a:schemeClr>
                  </a:solidFill>
                </a:rPr>
                <a:t>: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평균 구하기 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&gt;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분산 구하기 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&gt;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표준편차 구하기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463018" y="672756"/>
              <a:ext cx="3921865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456456" y="1137839"/>
              <a:ext cx="3921865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224048" y="4564117"/>
            <a:ext cx="558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Tracert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에서 구했던 방법과 일치하므로 상세 설명은 생략함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47510" y="91183"/>
            <a:ext cx="976723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www.360.cn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03367" y="2085026"/>
            <a:ext cx="3939360" cy="2479123"/>
            <a:chOff x="494439" y="956555"/>
            <a:chExt cx="5313747" cy="260501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/>
            <a:srcRect l="194" t="25225" r="13876" b="9768"/>
            <a:stretch/>
          </p:blipFill>
          <p:spPr>
            <a:xfrm>
              <a:off x="494439" y="968857"/>
              <a:ext cx="5313747" cy="2592709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494439" y="956555"/>
              <a:ext cx="5313747" cy="2605012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556635" y="4575855"/>
            <a:ext cx="804191" cy="26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10]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245281" y="2062182"/>
            <a:ext cx="3829723" cy="2487287"/>
            <a:chOff x="2902811" y="3666716"/>
            <a:chExt cx="5325100" cy="2520724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3"/>
            <a:srcRect l="189" t="17995" r="17440" b="33170"/>
            <a:stretch/>
          </p:blipFill>
          <p:spPr>
            <a:xfrm>
              <a:off x="2914164" y="3666716"/>
              <a:ext cx="5313747" cy="2520722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2902811" y="3674990"/>
              <a:ext cx="5313747" cy="2512450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86933" y="4564148"/>
            <a:ext cx="80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12]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58732" y="4564148"/>
            <a:ext cx="80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11]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8169393" y="2082055"/>
            <a:ext cx="3821558" cy="2467415"/>
            <a:chOff x="3218410" y="3553432"/>
            <a:chExt cx="5697914" cy="2675308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4"/>
            <a:srcRect l="233" t="19595" r="17516" b="29771"/>
            <a:stretch/>
          </p:blipFill>
          <p:spPr>
            <a:xfrm>
              <a:off x="3218410" y="3553432"/>
              <a:ext cx="5697914" cy="2675306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3218412" y="3553434"/>
              <a:ext cx="5697910" cy="2675306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3656510" y="4349973"/>
            <a:ext cx="392514" cy="199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682491" y="4349972"/>
            <a:ext cx="392514" cy="199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1598435" y="4349971"/>
            <a:ext cx="392514" cy="199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39570" y="4975149"/>
            <a:ext cx="1539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</a:rPr>
              <a:t>평균 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: 242ms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75575" y="4999907"/>
            <a:ext cx="149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</a:rPr>
              <a:t>평균 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: 217ms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65685" y="4975149"/>
            <a:ext cx="149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</a:rPr>
              <a:t>평균 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: 216ms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94859" y="585677"/>
            <a:ext cx="9160823" cy="0"/>
            <a:chOff x="745659" y="585677"/>
            <a:chExt cx="9160823" cy="0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2482748" y="585677"/>
              <a:ext cx="742373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745659" y="585677"/>
              <a:ext cx="742373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1388811" y="5283299"/>
            <a:ext cx="9311403" cy="338554"/>
            <a:chOff x="1458661" y="5589596"/>
            <a:chExt cx="9311403" cy="338554"/>
          </a:xfrm>
        </p:grpSpPr>
        <p:sp>
          <p:nvSpPr>
            <p:cNvPr id="46" name="TextBox 45"/>
            <p:cNvSpPr txBox="1"/>
            <p:nvPr/>
          </p:nvSpPr>
          <p:spPr>
            <a:xfrm>
              <a:off x="1458661" y="5589596"/>
              <a:ext cx="13062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분산 </a:t>
              </a: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46.5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58732" y="5589596"/>
              <a:ext cx="9411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분산 </a:t>
              </a: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9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624319" y="5589596"/>
              <a:ext cx="1145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분산 </a:t>
              </a: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0.5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239570" y="5582037"/>
            <a:ext cx="9713391" cy="338554"/>
            <a:chOff x="1596400" y="5589596"/>
            <a:chExt cx="9290721" cy="338554"/>
          </a:xfrm>
        </p:grpSpPr>
        <p:sp>
          <p:nvSpPr>
            <p:cNvPr id="35" name="TextBox 34"/>
            <p:cNvSpPr txBox="1"/>
            <p:nvPr/>
          </p:nvSpPr>
          <p:spPr>
            <a:xfrm>
              <a:off x="1596400" y="5589596"/>
              <a:ext cx="1501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표준편차 </a:t>
              </a:r>
              <a:r>
                <a:rPr lang="en-US" altLang="ko-KR" sz="16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: 6.8</a:t>
              </a:r>
              <a:endParaRPr lang="ko-KR" alt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58732" y="5589596"/>
              <a:ext cx="12998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표준편차 </a:t>
              </a:r>
              <a:r>
                <a:rPr lang="en-US" altLang="ko-KR" sz="16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: 3</a:t>
              </a:r>
              <a:endParaRPr lang="ko-KR" alt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92765" y="5589596"/>
              <a:ext cx="1494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표준편차 </a:t>
              </a:r>
              <a:r>
                <a:rPr lang="en-US" altLang="ko-KR" sz="16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: 0.7</a:t>
              </a:r>
              <a:endParaRPr lang="ko-KR" alt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72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22352" y="77846"/>
            <a:ext cx="94978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www.usj.co.jp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22352" y="585677"/>
            <a:ext cx="10076905" cy="0"/>
            <a:chOff x="745659" y="585677"/>
            <a:chExt cx="9160823" cy="0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2482748" y="585677"/>
              <a:ext cx="742373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745659" y="585677"/>
              <a:ext cx="742373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345475" y="4939328"/>
            <a:ext cx="139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</a:rPr>
              <a:t>평균 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: 36ms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91839" y="4939328"/>
            <a:ext cx="136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</a:rPr>
              <a:t>평균 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: 35ms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02549" y="4925127"/>
            <a:ext cx="140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</a:rPr>
              <a:t>평균 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: 50ms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63011" y="1672038"/>
            <a:ext cx="3748060" cy="2691563"/>
            <a:chOff x="490214" y="956555"/>
            <a:chExt cx="5317972" cy="2605012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2"/>
            <a:srcRect l="67" t="17188" r="18654" b="39901"/>
            <a:stretch/>
          </p:blipFill>
          <p:spPr>
            <a:xfrm>
              <a:off x="490214" y="966150"/>
              <a:ext cx="5317972" cy="2583791"/>
            </a:xfrm>
            <a:prstGeom prst="rect">
              <a:avLst/>
            </a:prstGeom>
          </p:spPr>
        </p:pic>
        <p:sp>
          <p:nvSpPr>
            <p:cNvPr id="57" name="직사각형 56"/>
            <p:cNvSpPr/>
            <p:nvPr/>
          </p:nvSpPr>
          <p:spPr>
            <a:xfrm>
              <a:off x="494439" y="956555"/>
              <a:ext cx="5313747" cy="2605012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011744" y="1672037"/>
            <a:ext cx="3719835" cy="2691563"/>
            <a:chOff x="5960583" y="956555"/>
            <a:chExt cx="5313747" cy="2605012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3"/>
            <a:srcRect l="141" t="18440" r="18119" b="40373"/>
            <a:stretch/>
          </p:blipFill>
          <p:spPr>
            <a:xfrm>
              <a:off x="5960583" y="956555"/>
              <a:ext cx="5313204" cy="2593387"/>
            </a:xfrm>
            <a:prstGeom prst="rect">
              <a:avLst/>
            </a:prstGeom>
          </p:spPr>
        </p:pic>
        <p:sp>
          <p:nvSpPr>
            <p:cNvPr id="60" name="직사각형 59"/>
            <p:cNvSpPr/>
            <p:nvPr/>
          </p:nvSpPr>
          <p:spPr>
            <a:xfrm>
              <a:off x="5960583" y="956555"/>
              <a:ext cx="5313747" cy="2605012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7831872" y="1672037"/>
            <a:ext cx="4123089" cy="2691563"/>
            <a:chOff x="494438" y="3702490"/>
            <a:chExt cx="5313748" cy="2774510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4"/>
            <a:srcRect l="127" t="15929" r="15033" b="46729"/>
            <a:stretch/>
          </p:blipFill>
          <p:spPr>
            <a:xfrm>
              <a:off x="494438" y="3713689"/>
              <a:ext cx="5313748" cy="2763311"/>
            </a:xfrm>
            <a:prstGeom prst="rect">
              <a:avLst/>
            </a:prstGeom>
          </p:spPr>
        </p:pic>
        <p:sp>
          <p:nvSpPr>
            <p:cNvPr id="63" name="직사각형 62"/>
            <p:cNvSpPr/>
            <p:nvPr/>
          </p:nvSpPr>
          <p:spPr>
            <a:xfrm>
              <a:off x="494438" y="3702490"/>
              <a:ext cx="5313747" cy="2774510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656745" y="4459344"/>
            <a:ext cx="84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13]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870622" y="4546658"/>
            <a:ext cx="84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15]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932578" y="4546659"/>
            <a:ext cx="84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14]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518558" y="4152096"/>
            <a:ext cx="392514" cy="199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338686" y="4152095"/>
            <a:ext cx="392514" cy="199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1445322" y="4177781"/>
            <a:ext cx="392514" cy="199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581127" y="5240154"/>
            <a:ext cx="9538293" cy="369712"/>
            <a:chOff x="1556973" y="5653551"/>
            <a:chExt cx="9538293" cy="369712"/>
          </a:xfrm>
        </p:grpSpPr>
        <p:sp>
          <p:nvSpPr>
            <p:cNvPr id="74" name="TextBox 73"/>
            <p:cNvSpPr txBox="1"/>
            <p:nvPr/>
          </p:nvSpPr>
          <p:spPr>
            <a:xfrm>
              <a:off x="1556973" y="5684709"/>
              <a:ext cx="1145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분산 </a:t>
              </a: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0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83224" y="5667900"/>
              <a:ext cx="1145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분산 </a:t>
              </a: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0.5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671471" y="5653551"/>
              <a:ext cx="1423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분산 </a:t>
              </a: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705.5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34</a:t>
            </a:fld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1347520" y="5566308"/>
            <a:ext cx="9853879" cy="365155"/>
            <a:chOff x="1596400" y="5562995"/>
            <a:chExt cx="9425096" cy="365155"/>
          </a:xfrm>
        </p:grpSpPr>
        <p:sp>
          <p:nvSpPr>
            <p:cNvPr id="32" name="TextBox 31"/>
            <p:cNvSpPr txBox="1"/>
            <p:nvPr/>
          </p:nvSpPr>
          <p:spPr>
            <a:xfrm>
              <a:off x="1596400" y="5589596"/>
              <a:ext cx="1501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표준편차 </a:t>
              </a:r>
              <a:r>
                <a:rPr lang="en-US" altLang="ko-KR" sz="16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: 0</a:t>
              </a:r>
              <a:endParaRPr lang="ko-KR" alt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10586" y="5562995"/>
              <a:ext cx="1442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표준편차 </a:t>
              </a:r>
              <a:r>
                <a:rPr lang="en-US" altLang="ko-KR" sz="16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: 0.7</a:t>
              </a:r>
              <a:endParaRPr lang="ko-KR" alt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392764" y="5589596"/>
              <a:ext cx="1628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표준편차 </a:t>
              </a:r>
              <a:r>
                <a:rPr lang="en-US" altLang="ko-KR" sz="16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: 26.6</a:t>
              </a:r>
              <a:endParaRPr lang="ko-KR" alt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2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95164" y="64033"/>
            <a:ext cx="912225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yandex.com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75809" y="579327"/>
            <a:ext cx="9160823" cy="0"/>
            <a:chOff x="745659" y="585677"/>
            <a:chExt cx="9160823" cy="0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2482748" y="585677"/>
              <a:ext cx="742373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745659" y="585677"/>
              <a:ext cx="742373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425075" y="5141317"/>
            <a:ext cx="1598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</a:rPr>
              <a:t>평균 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: 305ms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21881" y="5155519"/>
            <a:ext cx="1499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</a:rPr>
              <a:t>평균 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: 306ms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89078" y="5137792"/>
            <a:ext cx="142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</a:rPr>
              <a:t>평균 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: 207ms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7787" y="1844134"/>
            <a:ext cx="3714137" cy="2849287"/>
            <a:chOff x="494438" y="948154"/>
            <a:chExt cx="3971426" cy="261341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/>
            <a:srcRect t="19485" r="12202" b="25053"/>
            <a:stretch/>
          </p:blipFill>
          <p:spPr>
            <a:xfrm>
              <a:off x="494438" y="948154"/>
              <a:ext cx="3971426" cy="2610209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494439" y="956555"/>
              <a:ext cx="3971425" cy="2605012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44381" y="1853293"/>
            <a:ext cx="3912215" cy="2840127"/>
            <a:chOff x="6040050" y="956555"/>
            <a:chExt cx="5313750" cy="260501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3"/>
            <a:srcRect t="22931" r="17771" b="7492"/>
            <a:stretch/>
          </p:blipFill>
          <p:spPr>
            <a:xfrm>
              <a:off x="6040050" y="975021"/>
              <a:ext cx="5313749" cy="2586546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6040051" y="956555"/>
              <a:ext cx="5313749" cy="2605012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143376" y="1853293"/>
            <a:ext cx="3741193" cy="2849335"/>
            <a:chOff x="484913" y="3893415"/>
            <a:chExt cx="5323272" cy="2585921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/>
            <a:srcRect t="19264" r="18233" b="23150"/>
            <a:stretch/>
          </p:blipFill>
          <p:spPr>
            <a:xfrm>
              <a:off x="497227" y="3893415"/>
              <a:ext cx="5310958" cy="2585921"/>
            </a:xfrm>
            <a:prstGeom prst="rect">
              <a:avLst/>
            </a:prstGeom>
          </p:spPr>
        </p:pic>
        <p:sp>
          <p:nvSpPr>
            <p:cNvPr id="35" name="직사각형 34"/>
            <p:cNvSpPr/>
            <p:nvPr/>
          </p:nvSpPr>
          <p:spPr>
            <a:xfrm>
              <a:off x="484913" y="3894642"/>
              <a:ext cx="5323272" cy="2584694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734902" y="4878520"/>
            <a:ext cx="84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16]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66540" y="4864318"/>
            <a:ext cx="84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17]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32803" y="4864318"/>
            <a:ext cx="84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18]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99703" y="4503133"/>
            <a:ext cx="392514" cy="199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500709" y="4475937"/>
            <a:ext cx="392514" cy="199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564082" y="4470646"/>
            <a:ext cx="392514" cy="199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577384" y="5432518"/>
            <a:ext cx="9358214" cy="338554"/>
            <a:chOff x="1585548" y="5684709"/>
            <a:chExt cx="9358214" cy="338554"/>
          </a:xfrm>
        </p:grpSpPr>
        <p:sp>
          <p:nvSpPr>
            <p:cNvPr id="47" name="TextBox 46"/>
            <p:cNvSpPr txBox="1"/>
            <p:nvPr/>
          </p:nvSpPr>
          <p:spPr>
            <a:xfrm>
              <a:off x="1585548" y="5684709"/>
              <a:ext cx="1145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분산 </a:t>
              </a: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1.5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779142" y="5684709"/>
              <a:ext cx="1145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분산 </a:t>
              </a: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0.5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798017" y="5684709"/>
              <a:ext cx="1145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분산 </a:t>
              </a: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4.5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35</a:t>
            </a:fld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1425075" y="5744111"/>
            <a:ext cx="9853879" cy="365155"/>
            <a:chOff x="1596400" y="5562995"/>
            <a:chExt cx="9425096" cy="365155"/>
          </a:xfrm>
        </p:grpSpPr>
        <p:sp>
          <p:nvSpPr>
            <p:cNvPr id="51" name="TextBox 50"/>
            <p:cNvSpPr txBox="1"/>
            <p:nvPr/>
          </p:nvSpPr>
          <p:spPr>
            <a:xfrm>
              <a:off x="1596400" y="5589596"/>
              <a:ext cx="1501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표준편차 </a:t>
              </a:r>
              <a:r>
                <a:rPr lang="en-US" altLang="ko-KR" sz="16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: 1.2</a:t>
              </a:r>
              <a:endParaRPr lang="ko-KR" alt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10586" y="5562995"/>
              <a:ext cx="1442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표준편차 </a:t>
              </a:r>
              <a:r>
                <a:rPr lang="en-US" altLang="ko-KR" sz="16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: 0.7</a:t>
              </a:r>
              <a:endParaRPr lang="ko-KR" alt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392764" y="5589596"/>
              <a:ext cx="1628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표준편차 </a:t>
              </a:r>
              <a:r>
                <a:rPr lang="en-US" altLang="ko-KR" sz="16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: 2.1</a:t>
              </a:r>
              <a:endParaRPr lang="ko-KR" alt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87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86718" y="161815"/>
            <a:ext cx="11034264" cy="461665"/>
            <a:chOff x="586718" y="161815"/>
            <a:chExt cx="10326890" cy="46166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586718" y="261843"/>
              <a:ext cx="0" cy="2616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803712" y="161815"/>
              <a:ext cx="101098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bg1"/>
                  </a:solidFill>
                </a:rPr>
                <a:t>RTT(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왕복 지연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)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의 평균 및 표준편차 한 눈에 보기</a:t>
              </a:r>
              <a:endParaRPr lang="en-US" altLang="ko-KR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93328" y="594917"/>
              <a:ext cx="10220280" cy="0"/>
              <a:chOff x="693328" y="594917"/>
              <a:chExt cx="10220280" cy="0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693328" y="594917"/>
                <a:ext cx="6947821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3965787" y="594917"/>
                <a:ext cx="6947821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86324"/>
              </p:ext>
            </p:extLst>
          </p:nvPr>
        </p:nvGraphicFramePr>
        <p:xfrm>
          <a:off x="2086340" y="1739220"/>
          <a:ext cx="8128000" cy="3708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197441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24929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98193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278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목적지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평균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표준편차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80963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www.360.cn</a:t>
                      </a:r>
                      <a:endParaRPr lang="en-US" altLang="ko-KR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242ms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6.8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그림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10]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6414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217ms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그림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11]</a:t>
                      </a:r>
                      <a:endParaRPr lang="ko-KR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7974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216ms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그림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12]</a:t>
                      </a:r>
                      <a:endParaRPr lang="ko-KR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8904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www.usj.co.jp</a:t>
                      </a:r>
                      <a:endParaRPr lang="en-US" altLang="ko-KR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36ms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그림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13]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5307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35ms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그림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14]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3121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50ms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26.6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그림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15]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14966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yandex.com</a:t>
                      </a:r>
                      <a:endParaRPr lang="en-US" altLang="ko-KR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305ms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1.2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그림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16]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0667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306ms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그림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17]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9657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207ms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2.1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그림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18]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076299"/>
                  </a:ext>
                </a:extLst>
              </a:tr>
            </a:tbl>
          </a:graphicData>
        </a:graphic>
      </p:graphicFrame>
      <p:sp>
        <p:nvSpPr>
          <p:cNvPr id="107" name="직사각형 106"/>
          <p:cNvSpPr/>
          <p:nvPr/>
        </p:nvSpPr>
        <p:spPr>
          <a:xfrm>
            <a:off x="2086340" y="1739220"/>
            <a:ext cx="8128000" cy="3708400"/>
          </a:xfrm>
          <a:prstGeom prst="rect">
            <a:avLst/>
          </a:prstGeom>
          <a:noFill/>
          <a:ln w="28575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3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>
            <a:off x="2086340" y="1576348"/>
            <a:ext cx="8128000" cy="3708400"/>
          </a:xfrm>
          <a:prstGeom prst="rect">
            <a:avLst/>
          </a:prstGeom>
          <a:noFill/>
          <a:ln w="28575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02390" y="2876550"/>
            <a:ext cx="5581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</a:rPr>
              <a:t>감사합니다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21094030">
            <a:off x="2086339" y="1384634"/>
            <a:ext cx="8128000" cy="3860800"/>
          </a:xfrm>
          <a:prstGeom prst="rect">
            <a:avLst/>
          </a:prstGeom>
          <a:noFill/>
          <a:ln w="28575">
            <a:gradFill>
              <a:gsLst>
                <a:gs pos="0">
                  <a:srgbClr val="D5355F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686599">
            <a:off x="2086339" y="1576347"/>
            <a:ext cx="8128000" cy="3708400"/>
          </a:xfrm>
          <a:prstGeom prst="rect">
            <a:avLst/>
          </a:prstGeom>
          <a:noFill/>
          <a:ln w="28575">
            <a:gradFill>
              <a:gsLst>
                <a:gs pos="50000">
                  <a:schemeClr val="accent1"/>
                </a:gs>
                <a:gs pos="0">
                  <a:schemeClr val="accent6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950893" y="2429861"/>
            <a:ext cx="4148290" cy="1083086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Tracert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 및 설명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01701" y="3974090"/>
            <a:ext cx="6948693" cy="507831"/>
            <a:chOff x="2315958" y="214890"/>
            <a:chExt cx="4816166" cy="507831"/>
          </a:xfrm>
        </p:grpSpPr>
        <p:sp>
          <p:nvSpPr>
            <p:cNvPr id="27" name="직사각형 26"/>
            <p:cNvSpPr/>
            <p:nvPr/>
          </p:nvSpPr>
          <p:spPr>
            <a:xfrm>
              <a:off x="2456456" y="214890"/>
              <a:ext cx="467566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>
                      <a:lumMod val="75000"/>
                    </a:schemeClr>
                  </a:solidFill>
                </a:rPr>
                <a:t>경로 추적 방법 </a:t>
              </a:r>
              <a:r>
                <a:rPr lang="en-US" altLang="ko-KR" b="1" dirty="0" smtClean="0">
                  <a:solidFill>
                    <a:schemeClr val="bg1">
                      <a:lumMod val="75000"/>
                    </a:schemeClr>
                  </a:solidFill>
                </a:rPr>
                <a:t>: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시작 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&gt;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실행 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&gt; </a:t>
              </a:r>
              <a:r>
                <a:rPr lang="en-US" altLang="ko-KR" b="1" dirty="0" err="1" smtClean="0">
                  <a:solidFill>
                    <a:schemeClr val="bg1"/>
                  </a:solidFill>
                </a:rPr>
                <a:t>cmd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 &gt; </a:t>
              </a:r>
              <a:r>
                <a:rPr lang="en-US" altLang="ko-KR" b="1" dirty="0" err="1" smtClean="0">
                  <a:solidFill>
                    <a:schemeClr val="bg1"/>
                  </a:solidFill>
                </a:rPr>
                <a:t>tracert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목적지 입력 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315958" y="672756"/>
              <a:ext cx="474545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1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날짜 개체 틀 9"/>
          <p:cNvSpPr>
            <a:spLocks noGrp="1"/>
          </p:cNvSpPr>
          <p:nvPr/>
        </p:nvSpPr>
        <p:spPr>
          <a:xfrm>
            <a:off x="167678" y="6356350"/>
            <a:ext cx="9960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*  </a:t>
            </a:r>
            <a:r>
              <a:rPr lang="ko-KR" altLang="en-US" dirty="0" smtClean="0"/>
              <a:t>홉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라우터와 라우터 두대 사이에서 다음 번 경로로 나아가기 위한 라우터의 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58485" y="613209"/>
            <a:ext cx="10312455" cy="5436998"/>
            <a:chOff x="582285" y="778309"/>
            <a:chExt cx="10312455" cy="5436998"/>
          </a:xfrm>
        </p:grpSpPr>
        <p:grpSp>
          <p:nvGrpSpPr>
            <p:cNvPr id="6" name="그룹 5"/>
            <p:cNvGrpSpPr/>
            <p:nvPr/>
          </p:nvGrpSpPr>
          <p:grpSpPr>
            <a:xfrm>
              <a:off x="582285" y="778309"/>
              <a:ext cx="4214253" cy="2161392"/>
              <a:chOff x="586718" y="1309907"/>
              <a:chExt cx="4214253" cy="2161392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2"/>
              <a:srcRect r="54807" b="55680"/>
              <a:stretch/>
            </p:blipFill>
            <p:spPr>
              <a:xfrm>
                <a:off x="586718" y="1309908"/>
                <a:ext cx="4214253" cy="2161391"/>
              </a:xfrm>
              <a:prstGeom prst="rect">
                <a:avLst/>
              </a:prstGeom>
            </p:spPr>
          </p:pic>
          <p:sp>
            <p:nvSpPr>
              <p:cNvPr id="21" name="직사각형 20"/>
              <p:cNvSpPr/>
              <p:nvPr/>
            </p:nvSpPr>
            <p:spPr>
              <a:xfrm>
                <a:off x="586718" y="1309907"/>
                <a:ext cx="4214253" cy="2161391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582285" y="3661084"/>
              <a:ext cx="4214253" cy="2136182"/>
              <a:chOff x="586718" y="3460984"/>
              <a:chExt cx="4711848" cy="2744158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l="-30" t="31526" r="38541"/>
              <a:stretch/>
            </p:blipFill>
            <p:spPr>
              <a:xfrm>
                <a:off x="586718" y="3460984"/>
                <a:ext cx="4711848" cy="2744158"/>
              </a:xfrm>
              <a:prstGeom prst="rect">
                <a:avLst/>
              </a:prstGeom>
            </p:spPr>
          </p:pic>
          <p:sp>
            <p:nvSpPr>
              <p:cNvPr id="25" name="직사각형 24"/>
              <p:cNvSpPr/>
              <p:nvPr/>
            </p:nvSpPr>
            <p:spPr>
              <a:xfrm>
                <a:off x="586718" y="3473170"/>
                <a:ext cx="4711848" cy="2731972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814039" y="3111486"/>
              <a:ext cx="3982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</a:rPr>
                <a:t>그림</a:t>
              </a:r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</a:rPr>
                <a:t>1]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</a:rPr>
                <a:t>자신의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</a:rPr>
                <a:t>IP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</a:rPr>
                <a:t>를 목적지로 입력하여 경로 추적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4038" y="5938308"/>
              <a:ext cx="3982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</a:rPr>
                <a:t>그림</a:t>
              </a:r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 2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</a:rPr>
                <a:t>]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</a:rPr>
                <a:t>도메인을 목적지로 입력하여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</a:rPr>
                <a:t>IP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</a:rPr>
                <a:t>경로 추적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31249" y="2280489"/>
              <a:ext cx="4363491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bg1"/>
                  </a:solidFill>
                </a:rPr>
                <a:t>[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그림 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1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]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 처럼 </a:t>
              </a:r>
              <a:r>
                <a:rPr lang="ko-KR" altLang="en-US" sz="16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자신의 </a:t>
              </a:r>
              <a:r>
                <a:rPr lang="en-US" altLang="ko-KR" sz="16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IP</a:t>
              </a:r>
              <a:r>
                <a:rPr lang="ko-KR" altLang="en-US" sz="16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를 목적지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로 입력하여 경로를 추적 할 수도 있고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bg1"/>
                  </a:solidFill>
                </a:rPr>
                <a:t>[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그림 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2]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처럼 </a:t>
              </a:r>
              <a:r>
                <a:rPr lang="ko-KR" altLang="en-US" sz="16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도메인을 목적지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로 입력하여 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bg1"/>
                  </a:solidFill>
                </a:rPr>
                <a:t>IP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경로를 추적 할 수 있다는 것을 볼 수 있다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.</a:t>
              </a:r>
              <a:endParaRPr lang="en-US" altLang="ko-KR" sz="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810" y="5871524"/>
            <a:ext cx="3982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3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]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친구의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IP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를 목적지로 입력하여 경로 추적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09390" y="883232"/>
            <a:ext cx="48225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[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그림 </a:t>
            </a:r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] </a:t>
            </a:r>
            <a:r>
              <a:rPr lang="ko-KR" altLang="en-US" sz="1600" b="1" dirty="0">
                <a:solidFill>
                  <a:schemeClr val="bg1"/>
                </a:solidFill>
              </a:rPr>
              <a:t>의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경우 친구의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IP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를 목적지로 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입력하여 경로를 추적해 보았다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그 결과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방화벽에 막혀 </a:t>
            </a:r>
            <a:r>
              <a:rPr lang="ko-KR" alt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경로 추적에 실패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한 것을 볼 수 있다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12118" y="602006"/>
            <a:ext cx="3803984" cy="5179100"/>
            <a:chOff x="586718" y="824265"/>
            <a:chExt cx="3803984" cy="51791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/>
            <a:srcRect r="44623"/>
            <a:stretch/>
          </p:blipFill>
          <p:spPr>
            <a:xfrm>
              <a:off x="586718" y="828502"/>
              <a:ext cx="3803984" cy="5174863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590308" y="824265"/>
              <a:ext cx="3789244" cy="5179100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337336" y="4135564"/>
            <a:ext cx="59666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이처럼 </a:t>
            </a:r>
            <a:r>
              <a:rPr lang="en-US" altLang="ko-KR" sz="1600" b="1" dirty="0" err="1">
                <a:solidFill>
                  <a:schemeClr val="bg1"/>
                </a:solidFill>
              </a:rPr>
              <a:t>icmp</a:t>
            </a:r>
            <a:r>
              <a:rPr lang="ko-KR" altLang="en-US" sz="1600" b="1" dirty="0">
                <a:solidFill>
                  <a:schemeClr val="bg1"/>
                </a:solidFill>
              </a:rPr>
              <a:t>로 동작하는 </a:t>
            </a:r>
            <a:r>
              <a:rPr lang="en-US" altLang="ko-KR" sz="1600" b="1" dirty="0" err="1">
                <a:solidFill>
                  <a:schemeClr val="bg1"/>
                </a:solidFill>
              </a:rPr>
              <a:t>tracert</a:t>
            </a:r>
            <a:r>
              <a:rPr lang="ko-KR" altLang="en-US" sz="1600" b="1" dirty="0">
                <a:solidFill>
                  <a:schemeClr val="bg1"/>
                </a:solidFill>
              </a:rPr>
              <a:t>의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경우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어느 경로나 구간에서 </a:t>
            </a:r>
            <a:r>
              <a:rPr lang="en-US" altLang="ko-KR" sz="1600" b="1" dirty="0" err="1">
                <a:solidFill>
                  <a:schemeClr val="bg1"/>
                </a:solidFill>
              </a:rPr>
              <a:t>icmp</a:t>
            </a:r>
            <a:r>
              <a:rPr lang="ko-KR" altLang="en-US" sz="1600" b="1" dirty="0">
                <a:solidFill>
                  <a:schemeClr val="bg1"/>
                </a:solidFill>
              </a:rPr>
              <a:t>가 차단되어 있다면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해당 </a:t>
            </a:r>
            <a:r>
              <a:rPr lang="ko-KR" alt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홉의 </a:t>
            </a: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정보를 얻을 수 없다</a:t>
            </a:r>
            <a:r>
              <a:rPr lang="ko-KR" altLang="en-US" sz="1600" b="1" dirty="0">
                <a:solidFill>
                  <a:schemeClr val="bg1"/>
                </a:solidFill>
              </a:rPr>
              <a:t>는</a:t>
            </a: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것을 알 수 있다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날짜 개체 틀 9"/>
          <p:cNvSpPr>
            <a:spLocks noGrp="1"/>
          </p:cNvSpPr>
          <p:nvPr/>
        </p:nvSpPr>
        <p:spPr>
          <a:xfrm>
            <a:off x="167678" y="6356350"/>
            <a:ext cx="9960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*  </a:t>
            </a:r>
            <a:r>
              <a:rPr lang="ko-KR" altLang="en-US" dirty="0" smtClean="0"/>
              <a:t>호스트</a:t>
            </a:r>
            <a:r>
              <a:rPr lang="en-US" altLang="ko-KR" dirty="0" smtClean="0"/>
              <a:t>(host) :  </a:t>
            </a:r>
            <a:r>
              <a:rPr lang="ko-KR" altLang="en-US" dirty="0" smtClean="0"/>
              <a:t>컴퓨터 네트워크에 연결된 컴퓨팅 장치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524083" y="796196"/>
            <a:ext cx="51048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500" dirty="0">
                <a:solidFill>
                  <a:schemeClr val="bg1"/>
                </a:solidFill>
              </a:rPr>
              <a:t>[①] </a:t>
            </a:r>
            <a:r>
              <a:rPr lang="ko-KR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목적지 </a:t>
            </a:r>
            <a:r>
              <a:rPr lang="ko-KR" altLang="en-US" sz="15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주소</a:t>
            </a:r>
            <a:r>
              <a:rPr lang="ko-KR" altLang="en-US" sz="1500" dirty="0" smtClean="0">
                <a:solidFill>
                  <a:schemeClr val="bg1"/>
                </a:solidFill>
              </a:rPr>
              <a:t>를 나타낸다</a:t>
            </a:r>
            <a:r>
              <a:rPr lang="en-US" altLang="ko-KR" sz="15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ko-KR" altLang="en-US" sz="1500" dirty="0">
              <a:solidFill>
                <a:schemeClr val="bg1"/>
              </a:solidFill>
            </a:endParaRPr>
          </a:p>
          <a:p>
            <a:pPr algn="just"/>
            <a:r>
              <a:rPr lang="en-US" altLang="ko-KR" sz="1500" dirty="0">
                <a:solidFill>
                  <a:schemeClr val="bg1"/>
                </a:solidFill>
              </a:rPr>
              <a:t>[②] </a:t>
            </a:r>
            <a:r>
              <a:rPr lang="ko-KR" altLang="en-US" sz="1500" dirty="0">
                <a:solidFill>
                  <a:schemeClr val="bg1"/>
                </a:solidFill>
              </a:rPr>
              <a:t>본인의 컴퓨터에서 목적지주소의 </a:t>
            </a:r>
            <a:r>
              <a:rPr lang="ko-KR" altLang="en-US" sz="1500" dirty="0" smtClean="0">
                <a:solidFill>
                  <a:schemeClr val="bg1"/>
                </a:solidFill>
              </a:rPr>
              <a:t>웹 서버 까지 </a:t>
            </a:r>
            <a:r>
              <a:rPr lang="ko-KR" altLang="en-US" sz="1500" dirty="0">
                <a:solidFill>
                  <a:schemeClr val="bg1"/>
                </a:solidFill>
              </a:rPr>
              <a:t>가는데 거친 </a:t>
            </a:r>
            <a:r>
              <a:rPr lang="ko-KR" altLang="en-US" sz="15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홉수</a:t>
            </a:r>
            <a:r>
              <a:rPr lang="ko-KR" altLang="en-US" sz="1500" dirty="0" err="1">
                <a:solidFill>
                  <a:schemeClr val="bg1"/>
                </a:solidFill>
              </a:rPr>
              <a:t>를</a:t>
            </a:r>
            <a:r>
              <a:rPr lang="ko-KR" altLang="en-US" sz="1500" dirty="0">
                <a:solidFill>
                  <a:schemeClr val="bg1"/>
                </a:solidFill>
              </a:rPr>
              <a:t> 나타낸다</a:t>
            </a:r>
            <a:r>
              <a:rPr lang="en-US" altLang="ko-KR" sz="15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ko-KR" altLang="en-US" sz="1500" dirty="0">
              <a:solidFill>
                <a:schemeClr val="bg1"/>
              </a:solidFill>
            </a:endParaRPr>
          </a:p>
          <a:p>
            <a:pPr algn="just"/>
            <a:r>
              <a:rPr lang="en-US" altLang="ko-KR" sz="1500" dirty="0">
                <a:solidFill>
                  <a:schemeClr val="bg1"/>
                </a:solidFill>
              </a:rPr>
              <a:t>-&gt;</a:t>
            </a:r>
            <a:r>
              <a:rPr lang="ko-KR" altLang="en-US" sz="1500" dirty="0">
                <a:solidFill>
                  <a:schemeClr val="bg1"/>
                </a:solidFill>
              </a:rPr>
              <a:t>즉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본인 컴퓨터와 구글 웹 서버 사이에는 </a:t>
            </a:r>
            <a:r>
              <a:rPr lang="en-US" altLang="ko-KR" sz="1500" dirty="0">
                <a:solidFill>
                  <a:schemeClr val="bg1"/>
                </a:solidFill>
              </a:rPr>
              <a:t>12</a:t>
            </a:r>
            <a:r>
              <a:rPr lang="ko-KR" altLang="en-US" sz="1500" dirty="0">
                <a:solidFill>
                  <a:schemeClr val="bg1"/>
                </a:solidFill>
              </a:rPr>
              <a:t>개의 호스트가 있다는 것이다</a:t>
            </a:r>
            <a:r>
              <a:rPr lang="en-US" altLang="ko-KR" sz="15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ko-KR" altLang="en-US" sz="1500" dirty="0">
              <a:solidFill>
                <a:schemeClr val="bg1"/>
              </a:solidFill>
            </a:endParaRPr>
          </a:p>
          <a:p>
            <a:pPr algn="just"/>
            <a:r>
              <a:rPr lang="en-US" altLang="ko-KR" sz="1500" dirty="0">
                <a:solidFill>
                  <a:schemeClr val="bg1"/>
                </a:solidFill>
              </a:rPr>
              <a:t>[③,④,⑤] </a:t>
            </a:r>
            <a:r>
              <a:rPr lang="en-US" altLang="ko-KR" sz="1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RTT</a:t>
            </a:r>
            <a:r>
              <a:rPr lang="en-US" altLang="ko-KR" sz="1500" dirty="0">
                <a:solidFill>
                  <a:schemeClr val="bg1"/>
                </a:solidFill>
              </a:rPr>
              <a:t>(Round Trip </a:t>
            </a:r>
            <a:r>
              <a:rPr lang="en-US" altLang="ko-KR" sz="1500" dirty="0" smtClean="0">
                <a:solidFill>
                  <a:schemeClr val="bg1"/>
                </a:solidFill>
              </a:rPr>
              <a:t>Time : </a:t>
            </a:r>
            <a:r>
              <a:rPr lang="ko-KR" altLang="en-US" sz="1500" dirty="0" smtClean="0">
                <a:solidFill>
                  <a:schemeClr val="bg1"/>
                </a:solidFill>
              </a:rPr>
              <a:t>왕복지연시간</a:t>
            </a:r>
            <a:r>
              <a:rPr lang="en-US" altLang="ko-KR" sz="1500" dirty="0" smtClean="0">
                <a:solidFill>
                  <a:schemeClr val="bg1"/>
                </a:solidFill>
              </a:rPr>
              <a:t>) : </a:t>
            </a:r>
            <a:r>
              <a:rPr lang="ko-KR" altLang="en-US" sz="1500" dirty="0" err="1" smtClean="0">
                <a:solidFill>
                  <a:schemeClr val="bg1"/>
                </a:solidFill>
              </a:rPr>
              <a:t>패킷망</a:t>
            </a:r>
            <a:r>
              <a:rPr lang="en-US" altLang="ko-KR" sz="1500" dirty="0" smtClean="0">
                <a:solidFill>
                  <a:schemeClr val="bg1"/>
                </a:solidFill>
              </a:rPr>
              <a:t>(</a:t>
            </a:r>
            <a:r>
              <a:rPr lang="ko-KR" altLang="en-US" sz="1500" dirty="0" smtClean="0">
                <a:solidFill>
                  <a:schemeClr val="bg1"/>
                </a:solidFill>
              </a:rPr>
              <a:t>인터넷</a:t>
            </a:r>
            <a:r>
              <a:rPr lang="en-US" altLang="ko-KR" sz="1500" dirty="0" smtClean="0">
                <a:solidFill>
                  <a:schemeClr val="bg1"/>
                </a:solidFill>
              </a:rPr>
              <a:t>) </a:t>
            </a:r>
            <a:r>
              <a:rPr lang="ko-KR" altLang="en-US" sz="1500" dirty="0" smtClean="0">
                <a:solidFill>
                  <a:schemeClr val="bg1"/>
                </a:solidFill>
              </a:rPr>
              <a:t>상에서</a:t>
            </a:r>
            <a:r>
              <a:rPr lang="ko-KR" altLang="en-US" sz="15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bg1"/>
                </a:solidFill>
              </a:rPr>
              <a:t>상대측 호스트까지 </a:t>
            </a:r>
            <a:r>
              <a:rPr lang="ko-KR" altLang="en-US" sz="15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패킷이 왕복하는데 걸리는 시간</a:t>
            </a:r>
            <a:r>
              <a:rPr lang="ko-KR" altLang="en-US" sz="1500" dirty="0" smtClean="0">
                <a:solidFill>
                  <a:schemeClr val="bg1"/>
                </a:solidFill>
              </a:rPr>
              <a:t>이다</a:t>
            </a:r>
            <a:r>
              <a:rPr lang="en-US" altLang="ko-KR" sz="15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endParaRPr lang="en-US" altLang="ko-KR" sz="15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ko-KR" altLang="en-US" sz="15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>
                    <a:lumMod val="75000"/>
                  </a:schemeClr>
                </a:solidFill>
              </a:rPr>
              <a:t>혹시 네트워크가 엄청나게 느리거나 연결이 되지 않을 때 </a:t>
            </a:r>
            <a:r>
              <a:rPr lang="en-US" altLang="ko-KR" sz="1500" dirty="0" smtClean="0">
                <a:solidFill>
                  <a:schemeClr val="bg1">
                    <a:lumMod val="75000"/>
                  </a:schemeClr>
                </a:solidFill>
              </a:rPr>
              <a:t>RTT</a:t>
            </a:r>
            <a:r>
              <a:rPr lang="ko-KR" altLang="en-US" sz="1500" dirty="0" smtClean="0">
                <a:solidFill>
                  <a:schemeClr val="bg1">
                    <a:lumMod val="75000"/>
                  </a:schemeClr>
                </a:solidFill>
              </a:rPr>
              <a:t>가 갑자기 증가한 호스트를 중점적으로 보면 될 것이다</a:t>
            </a:r>
            <a:r>
              <a:rPr lang="en-US" altLang="ko-KR" sz="15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altLang="ko-KR" sz="15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>
                    <a:lumMod val="75000"/>
                  </a:schemeClr>
                </a:solidFill>
              </a:rPr>
              <a:t>이는 </a:t>
            </a:r>
            <a:r>
              <a:rPr lang="ko-KR" altLang="en-US" sz="1500" dirty="0" err="1" smtClean="0">
                <a:solidFill>
                  <a:schemeClr val="bg1">
                    <a:lumMod val="75000"/>
                  </a:schemeClr>
                </a:solidFill>
              </a:rPr>
              <a:t>거리상에</a:t>
            </a:r>
            <a:r>
              <a:rPr lang="ko-KR" altLang="en-US" sz="1500" dirty="0" smtClean="0">
                <a:solidFill>
                  <a:schemeClr val="bg1">
                    <a:lumMod val="75000"/>
                  </a:schemeClr>
                </a:solidFill>
              </a:rPr>
              <a:t> 의한 </a:t>
            </a:r>
            <a:r>
              <a:rPr lang="ko-KR" altLang="en-US" sz="1500" dirty="0" err="1" smtClean="0">
                <a:solidFill>
                  <a:schemeClr val="bg1">
                    <a:lumMod val="75000"/>
                  </a:schemeClr>
                </a:solidFill>
              </a:rPr>
              <a:t>딜레이</a:t>
            </a:r>
            <a:r>
              <a:rPr lang="en-US" altLang="ko-KR" sz="1500" dirty="0" smtClean="0">
                <a:solidFill>
                  <a:schemeClr val="bg1">
                    <a:lumMod val="75000"/>
                  </a:schemeClr>
                </a:solidFill>
              </a:rPr>
              <a:t>(delay)</a:t>
            </a:r>
            <a:r>
              <a:rPr lang="ko-KR" altLang="en-US" sz="1500" dirty="0" smtClean="0">
                <a:solidFill>
                  <a:schemeClr val="bg1">
                    <a:lumMod val="75000"/>
                  </a:schemeClr>
                </a:solidFill>
              </a:rPr>
              <a:t> 증상으로 거리에 따라 응답시간이 늘거나 줄거나 하는 것 이다</a:t>
            </a:r>
            <a:r>
              <a:rPr lang="en-US" altLang="ko-KR" sz="15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algn="just"/>
            <a:endParaRPr lang="ko-KR" altLang="en-US" sz="1500" dirty="0" smtClean="0">
              <a:solidFill>
                <a:schemeClr val="bg1"/>
              </a:solidFill>
            </a:endParaRPr>
          </a:p>
          <a:p>
            <a:pPr algn="just"/>
            <a:r>
              <a:rPr lang="en-US" altLang="ko-KR" sz="1500" dirty="0" smtClean="0">
                <a:solidFill>
                  <a:schemeClr val="bg1"/>
                </a:solidFill>
              </a:rPr>
              <a:t>[</a:t>
            </a:r>
            <a:r>
              <a:rPr lang="en-US" altLang="ko-KR" sz="1500" dirty="0">
                <a:solidFill>
                  <a:schemeClr val="bg1"/>
                </a:solidFill>
              </a:rPr>
              <a:t>⑥] </a:t>
            </a:r>
            <a:r>
              <a:rPr lang="ko-KR" altLang="en-US" sz="1500" dirty="0" smtClean="0">
                <a:solidFill>
                  <a:schemeClr val="bg1"/>
                </a:solidFill>
              </a:rPr>
              <a:t>해당 </a:t>
            </a:r>
            <a:r>
              <a:rPr lang="ko-KR" altLang="en-US" sz="1500" dirty="0">
                <a:solidFill>
                  <a:schemeClr val="bg1"/>
                </a:solidFill>
              </a:rPr>
              <a:t>홉의 </a:t>
            </a:r>
            <a:r>
              <a:rPr lang="ko-KR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호스트 이름과 </a:t>
            </a:r>
            <a:r>
              <a:rPr lang="en-US" altLang="ko-KR" sz="1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IP</a:t>
            </a:r>
            <a:r>
              <a:rPr lang="ko-KR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주소</a:t>
            </a:r>
            <a:r>
              <a:rPr lang="ko-KR" altLang="en-US" sz="1500" b="1" dirty="0">
                <a:solidFill>
                  <a:schemeClr val="bg1"/>
                </a:solidFill>
              </a:rPr>
              <a:t>를 </a:t>
            </a:r>
            <a:r>
              <a:rPr lang="ko-KR" altLang="en-US" sz="1500" dirty="0">
                <a:solidFill>
                  <a:schemeClr val="bg1"/>
                </a:solidFill>
              </a:rPr>
              <a:t>표시한다</a:t>
            </a:r>
            <a:r>
              <a:rPr lang="en-US" altLang="ko-KR" sz="1500" dirty="0" smtClean="0">
                <a:solidFill>
                  <a:schemeClr val="bg1"/>
                </a:solidFill>
              </a:rPr>
              <a:t>.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70818" y="1019107"/>
            <a:ext cx="5802931" cy="4486070"/>
            <a:chOff x="586718" y="1292624"/>
            <a:chExt cx="5802931" cy="4486070"/>
          </a:xfrm>
        </p:grpSpPr>
        <p:grpSp>
          <p:nvGrpSpPr>
            <p:cNvPr id="12" name="그룹 11"/>
            <p:cNvGrpSpPr/>
            <p:nvPr/>
          </p:nvGrpSpPr>
          <p:grpSpPr>
            <a:xfrm>
              <a:off x="586718" y="1292624"/>
              <a:ext cx="5802931" cy="3908415"/>
              <a:chOff x="586718" y="3460984"/>
              <a:chExt cx="4711848" cy="2744158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2"/>
              <a:srcRect l="-30" t="31526" r="38541"/>
              <a:stretch/>
            </p:blipFill>
            <p:spPr>
              <a:xfrm>
                <a:off x="586718" y="3460984"/>
                <a:ext cx="4711848" cy="2744158"/>
              </a:xfrm>
              <a:prstGeom prst="rect">
                <a:avLst/>
              </a:prstGeom>
            </p:spPr>
          </p:pic>
          <p:sp>
            <p:nvSpPr>
              <p:cNvPr id="25" name="직사각형 24"/>
              <p:cNvSpPr/>
              <p:nvPr/>
            </p:nvSpPr>
            <p:spPr>
              <a:xfrm>
                <a:off x="586718" y="3473170"/>
                <a:ext cx="4711848" cy="2731972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352907" y="5409362"/>
              <a:ext cx="1996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</a:rPr>
                <a:t>그림</a:t>
              </a:r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</a:rPr>
                <a:t>4]</a:t>
              </a:r>
              <a:r>
                <a:rPr lang="en-US" altLang="ko-KR" dirty="0"/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tracert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실행 구조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86718" y="1973765"/>
              <a:ext cx="2102694" cy="211875"/>
            </a:xfrm>
            <a:prstGeom prst="rect">
              <a:avLst/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1419" y="2329645"/>
              <a:ext cx="282981" cy="2186599"/>
            </a:xfrm>
            <a:prstGeom prst="rect">
              <a:avLst/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796629" y="2329644"/>
              <a:ext cx="516322" cy="2186599"/>
            </a:xfrm>
            <a:prstGeom prst="rect">
              <a:avLst/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88290" y="2315825"/>
              <a:ext cx="516322" cy="2186599"/>
            </a:xfrm>
            <a:prstGeom prst="rect">
              <a:avLst/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488004" y="2315825"/>
              <a:ext cx="471718" cy="2186599"/>
            </a:xfrm>
            <a:prstGeom prst="rect">
              <a:avLst/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008973" y="2320678"/>
              <a:ext cx="3291465" cy="2186599"/>
            </a:xfrm>
            <a:prstGeom prst="rect">
              <a:avLst/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0750" y="1587994"/>
              <a:ext cx="41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①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6718" y="4435739"/>
              <a:ext cx="5457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②    ③      ④     ⑤                    ⑥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635831" y="115473"/>
            <a:ext cx="4588139" cy="494494"/>
            <a:chOff x="2423668" y="149221"/>
            <a:chExt cx="4675668" cy="494494"/>
          </a:xfrm>
        </p:grpSpPr>
        <p:sp>
          <p:nvSpPr>
            <p:cNvPr id="20" name="직사각형 19"/>
            <p:cNvSpPr/>
            <p:nvPr/>
          </p:nvSpPr>
          <p:spPr>
            <a:xfrm>
              <a:off x="2423668" y="149221"/>
              <a:ext cx="4675668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err="1">
                  <a:solidFill>
                    <a:schemeClr val="bg1"/>
                  </a:solidFill>
                </a:rPr>
                <a:t>tracert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실행 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구조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487533" y="627428"/>
              <a:ext cx="267868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693328" y="594917"/>
            <a:ext cx="10220280" cy="0"/>
            <a:chOff x="693328" y="594917"/>
            <a:chExt cx="10220280" cy="0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693328" y="594917"/>
              <a:ext cx="6947821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965787" y="594917"/>
              <a:ext cx="6947821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469893" y="2628900"/>
            <a:ext cx="3086100" cy="965200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Tracert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586718" y="839144"/>
            <a:ext cx="5661682" cy="4608493"/>
            <a:chOff x="586718" y="3460984"/>
            <a:chExt cx="4711848" cy="2744158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2"/>
            <a:srcRect l="-30" t="31526" r="38541"/>
            <a:stretch/>
          </p:blipFill>
          <p:spPr>
            <a:xfrm>
              <a:off x="586718" y="3460984"/>
              <a:ext cx="4711848" cy="2744158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586718" y="3473170"/>
              <a:ext cx="4711848" cy="2731972"/>
            </a:xfrm>
            <a:prstGeom prst="rect">
              <a:avLst/>
            </a:prstGeom>
            <a:noFill/>
            <a:ln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616700" y="394692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solidFill>
                  <a:schemeClr val="bg1"/>
                </a:solidFill>
              </a:rPr>
              <a:t>192.168.0.1  </a:t>
            </a:r>
            <a:r>
              <a:rPr lang="ko-KR" altLang="en-US" sz="1600" dirty="0" smtClean="0">
                <a:solidFill>
                  <a:schemeClr val="bg1"/>
                </a:solidFill>
              </a:rPr>
              <a:t>사설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iptime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공유기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solidFill>
                  <a:schemeClr val="bg1"/>
                </a:solidFill>
              </a:rPr>
              <a:t>220.123.18.1 </a:t>
            </a:r>
            <a:r>
              <a:rPr lang="ko-KR" altLang="en-US" sz="1600" dirty="0" smtClean="0">
                <a:solidFill>
                  <a:schemeClr val="bg1"/>
                </a:solidFill>
              </a:rPr>
              <a:t>주식회사 </a:t>
            </a:r>
            <a:r>
              <a:rPr lang="en-US" altLang="ko-KR" sz="16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solidFill>
                  <a:schemeClr val="bg1"/>
                </a:solidFill>
              </a:rPr>
              <a:t>211.106.141.101 </a:t>
            </a:r>
            <a:r>
              <a:rPr lang="ko-KR" altLang="en-US" sz="1600" dirty="0">
                <a:solidFill>
                  <a:schemeClr val="bg1"/>
                </a:solidFill>
              </a:rPr>
              <a:t>주식회사 </a:t>
            </a:r>
            <a:r>
              <a:rPr lang="en-US" altLang="ko-KR" sz="16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solidFill>
                  <a:schemeClr val="bg1"/>
                </a:solidFill>
              </a:rPr>
              <a:t>61.78.45.120 </a:t>
            </a:r>
            <a:r>
              <a:rPr lang="ko-KR" altLang="en-US" sz="1600" dirty="0">
                <a:solidFill>
                  <a:schemeClr val="bg1"/>
                </a:solidFill>
              </a:rPr>
              <a:t>주식회사 </a:t>
            </a:r>
            <a:r>
              <a:rPr lang="en-US" altLang="ko-KR" sz="16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solidFill>
                  <a:schemeClr val="bg1"/>
                </a:solidFill>
              </a:rPr>
              <a:t>112.188.165.21 </a:t>
            </a:r>
            <a:r>
              <a:rPr lang="ko-KR" altLang="en-US" sz="1600" dirty="0">
                <a:solidFill>
                  <a:schemeClr val="bg1"/>
                </a:solidFill>
              </a:rPr>
              <a:t>주식회사 </a:t>
            </a:r>
            <a:r>
              <a:rPr lang="en-US" altLang="ko-KR" sz="16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solidFill>
                  <a:schemeClr val="bg1"/>
                </a:solidFill>
              </a:rPr>
              <a:t>112.188.133.61 </a:t>
            </a:r>
            <a:r>
              <a:rPr lang="ko-KR" altLang="en-US" sz="1600" dirty="0">
                <a:solidFill>
                  <a:schemeClr val="bg1"/>
                </a:solidFill>
              </a:rPr>
              <a:t>주식회사 </a:t>
            </a:r>
            <a:r>
              <a:rPr lang="en-US" altLang="ko-KR" sz="16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solidFill>
                  <a:schemeClr val="bg1"/>
                </a:solidFill>
              </a:rPr>
              <a:t>* </a:t>
            </a:r>
            <a:r>
              <a:rPr lang="ko-KR" altLang="en-US" sz="1600" dirty="0" smtClean="0">
                <a:solidFill>
                  <a:schemeClr val="bg1"/>
                </a:solidFill>
              </a:rPr>
              <a:t>알 수 없음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solidFill>
                  <a:schemeClr val="bg1"/>
                </a:solidFill>
              </a:rPr>
              <a:t>112.174.70.42 </a:t>
            </a:r>
            <a:r>
              <a:rPr lang="ko-KR" altLang="en-US" sz="1600" dirty="0">
                <a:solidFill>
                  <a:schemeClr val="bg1"/>
                </a:solidFill>
              </a:rPr>
              <a:t>주식회사 </a:t>
            </a:r>
            <a:r>
              <a:rPr lang="en-US" altLang="ko-KR" sz="1600" dirty="0" smtClean="0">
                <a:solidFill>
                  <a:schemeClr val="bg1"/>
                </a:solidFill>
              </a:rPr>
              <a:t>KT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solidFill>
                  <a:schemeClr val="bg1"/>
                </a:solidFill>
              </a:rPr>
              <a:t>72.14.194.106 </a:t>
            </a:r>
            <a:r>
              <a:rPr lang="ko-KR" altLang="en-US" sz="1600" dirty="0" smtClean="0">
                <a:solidFill>
                  <a:schemeClr val="bg1"/>
                </a:solidFill>
              </a:rPr>
              <a:t>구글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solidFill>
                  <a:schemeClr val="bg1"/>
                </a:solidFill>
              </a:rPr>
              <a:t>108.170.242.161 </a:t>
            </a:r>
            <a:r>
              <a:rPr lang="ko-KR" altLang="en-US" sz="1600" dirty="0" smtClean="0">
                <a:solidFill>
                  <a:schemeClr val="bg1"/>
                </a:solidFill>
              </a:rPr>
              <a:t>구글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solidFill>
                  <a:schemeClr val="bg1"/>
                </a:solidFill>
              </a:rPr>
              <a:t>74.125.251.235 </a:t>
            </a:r>
            <a:r>
              <a:rPr lang="ko-KR" altLang="en-US" sz="1600" dirty="0" smtClean="0">
                <a:solidFill>
                  <a:schemeClr val="bg1"/>
                </a:solidFill>
              </a:rPr>
              <a:t>구글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>
                <a:solidFill>
                  <a:schemeClr val="bg1"/>
                </a:solidFill>
              </a:rPr>
              <a:t>n</a:t>
            </a:r>
            <a:r>
              <a:rPr lang="en-US" altLang="ko-KR" sz="1600" dirty="0" smtClean="0">
                <a:solidFill>
                  <a:schemeClr val="bg1"/>
                </a:solidFill>
              </a:rPr>
              <a:t>rt20s08-in-f14.1e100.net [172.217.31.142] </a:t>
            </a:r>
            <a:r>
              <a:rPr lang="ko-KR" altLang="en-US" sz="1600" dirty="0" smtClean="0">
                <a:solidFill>
                  <a:schemeClr val="bg1"/>
                </a:solidFill>
              </a:rPr>
              <a:t>구글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19196" y="5529085"/>
            <a:ext cx="3427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그림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 5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]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구글을 목적지로 입력하여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IP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경로 추적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23877" y="111365"/>
            <a:ext cx="4837748" cy="507831"/>
            <a:chOff x="2572033" y="149221"/>
            <a:chExt cx="4837748" cy="507831"/>
          </a:xfrm>
        </p:grpSpPr>
        <p:sp>
          <p:nvSpPr>
            <p:cNvPr id="14" name="직사각형 13"/>
            <p:cNvSpPr/>
            <p:nvPr/>
          </p:nvSpPr>
          <p:spPr>
            <a:xfrm>
              <a:off x="2572033" y="149221"/>
              <a:ext cx="483774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</a:rPr>
                <a:t>어떤 라우터를 경유하는가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?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72033" y="571156"/>
              <a:ext cx="3241211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9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5534</TotalTime>
  <Words>2402</Words>
  <Application>Microsoft Office PowerPoint</Application>
  <PresentationFormat>와이드스크린</PresentationFormat>
  <Paragraphs>524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660</cp:revision>
  <dcterms:created xsi:type="dcterms:W3CDTF">2018-08-02T07:05:36Z</dcterms:created>
  <dcterms:modified xsi:type="dcterms:W3CDTF">2019-09-14T19:26:14Z</dcterms:modified>
</cp:coreProperties>
</file>