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91" r:id="rId2"/>
    <p:sldId id="588" r:id="rId3"/>
    <p:sldId id="644" r:id="rId4"/>
    <p:sldId id="648" r:id="rId5"/>
    <p:sldId id="630" r:id="rId6"/>
    <p:sldId id="632" r:id="rId7"/>
    <p:sldId id="645" r:id="rId8"/>
    <p:sldId id="647" r:id="rId9"/>
    <p:sldId id="646" r:id="rId10"/>
    <p:sldId id="62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1D2029"/>
    <a:srgbClr val="30333A"/>
    <a:srgbClr val="D5355F"/>
    <a:srgbClr val="815695"/>
    <a:srgbClr val="1D6398"/>
    <a:srgbClr val="1E6B86"/>
    <a:srgbClr val="2584A7"/>
    <a:srgbClr val="EEEEE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81" autoAdjust="0"/>
    <p:restoredTop sz="94671" autoAdjust="0"/>
  </p:normalViewPr>
  <p:slideViewPr>
    <p:cSldViewPr snapToGrid="0">
      <p:cViewPr>
        <p:scale>
          <a:sx n="125" d="100"/>
          <a:sy n="125" d="100"/>
        </p:scale>
        <p:origin x="2376" y="9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8A8B-6E94-43E1-B30D-FA0BCA9CE15D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659-18B3-4EF4-8774-230C0FA8FFE2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752-9B95-4247-816C-8F56EB954F9C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C9F8-AB55-4E7A-B569-50ADA02EEA6B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1D25-D872-41C9-8A8F-46B339A1B6B6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04C3-9247-4CAB-B513-08C37C27DF15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F88C-6CB2-449F-A51A-368C71AA0331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08B-5780-4DB5-B7D7-566C3A708658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31D-D3D1-46CE-AE15-BCC3ECC7E5DC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0330-47D5-4E10-97A7-AE9AE809D598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ED33-4C41-418E-9411-7FFB715B9542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A9B9-B9F4-4EC5-ADD7-477BB159CD2D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ì»´í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1800000">
            <a:off x="4432299" y="1917699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5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843111" y="2158773"/>
              <a:ext cx="2520769" cy="574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schemeClr val="bg1"/>
                  </a:solidFill>
                </a:rPr>
                <a:t>컴퓨터네트워크</a:t>
              </a:r>
              <a:endParaRPr lang="en-US" altLang="ko-KR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5489" y="6060506"/>
            <a:ext cx="520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담당 교수님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이상정 교수님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이름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학번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김혜진 </a:t>
            </a:r>
            <a:r>
              <a:rPr lang="en-US" altLang="ko-KR" sz="1200" dirty="0" smtClean="0">
                <a:solidFill>
                  <a:schemeClr val="bg1"/>
                </a:solidFill>
              </a:rPr>
              <a:t>20174627</a:t>
            </a:r>
          </a:p>
        </p:txBody>
      </p:sp>
    </p:spTree>
    <p:extLst>
      <p:ext uri="{BB962C8B-B14F-4D97-AF65-F5344CB8AC3E}">
        <p14:creationId xmlns:p14="http://schemas.microsoft.com/office/powerpoint/2010/main" val="1956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93119" y="1940894"/>
            <a:ext cx="6432821" cy="2821606"/>
            <a:chOff x="2086339" y="1384634"/>
            <a:chExt cx="8128001" cy="3900114"/>
          </a:xfrm>
        </p:grpSpPr>
        <p:sp>
          <p:nvSpPr>
            <p:cNvPr id="107" name="직사각형 106"/>
            <p:cNvSpPr/>
            <p:nvPr/>
          </p:nvSpPr>
          <p:spPr>
            <a:xfrm>
              <a:off x="2086340" y="1576348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02390" y="2876550"/>
              <a:ext cx="5581650" cy="1063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bg1"/>
                  </a:solidFill>
                </a:rPr>
                <a:t>감사합니다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21094030">
              <a:off x="2086339" y="1384634"/>
              <a:ext cx="8128000" cy="38608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650340">
              <a:off x="2086339" y="1576347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50000">
                    <a:schemeClr val="accent1"/>
                  </a:gs>
                  <a:gs pos="0">
                    <a:schemeClr val="accent6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59475" y="1492707"/>
            <a:ext cx="5749234" cy="3593142"/>
            <a:chOff x="470576" y="1911807"/>
            <a:chExt cx="5749234" cy="3593142"/>
          </a:xfrm>
        </p:grpSpPr>
        <p:grpSp>
          <p:nvGrpSpPr>
            <p:cNvPr id="4" name="그룹 3"/>
            <p:cNvGrpSpPr/>
            <p:nvPr/>
          </p:nvGrpSpPr>
          <p:grpSpPr>
            <a:xfrm>
              <a:off x="559474" y="2628090"/>
              <a:ext cx="3324157" cy="45719"/>
              <a:chOff x="553059" y="3169792"/>
              <a:chExt cx="1554480" cy="45719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53059" y="3169792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3059" y="3169792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470576" y="1911807"/>
              <a:ext cx="574923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endParaRPr lang="en-US" altLang="ko-KR" sz="1050" b="1" dirty="0">
                <a:solidFill>
                  <a:prstClr val="white"/>
                </a:solidFill>
              </a:endParaRPr>
            </a:p>
            <a:p>
              <a:pPr algn="just"/>
              <a:r>
                <a:rPr lang="en-US" altLang="ko-KR" sz="2000" b="1" i="1" dirty="0" smtClean="0">
                  <a:solidFill>
                    <a:schemeClr val="bg1"/>
                  </a:solidFill>
                </a:rPr>
                <a:t>Curl </a:t>
              </a:r>
              <a:r>
                <a:rPr lang="ko-KR" altLang="en-US" sz="2000" b="1" i="1" dirty="0" smtClean="0">
                  <a:solidFill>
                    <a:schemeClr val="bg1"/>
                  </a:solidFill>
                </a:rPr>
                <a:t>정의</a:t>
              </a:r>
              <a:endParaRPr lang="en-US" altLang="ko-KR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0576" y="4782122"/>
              <a:ext cx="574923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3.</a:t>
              </a:r>
              <a:endParaRPr lang="en-US" altLang="ko-KR" sz="1200" b="1" dirty="0">
                <a:solidFill>
                  <a:prstClr val="white"/>
                </a:solidFill>
              </a:endParaRPr>
            </a:p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Curl </a:t>
              </a:r>
              <a:r>
                <a:rPr lang="ko-KR" altLang="en-US" sz="2000" b="1" i="1" dirty="0" smtClean="0">
                  <a:solidFill>
                    <a:schemeClr val="bg1"/>
                  </a:solidFill>
                </a:rPr>
                <a:t>실행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9474" y="3281434"/>
              <a:ext cx="4970675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white"/>
                  </a:solidFill>
                </a:rPr>
                <a:t>2.</a:t>
              </a:r>
            </a:p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HTTP </a:t>
              </a:r>
              <a:r>
                <a:rPr lang="ko-KR" altLang="en-US" sz="2000" b="1" i="1" dirty="0" smtClean="0">
                  <a:solidFill>
                    <a:schemeClr val="bg1"/>
                  </a:solidFill>
                </a:rPr>
                <a:t>정의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475" y="4039581"/>
              <a:ext cx="3485336" cy="50022"/>
              <a:chOff x="8185353" y="5403463"/>
              <a:chExt cx="1554480" cy="45719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8185353" y="5403463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185353" y="5403463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59475" y="5459230"/>
              <a:ext cx="3458593" cy="45719"/>
              <a:chOff x="8185353" y="5403463"/>
              <a:chExt cx="1554480" cy="45719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185353" y="5403463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185353" y="5403463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9475" y="186743"/>
            <a:ext cx="1086445" cy="738664"/>
            <a:chOff x="559475" y="186743"/>
            <a:chExt cx="1086445" cy="738664"/>
          </a:xfrm>
        </p:grpSpPr>
        <p:sp>
          <p:nvSpPr>
            <p:cNvPr id="18" name="직사각형 17"/>
            <p:cNvSpPr/>
            <p:nvPr/>
          </p:nvSpPr>
          <p:spPr>
            <a:xfrm>
              <a:off x="559475" y="186743"/>
              <a:ext cx="108644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i="1" dirty="0" smtClean="0">
                  <a:solidFill>
                    <a:schemeClr val="bg1">
                      <a:lumMod val="75000"/>
                    </a:schemeClr>
                  </a:solidFill>
                </a:rPr>
                <a:t>목차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59476" y="432665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2</a:t>
            </a:fld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0374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22376" y="2443264"/>
            <a:ext cx="10631424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bg1"/>
                </a:solidFill>
              </a:rPr>
              <a:t>cURL</a:t>
            </a:r>
            <a:r>
              <a:rPr lang="ko-KR" altLang="en-US" sz="1600" b="1" dirty="0">
                <a:solidFill>
                  <a:schemeClr val="bg1"/>
                </a:solidFill>
              </a:rPr>
              <a:t>은 다양한 프로토콜로 데이터를 전송해볼 수 있는 명령어 기반의 컴퓨터 프로그램이다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1997</a:t>
            </a:r>
            <a:r>
              <a:rPr lang="ko-KR" altLang="en-US" sz="1600" b="1" dirty="0">
                <a:solidFill>
                  <a:schemeClr val="bg1"/>
                </a:solidFill>
              </a:rPr>
              <a:t>년 부터 시작된 프로젝트로 현재 </a:t>
            </a:r>
            <a:r>
              <a:rPr lang="en-US" altLang="ko-KR" sz="1600" b="1" dirty="0" err="1">
                <a:solidFill>
                  <a:schemeClr val="bg1"/>
                </a:solidFill>
              </a:rPr>
              <a:t>libcurl</a:t>
            </a:r>
            <a:r>
              <a:rPr lang="ko-KR" altLang="en-US" sz="1600" b="1" dirty="0">
                <a:solidFill>
                  <a:schemeClr val="bg1"/>
                </a:solidFill>
              </a:rPr>
              <a:t>과 </a:t>
            </a:r>
            <a:r>
              <a:rPr lang="en-US" altLang="ko-KR" sz="1600" b="1" dirty="0" err="1">
                <a:solidFill>
                  <a:schemeClr val="bg1"/>
                </a:solidFill>
              </a:rPr>
              <a:t>cURL</a:t>
            </a:r>
            <a:r>
              <a:rPr lang="en-US" altLang="ko-KR" sz="1600" b="1" dirty="0">
                <a:solidFill>
                  <a:schemeClr val="bg1"/>
                </a:solidFill>
              </a:rPr>
              <a:t> 2</a:t>
            </a:r>
            <a:r>
              <a:rPr lang="ko-KR" altLang="en-US" sz="1600" b="1" dirty="0">
                <a:solidFill>
                  <a:schemeClr val="bg1"/>
                </a:solidFill>
              </a:rPr>
              <a:t>개의 제품을 배포한다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bg1"/>
                </a:solidFill>
              </a:rPr>
              <a:t>libcurl</a:t>
            </a:r>
            <a:r>
              <a:rPr lang="ko-KR" altLang="en-US" sz="1600" b="1" dirty="0">
                <a:solidFill>
                  <a:schemeClr val="bg1"/>
                </a:solidFill>
              </a:rPr>
              <a:t>은 일반 개발자가 많이 쓰는 </a:t>
            </a:r>
            <a:r>
              <a:rPr lang="en-US" altLang="ko-KR" sz="1600" b="1" dirty="0">
                <a:solidFill>
                  <a:schemeClr val="bg1"/>
                </a:solidFill>
              </a:rPr>
              <a:t>HTTP, FTP</a:t>
            </a:r>
            <a:r>
              <a:rPr lang="ko-KR" altLang="en-US" sz="1600" b="1" dirty="0">
                <a:solidFill>
                  <a:schemeClr val="bg1"/>
                </a:solidFill>
              </a:rPr>
              <a:t>를 시작해 매우 많은 프로토콜을 지원하는 무료 라이브러리다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9476" y="15984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schemeClr val="bg1"/>
                </a:solidFill>
                <a:latin typeface="+mj-lt"/>
              </a:rPr>
              <a:t>Curl</a:t>
            </a:r>
            <a:r>
              <a:rPr lang="ko-KR" altLang="en-US" sz="2800" b="1" i="1" dirty="0" smtClean="0">
                <a:solidFill>
                  <a:schemeClr val="bg1"/>
                </a:solidFill>
                <a:latin typeface="+mj-lt"/>
              </a:rPr>
              <a:t>란</a:t>
            </a:r>
            <a:r>
              <a:rPr lang="en-US" altLang="ko-KR" sz="2800" b="1" i="1" dirty="0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 sz="2800" b="1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9476" y="432665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3</a:t>
            </a:fld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722376" y="2311527"/>
            <a:ext cx="10631424" cy="1499981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5900" y="2740444"/>
            <a:ext cx="9441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인터넷에서 데이터를 주고 받을 수 있는 통신 규약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즉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/>
              <a:t> </a:t>
            </a:r>
            <a:r>
              <a:rPr lang="ko-KR" altLang="en-US" b="1" dirty="0">
                <a:solidFill>
                  <a:schemeClr val="bg1"/>
                </a:solidFill>
              </a:rPr>
              <a:t>클라이언트와 서버 사이에 이루어지는 요청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응답</a:t>
            </a:r>
            <a:r>
              <a:rPr lang="en-US" altLang="ko-KR" b="1" dirty="0">
                <a:solidFill>
                  <a:schemeClr val="bg1"/>
                </a:solidFill>
              </a:rPr>
              <a:t>(request/response) </a:t>
            </a:r>
            <a:r>
              <a:rPr lang="ko-KR" altLang="en-US" b="1" dirty="0" smtClean="0">
                <a:solidFill>
                  <a:schemeClr val="bg1"/>
                </a:solidFill>
              </a:rPr>
              <a:t>프로토콜이다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9476" y="159843"/>
            <a:ext cx="48507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schemeClr val="bg1"/>
                </a:solidFill>
                <a:latin typeface="+mj-lt"/>
              </a:rPr>
              <a:t>HTTP</a:t>
            </a:r>
            <a:r>
              <a:rPr lang="en-US" altLang="ko-KR" sz="2000" b="1" i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altLang="ko-KR" sz="1400" i="1" dirty="0">
                <a:solidFill>
                  <a:schemeClr val="bg1">
                    <a:lumMod val="75000"/>
                  </a:schemeClr>
                </a:solidFill>
              </a:rPr>
              <a:t>Hyper Text Transfer Protocol</a:t>
            </a:r>
            <a:r>
              <a:rPr lang="en-US" altLang="ko-KR" sz="2000" b="1" i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800" b="1" i="1" dirty="0" smtClean="0">
                <a:solidFill>
                  <a:schemeClr val="bg1"/>
                </a:solidFill>
                <a:latin typeface="+mj-lt"/>
              </a:rPr>
              <a:t>란</a:t>
            </a:r>
            <a:r>
              <a:rPr lang="en-US" altLang="ko-KR" sz="2800" b="1" i="1" dirty="0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 sz="2800" b="1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9476" y="432665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4</a:t>
            </a:fld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1432560" y="2684907"/>
            <a:ext cx="9494520" cy="1125093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Curl </a:t>
            </a:r>
            <a:r>
              <a:rPr lang="ko-KR" alt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05567" y="126877"/>
            <a:ext cx="1998137" cy="454292"/>
            <a:chOff x="559475" y="313620"/>
            <a:chExt cx="1998137" cy="454292"/>
          </a:xfrm>
        </p:grpSpPr>
        <p:sp>
          <p:nvSpPr>
            <p:cNvPr id="19" name="직사각형 18"/>
            <p:cNvSpPr/>
            <p:nvPr/>
          </p:nvSpPr>
          <p:spPr>
            <a:xfrm>
              <a:off x="559475" y="313620"/>
              <a:ext cx="1998137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i="1" dirty="0" smtClean="0">
                  <a:solidFill>
                    <a:schemeClr val="bg1"/>
                  </a:solidFill>
                </a:rPr>
                <a:t>Curl</a:t>
              </a:r>
              <a:r>
                <a:rPr lang="ko-KR" altLang="en-US" b="1" i="1" dirty="0" smtClean="0">
                  <a:solidFill>
                    <a:schemeClr val="bg1"/>
                  </a:solidFill>
                </a:rPr>
                <a:t>실행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59476" y="432665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2034367" y="229828"/>
            <a:ext cx="9173823" cy="6237483"/>
            <a:chOff x="205567" y="229828"/>
            <a:chExt cx="9173823" cy="623748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567" y="673172"/>
              <a:ext cx="7766767" cy="5794139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205567" y="679858"/>
              <a:ext cx="7766767" cy="5676492"/>
              <a:chOff x="205359" y="916122"/>
              <a:chExt cx="7655151" cy="4770504"/>
            </a:xfrm>
          </p:grpSpPr>
          <p:sp>
            <p:nvSpPr>
              <p:cNvPr id="17" name="액자 16"/>
              <p:cNvSpPr/>
              <p:nvPr/>
            </p:nvSpPr>
            <p:spPr>
              <a:xfrm>
                <a:off x="1552333" y="916122"/>
                <a:ext cx="2139696" cy="128986"/>
              </a:xfrm>
              <a:prstGeom prst="fram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액자 22"/>
              <p:cNvSpPr>
                <a:spLocks/>
              </p:cNvSpPr>
              <p:nvPr/>
            </p:nvSpPr>
            <p:spPr>
              <a:xfrm>
                <a:off x="205359" y="4507841"/>
                <a:ext cx="7655151" cy="1178785"/>
              </a:xfrm>
              <a:prstGeom prst="frame">
                <a:avLst>
                  <a:gd name="adj1" fmla="val 155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액자 23"/>
              <p:cNvSpPr/>
              <p:nvPr/>
            </p:nvSpPr>
            <p:spPr>
              <a:xfrm>
                <a:off x="207916" y="1052716"/>
                <a:ext cx="4577749" cy="3431062"/>
              </a:xfrm>
              <a:prstGeom prst="frame">
                <a:avLst>
                  <a:gd name="adj1" fmla="val 37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설명선 2 7"/>
            <p:cNvSpPr/>
            <p:nvPr/>
          </p:nvSpPr>
          <p:spPr>
            <a:xfrm>
              <a:off x="4013987" y="229828"/>
              <a:ext cx="1940206" cy="396605"/>
            </a:xfrm>
            <a:prstGeom prst="borderCallout2">
              <a:avLst>
                <a:gd name="adj1" fmla="val 49266"/>
                <a:gd name="adj2" fmla="val 13"/>
                <a:gd name="adj3" fmla="val 50575"/>
                <a:gd name="adj4" fmla="val -11782"/>
                <a:gd name="adj5" fmla="val 113864"/>
                <a:gd name="adj6" fmla="val -30121"/>
              </a:avLst>
            </a:prstGeom>
            <a:solidFill>
              <a:schemeClr val="tx1">
                <a:alpha val="84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000" dirty="0">
                  <a:solidFill>
                    <a:schemeClr val="bg1"/>
                  </a:solidFill>
                </a:rPr>
                <a:t>쇼핑몰을 </a:t>
              </a:r>
              <a:r>
                <a:rPr lang="en-US" altLang="ko-KR" sz="1000" dirty="0">
                  <a:solidFill>
                    <a:schemeClr val="bg1"/>
                  </a:solidFill>
                </a:rPr>
                <a:t>GET</a:t>
              </a:r>
              <a:r>
                <a:rPr lang="ko-KR" altLang="en-US" sz="1000" dirty="0">
                  <a:solidFill>
                    <a:schemeClr val="bg1"/>
                  </a:solidFill>
                </a:rPr>
                <a:t>방식으로 접속</a:t>
              </a:r>
              <a:r>
                <a:rPr lang="en-US" altLang="ko-KR" sz="1000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sz="1000" dirty="0">
                  <a:solidFill>
                    <a:schemeClr val="bg1"/>
                  </a:solidFill>
                </a:rPr>
                <a:t>-v </a:t>
              </a:r>
              <a:r>
                <a:rPr lang="ko-KR" altLang="en-US" sz="1000" dirty="0">
                  <a:solidFill>
                    <a:schemeClr val="bg1"/>
                  </a:solidFill>
                </a:rPr>
                <a:t>속성을 주어 상세 내역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출력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25" name="설명선 2 24"/>
            <p:cNvSpPr/>
            <p:nvPr/>
          </p:nvSpPr>
          <p:spPr>
            <a:xfrm>
              <a:off x="5161734" y="899399"/>
              <a:ext cx="1030836" cy="259445"/>
            </a:xfrm>
            <a:prstGeom prst="borderCallout2">
              <a:avLst>
                <a:gd name="adj1" fmla="val 49266"/>
                <a:gd name="adj2" fmla="val 13"/>
                <a:gd name="adj3" fmla="val 32313"/>
                <a:gd name="adj4" fmla="val -12249"/>
                <a:gd name="adj5" fmla="val 32886"/>
                <a:gd name="adj6" fmla="val -31055"/>
              </a:avLst>
            </a:prstGeom>
            <a:solidFill>
              <a:schemeClr val="tx1">
                <a:alpha val="8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요청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(Request)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2" name="설명선 2 31"/>
            <p:cNvSpPr/>
            <p:nvPr/>
          </p:nvSpPr>
          <p:spPr>
            <a:xfrm>
              <a:off x="8304118" y="5260999"/>
              <a:ext cx="1075272" cy="297830"/>
            </a:xfrm>
            <a:prstGeom prst="borderCallout2">
              <a:avLst>
                <a:gd name="adj1" fmla="val 49266"/>
                <a:gd name="adj2" fmla="val -2787"/>
                <a:gd name="adj3" fmla="val 32313"/>
                <a:gd name="adj4" fmla="val -12249"/>
                <a:gd name="adj5" fmla="val 31685"/>
                <a:gd name="adj6" fmla="val -32921"/>
              </a:avLst>
            </a:prstGeom>
            <a:solidFill>
              <a:schemeClr val="tx1">
                <a:alpha val="84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응답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(Response)</a:t>
              </a:r>
            </a:p>
          </p:txBody>
        </p:sp>
      </p:grpSp>
      <p:sp>
        <p:nvSpPr>
          <p:cNvPr id="33" name="액자 32"/>
          <p:cNvSpPr/>
          <p:nvPr/>
        </p:nvSpPr>
        <p:spPr>
          <a:xfrm>
            <a:off x="2133996" y="4376022"/>
            <a:ext cx="1550766" cy="51283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설명선 2 33"/>
          <p:cNvSpPr/>
          <p:nvPr/>
        </p:nvSpPr>
        <p:spPr>
          <a:xfrm>
            <a:off x="4228596" y="4058568"/>
            <a:ext cx="4905720" cy="784168"/>
          </a:xfrm>
          <a:prstGeom prst="borderCallout2">
            <a:avLst>
              <a:gd name="adj1" fmla="val 49266"/>
              <a:gd name="adj2" fmla="val 13"/>
              <a:gd name="adj3" fmla="val 50354"/>
              <a:gd name="adj4" fmla="val -4835"/>
              <a:gd name="adj5" fmla="val 51198"/>
              <a:gd name="adj6" fmla="val -11086"/>
            </a:avLst>
          </a:prstGeom>
          <a:solidFill>
            <a:srgbClr val="FFE1E1">
              <a:alpha val="8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&lt;</a:t>
            </a:r>
            <a:r>
              <a:rPr lang="ko-KR" altLang="en-US" sz="1000" dirty="0" smtClean="0">
                <a:solidFill>
                  <a:schemeClr val="tx1"/>
                </a:solidFill>
              </a:rPr>
              <a:t>헤더 라인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HTTP/1.1 : http</a:t>
            </a:r>
            <a:r>
              <a:rPr lang="ko-KR" altLang="en-US" sz="1000" dirty="0" smtClean="0">
                <a:solidFill>
                  <a:schemeClr val="tx1"/>
                </a:solidFill>
              </a:rPr>
              <a:t>의 버전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Host : </a:t>
            </a:r>
            <a:r>
              <a:rPr lang="ko-KR" altLang="en-US" sz="1000" dirty="0" smtClean="0">
                <a:solidFill>
                  <a:schemeClr val="tx1"/>
                </a:solidFill>
              </a:rPr>
              <a:t>서버의 도메인 네임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User-Agent 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현재 사용자가 어떤 클라이언트를 통해 요청을 보냈는지 알 수 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Accept : </a:t>
            </a:r>
            <a:r>
              <a:rPr lang="ko-KR" altLang="en-US" sz="1000" dirty="0" smtClean="0">
                <a:solidFill>
                  <a:schemeClr val="tx1"/>
                </a:solidFill>
              </a:rPr>
              <a:t>클라이언트가 </a:t>
            </a:r>
            <a:r>
              <a:rPr lang="ko-KR" altLang="en-US" sz="1000" dirty="0">
                <a:solidFill>
                  <a:schemeClr val="tx1"/>
                </a:solidFill>
              </a:rPr>
              <a:t>허</a:t>
            </a:r>
            <a:r>
              <a:rPr lang="ko-KR" altLang="en-US" sz="1000" dirty="0" smtClean="0">
                <a:solidFill>
                  <a:schemeClr val="tx1"/>
                </a:solidFill>
              </a:rPr>
              <a:t>용할 수 있는 파일 형식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설명선 2 34"/>
          <p:cNvSpPr/>
          <p:nvPr/>
        </p:nvSpPr>
        <p:spPr>
          <a:xfrm>
            <a:off x="6880860" y="2539576"/>
            <a:ext cx="4770120" cy="1272448"/>
          </a:xfrm>
          <a:prstGeom prst="borderCallout2">
            <a:avLst>
              <a:gd name="adj1" fmla="val 99870"/>
              <a:gd name="adj2" fmla="val 68296"/>
              <a:gd name="adj3" fmla="val 129784"/>
              <a:gd name="adj4" fmla="val 64187"/>
              <a:gd name="adj5" fmla="val 191885"/>
              <a:gd name="adj6" fmla="val 60721"/>
            </a:avLst>
          </a:prstGeom>
          <a:solidFill>
            <a:schemeClr val="accent6">
              <a:lumMod val="20000"/>
              <a:lumOff val="80000"/>
              <a:alpha val="8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&lt;</a:t>
            </a:r>
            <a:r>
              <a:rPr lang="ko-KR" altLang="en-US" sz="1000" dirty="0" smtClean="0">
                <a:solidFill>
                  <a:schemeClr val="tx1"/>
                </a:solidFill>
              </a:rPr>
              <a:t>헤더 라인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200 ok : 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성공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객체가 해당 메시지로 정보를 보냄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Cache-control :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캐싱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정책 정의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Content-Type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컨텐츠의 타입과 문자열 </a:t>
            </a:r>
            <a:r>
              <a:rPr lang="ko-KR" altLang="en-US" sz="1000" dirty="0" err="1">
                <a:solidFill>
                  <a:schemeClr val="tx1"/>
                </a:solidFill>
              </a:rPr>
              <a:t>인코딩을</a:t>
            </a:r>
            <a:r>
              <a:rPr lang="ko-KR" altLang="en-US" sz="1000" dirty="0">
                <a:solidFill>
                  <a:schemeClr val="tx1"/>
                </a:solidFill>
              </a:rPr>
              <a:t> 명시함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Date : HTTP</a:t>
            </a:r>
            <a:r>
              <a:rPr lang="ko-KR" altLang="en-US" sz="1000" dirty="0">
                <a:solidFill>
                  <a:schemeClr val="tx1"/>
                </a:solidFill>
              </a:rPr>
              <a:t>가 만들어진 </a:t>
            </a:r>
            <a:r>
              <a:rPr lang="ko-KR" altLang="en-US" sz="1000" dirty="0" smtClean="0">
                <a:solidFill>
                  <a:schemeClr val="tx1"/>
                </a:solidFill>
              </a:rPr>
              <a:t>시각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No-cache : </a:t>
            </a:r>
            <a:r>
              <a:rPr lang="ko-KR" altLang="en-US" sz="1000" dirty="0" smtClean="0">
                <a:solidFill>
                  <a:schemeClr val="tx1"/>
                </a:solidFill>
              </a:rPr>
              <a:t>캐시를 쓰기 전에 서버에 정말 사용이 가능한 캐시인지 물어보는 것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X-Powered-By : </a:t>
            </a:r>
            <a:r>
              <a:rPr lang="ko-KR" altLang="en-US" sz="1000" dirty="0" smtClean="0">
                <a:solidFill>
                  <a:schemeClr val="tx1"/>
                </a:solidFill>
              </a:rPr>
              <a:t>브라우저에서 제공하는 툴로 </a:t>
            </a:r>
            <a:r>
              <a:rPr lang="en-US" altLang="ko-KR" sz="1000" dirty="0" smtClean="0">
                <a:solidFill>
                  <a:schemeClr val="tx1"/>
                </a:solidFill>
              </a:rPr>
              <a:t>http</a:t>
            </a:r>
            <a:r>
              <a:rPr lang="ko-KR" altLang="en-US" sz="1000" dirty="0" smtClean="0">
                <a:solidFill>
                  <a:schemeClr val="tx1"/>
                </a:solidFill>
              </a:rPr>
              <a:t>요정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응답 헤더 정보 조회 가능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Connection : </a:t>
            </a:r>
            <a:r>
              <a:rPr lang="ko-KR" altLang="en-US" sz="1000" dirty="0" smtClean="0">
                <a:solidFill>
                  <a:schemeClr val="tx1"/>
                </a:solidFill>
              </a:rPr>
              <a:t>연결 상태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17" y="1123516"/>
            <a:ext cx="5028355" cy="46067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911" y="1140223"/>
            <a:ext cx="5102394" cy="4605257"/>
          </a:xfrm>
          <a:prstGeom prst="rect">
            <a:avLst/>
          </a:prstGeom>
        </p:spPr>
      </p:pic>
      <p:sp>
        <p:nvSpPr>
          <p:cNvPr id="23" name="액자 22"/>
          <p:cNvSpPr>
            <a:spLocks/>
          </p:cNvSpPr>
          <p:nvPr/>
        </p:nvSpPr>
        <p:spPr>
          <a:xfrm>
            <a:off x="712109" y="1108276"/>
            <a:ext cx="5102394" cy="4660064"/>
          </a:xfrm>
          <a:prstGeom prst="frame">
            <a:avLst>
              <a:gd name="adj1" fmla="val 41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>
            <a:spLocks/>
          </p:cNvSpPr>
          <p:nvPr/>
        </p:nvSpPr>
        <p:spPr>
          <a:xfrm>
            <a:off x="6400911" y="1115896"/>
            <a:ext cx="5102394" cy="4660064"/>
          </a:xfrm>
          <a:prstGeom prst="frame">
            <a:avLst>
              <a:gd name="adj1" fmla="val 41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05568" y="245922"/>
            <a:ext cx="2076812" cy="338554"/>
            <a:chOff x="559476" y="432665"/>
            <a:chExt cx="1606344" cy="338554"/>
          </a:xfrm>
        </p:grpSpPr>
        <p:sp>
          <p:nvSpPr>
            <p:cNvPr id="30" name="직사각형 29"/>
            <p:cNvSpPr/>
            <p:nvPr/>
          </p:nvSpPr>
          <p:spPr>
            <a:xfrm>
              <a:off x="559476" y="432665"/>
              <a:ext cx="1606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응답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(Response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본문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59476" y="432665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811780" y="6001404"/>
            <a:ext cx="66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응답 메시지에 담겨있는 이 데이터는 요청한 서버의 </a:t>
            </a:r>
            <a:r>
              <a:rPr lang="en-US" altLang="ko-KR" sz="1400" dirty="0" smtClean="0">
                <a:solidFill>
                  <a:schemeClr val="bg1"/>
                </a:solidFill>
              </a:rPr>
              <a:t>HTML</a:t>
            </a:r>
            <a:r>
              <a:rPr lang="ko-KR" altLang="en-US" sz="1400" dirty="0" smtClean="0">
                <a:solidFill>
                  <a:schemeClr val="bg1"/>
                </a:solidFill>
              </a:rPr>
              <a:t>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이 </a:t>
            </a:r>
            <a:r>
              <a:rPr lang="en-US" altLang="ko-KR" sz="1400" dirty="0" smtClean="0">
                <a:solidFill>
                  <a:schemeClr val="bg1"/>
                </a:solidFill>
              </a:rPr>
              <a:t>HTML</a:t>
            </a:r>
            <a:r>
              <a:rPr lang="ko-KR" altLang="en-US" sz="1400" dirty="0" smtClean="0">
                <a:solidFill>
                  <a:schemeClr val="bg1"/>
                </a:solidFill>
              </a:rPr>
              <a:t>을 받아 브라우저가 화면에 렌더링한다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1980" y="1107408"/>
            <a:ext cx="419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49554" y="1134512"/>
            <a:ext cx="45375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②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68" y="1207281"/>
            <a:ext cx="4816912" cy="4530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79" y="1207281"/>
            <a:ext cx="4849041" cy="4530624"/>
          </a:xfrm>
          <a:prstGeom prst="rect">
            <a:avLst/>
          </a:prstGeom>
        </p:spPr>
      </p:pic>
      <p:sp>
        <p:nvSpPr>
          <p:cNvPr id="8" name="액자 7"/>
          <p:cNvSpPr>
            <a:spLocks/>
          </p:cNvSpPr>
          <p:nvPr/>
        </p:nvSpPr>
        <p:spPr>
          <a:xfrm>
            <a:off x="825286" y="1199661"/>
            <a:ext cx="4843994" cy="4538244"/>
          </a:xfrm>
          <a:prstGeom prst="frame">
            <a:avLst>
              <a:gd name="adj1" fmla="val 41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>
            <a:spLocks/>
          </p:cNvSpPr>
          <p:nvPr/>
        </p:nvSpPr>
        <p:spPr>
          <a:xfrm>
            <a:off x="6186079" y="1207326"/>
            <a:ext cx="4843994" cy="4538244"/>
          </a:xfrm>
          <a:prstGeom prst="frame">
            <a:avLst>
              <a:gd name="adj1" fmla="val 41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73040" y="1150621"/>
            <a:ext cx="396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③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8593" y="1207281"/>
            <a:ext cx="411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④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33505" y="1050692"/>
            <a:ext cx="4945063" cy="4664308"/>
            <a:chOff x="615045" y="1119272"/>
            <a:chExt cx="4945063" cy="466430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045" y="1147291"/>
              <a:ext cx="4945063" cy="4636289"/>
            </a:xfrm>
            <a:prstGeom prst="rect">
              <a:avLst/>
            </a:prstGeom>
          </p:spPr>
        </p:pic>
        <p:sp>
          <p:nvSpPr>
            <p:cNvPr id="12" name="액자 11"/>
            <p:cNvSpPr>
              <a:spLocks/>
            </p:cNvSpPr>
            <p:nvPr/>
          </p:nvSpPr>
          <p:spPr>
            <a:xfrm>
              <a:off x="615045" y="1119272"/>
              <a:ext cx="4945063" cy="4664308"/>
            </a:xfrm>
            <a:prstGeom prst="frame">
              <a:avLst>
                <a:gd name="adj1" fmla="val 41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1968" y="1119272"/>
              <a:ext cx="3581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⑤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255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745</cp:revision>
  <dcterms:created xsi:type="dcterms:W3CDTF">2018-08-02T07:05:36Z</dcterms:created>
  <dcterms:modified xsi:type="dcterms:W3CDTF">2019-09-25T10:12:18Z</dcterms:modified>
</cp:coreProperties>
</file>