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91" r:id="rId2"/>
    <p:sldId id="588" r:id="rId3"/>
    <p:sldId id="648" r:id="rId4"/>
    <p:sldId id="644" r:id="rId5"/>
    <p:sldId id="630" r:id="rId6"/>
    <p:sldId id="645" r:id="rId7"/>
    <p:sldId id="653" r:id="rId8"/>
    <p:sldId id="652" r:id="rId9"/>
    <p:sldId id="654" r:id="rId10"/>
    <p:sldId id="651" r:id="rId11"/>
    <p:sldId id="667" r:id="rId12"/>
    <p:sldId id="669" r:id="rId13"/>
    <p:sldId id="656" r:id="rId14"/>
    <p:sldId id="666" r:id="rId15"/>
    <p:sldId id="655" r:id="rId16"/>
    <p:sldId id="650" r:id="rId17"/>
    <p:sldId id="668" r:id="rId18"/>
    <p:sldId id="670" r:id="rId19"/>
    <p:sldId id="658" r:id="rId20"/>
    <p:sldId id="659" r:id="rId21"/>
    <p:sldId id="660" r:id="rId22"/>
    <p:sldId id="661" r:id="rId23"/>
    <p:sldId id="662" r:id="rId24"/>
    <p:sldId id="663" r:id="rId25"/>
    <p:sldId id="664" r:id="rId26"/>
    <p:sldId id="665" r:id="rId27"/>
    <p:sldId id="671" r:id="rId28"/>
    <p:sldId id="62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55F"/>
    <a:srgbClr val="FFE1E1"/>
    <a:srgbClr val="1D2029"/>
    <a:srgbClr val="30333A"/>
    <a:srgbClr val="815695"/>
    <a:srgbClr val="1D6398"/>
    <a:srgbClr val="1E6B86"/>
    <a:srgbClr val="2584A7"/>
    <a:srgbClr val="EEEEE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81" autoAdjust="0"/>
    <p:restoredTop sz="94671" autoAdjust="0"/>
  </p:normalViewPr>
  <p:slideViewPr>
    <p:cSldViewPr snapToGrid="0">
      <p:cViewPr varScale="1">
        <p:scale>
          <a:sx n="111" d="100"/>
          <a:sy n="111" d="100"/>
        </p:scale>
        <p:origin x="78" y="24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8A8B-6E94-43E1-B30D-FA0BCA9CE15D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659-18B3-4EF4-8774-230C0FA8FFE2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752-9B95-4247-816C-8F56EB954F9C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C9F8-AB55-4E7A-B569-50ADA02EEA6B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1D25-D872-41C9-8A8F-46B339A1B6B6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04C3-9247-4CAB-B513-08C37C27DF15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F88C-6CB2-449F-A51A-368C71AA0331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08B-5780-4DB5-B7D7-566C3A708658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31D-D3D1-46CE-AE15-BCC3ECC7E5DC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0330-47D5-4E10-97A7-AE9AE809D598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ED33-4C41-418E-9411-7FFB715B9542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A9B9-B9F4-4EC5-ADD7-477BB159CD2D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ì»´í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1800000">
            <a:off x="4432299" y="1917699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5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843111" y="2158773"/>
              <a:ext cx="2520769" cy="574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schemeClr val="bg1"/>
                  </a:solidFill>
                </a:rPr>
                <a:t>컴퓨터네트워크</a:t>
              </a:r>
              <a:endParaRPr lang="en-US" altLang="ko-KR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5489" y="6060506"/>
            <a:ext cx="520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담당 교수님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이상정 교수님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이름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학번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김혜진 </a:t>
            </a:r>
            <a:r>
              <a:rPr lang="en-US" altLang="ko-KR" sz="1200" dirty="0" smtClean="0">
                <a:solidFill>
                  <a:schemeClr val="bg1"/>
                </a:solidFill>
              </a:rPr>
              <a:t>20174627</a:t>
            </a:r>
          </a:p>
        </p:txBody>
      </p:sp>
    </p:spTree>
    <p:extLst>
      <p:ext uri="{BB962C8B-B14F-4D97-AF65-F5344CB8AC3E}">
        <p14:creationId xmlns:p14="http://schemas.microsoft.com/office/powerpoint/2010/main" val="1956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95629" y="196226"/>
            <a:ext cx="2076812" cy="338554"/>
            <a:chOff x="559476" y="432665"/>
            <a:chExt cx="1606344" cy="338554"/>
          </a:xfrm>
        </p:grpSpPr>
        <p:sp>
          <p:nvSpPr>
            <p:cNvPr id="30" name="직사각형 29"/>
            <p:cNvSpPr/>
            <p:nvPr/>
          </p:nvSpPr>
          <p:spPr>
            <a:xfrm>
              <a:off x="559476" y="432665"/>
              <a:ext cx="1606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59476" y="432665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95628" y="180837"/>
            <a:ext cx="1466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endParaRPr lang="en-US" altLang="ko-KR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51158" y="1067450"/>
            <a:ext cx="11399462" cy="5255099"/>
            <a:chOff x="358950" y="1244183"/>
            <a:chExt cx="11399462" cy="5255099"/>
          </a:xfrm>
        </p:grpSpPr>
        <p:grpSp>
          <p:nvGrpSpPr>
            <p:cNvPr id="50" name="그룹 49"/>
            <p:cNvGrpSpPr/>
            <p:nvPr/>
          </p:nvGrpSpPr>
          <p:grpSpPr>
            <a:xfrm>
              <a:off x="358950" y="1244183"/>
              <a:ext cx="11399462" cy="4275284"/>
              <a:chOff x="358950" y="1505545"/>
              <a:chExt cx="11399462" cy="4275284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8950" y="2409010"/>
                <a:ext cx="11399462" cy="3371819"/>
              </a:xfrm>
              <a:prstGeom prst="rect">
                <a:avLst/>
              </a:prstGeom>
            </p:spPr>
          </p:pic>
          <p:grpSp>
            <p:nvGrpSpPr>
              <p:cNvPr id="34" name="그룹 33"/>
              <p:cNvGrpSpPr/>
              <p:nvPr/>
            </p:nvGrpSpPr>
            <p:grpSpPr>
              <a:xfrm>
                <a:off x="358950" y="1505545"/>
                <a:ext cx="11399462" cy="3253529"/>
                <a:chOff x="114256" y="916553"/>
                <a:chExt cx="11010622" cy="2916413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114256" y="916553"/>
                  <a:ext cx="4674915" cy="615061"/>
                  <a:chOff x="1969979" y="2589435"/>
                  <a:chExt cx="5039283" cy="729851"/>
                </a:xfrm>
              </p:grpSpPr>
              <p:pic>
                <p:nvPicPr>
                  <p:cNvPr id="9" name="그림 8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b="5614"/>
                  <a:stretch/>
                </p:blipFill>
                <p:spPr>
                  <a:xfrm>
                    <a:off x="1969979" y="2589435"/>
                    <a:ext cx="5039283" cy="709548"/>
                  </a:xfrm>
                  <a:prstGeom prst="rect">
                    <a:avLst/>
                  </a:prstGeom>
                </p:spPr>
              </p:pic>
              <p:sp>
                <p:nvSpPr>
                  <p:cNvPr id="10" name="직사각형 9"/>
                  <p:cNvSpPr/>
                  <p:nvPr/>
                </p:nvSpPr>
                <p:spPr>
                  <a:xfrm>
                    <a:off x="1969979" y="2589435"/>
                    <a:ext cx="5000504" cy="729851"/>
                  </a:xfrm>
                  <a:prstGeom prst="rect">
                    <a:avLst/>
                  </a:prstGeom>
                  <a:no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액자 14"/>
                <p:cNvSpPr/>
                <p:nvPr/>
              </p:nvSpPr>
              <p:spPr>
                <a:xfrm>
                  <a:off x="1896236" y="2108854"/>
                  <a:ext cx="1249590" cy="422911"/>
                </a:xfrm>
                <a:prstGeom prst="frame">
                  <a:avLst>
                    <a:gd name="adj1" fmla="val 12136"/>
                  </a:avLst>
                </a:prstGeom>
                <a:solidFill>
                  <a:srgbClr val="D5355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직선 화살표 연결선 22"/>
                <p:cNvCxnSpPr/>
                <p:nvPr/>
              </p:nvCxnSpPr>
              <p:spPr>
                <a:xfrm flipV="1">
                  <a:off x="2618725" y="1309131"/>
                  <a:ext cx="2558483" cy="828019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/>
                <p:cNvCxnSpPr/>
                <p:nvPr/>
              </p:nvCxnSpPr>
              <p:spPr>
                <a:xfrm flipV="1">
                  <a:off x="4555843" y="1276664"/>
                  <a:ext cx="698645" cy="14279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5254489" y="991862"/>
                  <a:ext cx="5479691" cy="634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 smtClean="0">
                      <a:solidFill>
                        <a:schemeClr val="bg1"/>
                      </a:solidFill>
                    </a:rPr>
                    <a:t>Client : 192.168.0.3 (</a:t>
                  </a:r>
                  <a:r>
                    <a:rPr lang="ko-KR" altLang="en-US" sz="2000" b="1" dirty="0" smtClean="0">
                      <a:solidFill>
                        <a:schemeClr val="bg1"/>
                      </a:solidFill>
                    </a:rPr>
                    <a:t>나</a:t>
                  </a:r>
                  <a:r>
                    <a:rPr lang="en-US" altLang="ko-KR" sz="2000" b="1" dirty="0" smtClean="0">
                      <a:solidFill>
                        <a:schemeClr val="bg1"/>
                      </a:solidFill>
                    </a:rPr>
                    <a:t>)</a:t>
                  </a:r>
                </a:p>
                <a:p>
                  <a:r>
                    <a:rPr lang="en-US" altLang="ko-KR" sz="2000" b="1" dirty="0" smtClean="0">
                      <a:solidFill>
                        <a:schemeClr val="bg1"/>
                      </a:solidFill>
                    </a:rPr>
                    <a:t>Server : 114.70.96.110 (</a:t>
                  </a:r>
                  <a:r>
                    <a:rPr lang="ko-KR" altLang="en-US" sz="2000" b="1" dirty="0" smtClean="0">
                      <a:solidFill>
                        <a:schemeClr val="bg1"/>
                      </a:solidFill>
                    </a:rPr>
                    <a:t>한국장학재단</a:t>
                  </a:r>
                  <a:r>
                    <a:rPr lang="en-US" altLang="ko-KR" sz="2000" b="1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액자 50"/>
                <p:cNvSpPr/>
                <p:nvPr/>
              </p:nvSpPr>
              <p:spPr>
                <a:xfrm>
                  <a:off x="114256" y="3410055"/>
                  <a:ext cx="11010622" cy="422911"/>
                </a:xfrm>
                <a:prstGeom prst="frame">
                  <a:avLst>
                    <a:gd name="adj1" fmla="val 9713"/>
                  </a:avLst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2" name="직선 화살표 연결선 51"/>
            <p:cNvCxnSpPr/>
            <p:nvPr/>
          </p:nvCxnSpPr>
          <p:spPr>
            <a:xfrm>
              <a:off x="2055723" y="4462858"/>
              <a:ext cx="13107" cy="1271161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141827" y="5852951"/>
              <a:ext cx="9709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44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번을 보면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클라이언트가 서버에 요청을 했고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r>
                <a:rPr lang="en-US" altLang="ko-KR" b="1" dirty="0" smtClean="0">
                  <a:solidFill>
                    <a:schemeClr val="bg1"/>
                  </a:solidFill>
                </a:rPr>
                <a:t>45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번을 보면 서버가 클라이언트 요청을 수행하여 상태 코드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200K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가 뜬 것을 확인 할 수 있다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.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요청 패킷 분석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44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87537" y="1139180"/>
            <a:ext cx="5246141" cy="3958697"/>
            <a:chOff x="2678644" y="983517"/>
            <a:chExt cx="5246141" cy="395869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355" y="1000768"/>
              <a:ext cx="5241430" cy="3941446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2678644" y="983517"/>
              <a:ext cx="5246141" cy="3941446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액자 6"/>
            <p:cNvSpPr/>
            <p:nvPr/>
          </p:nvSpPr>
          <p:spPr>
            <a:xfrm>
              <a:off x="3035047" y="2855034"/>
              <a:ext cx="1312665" cy="232913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0896" y="5327119"/>
            <a:ext cx="510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클라이언트가 서버에게 </a:t>
            </a:r>
            <a:r>
              <a:rPr lang="en-US" altLang="ko-KR" b="1" dirty="0" smtClean="0">
                <a:solidFill>
                  <a:schemeClr val="bg1"/>
                </a:solidFill>
              </a:rPr>
              <a:t>HTTP</a:t>
            </a:r>
            <a:r>
              <a:rPr lang="ko-KR" altLang="en-US" b="1" dirty="0" smtClean="0">
                <a:solidFill>
                  <a:schemeClr val="bg1"/>
                </a:solidFill>
              </a:rPr>
              <a:t>를 요청하고있다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6013600" y="1720418"/>
            <a:ext cx="5648326" cy="2390775"/>
            <a:chOff x="5997784" y="854508"/>
            <a:chExt cx="5648326" cy="23907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7784" y="854508"/>
              <a:ext cx="5648325" cy="2390775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5997784" y="854508"/>
              <a:ext cx="5648325" cy="2390775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418053" y="1664898"/>
              <a:ext cx="1388853" cy="86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418053" y="1656273"/>
              <a:ext cx="0" cy="15268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6418053" y="3183147"/>
              <a:ext cx="3657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0084279" y="1475117"/>
              <a:ext cx="0" cy="17080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806906" y="1475117"/>
              <a:ext cx="2285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7798280" y="1475117"/>
              <a:ext cx="8626" cy="1897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748514" y="1483744"/>
              <a:ext cx="8626" cy="1897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0291314" y="1673525"/>
              <a:ext cx="0" cy="15268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10308566" y="1673525"/>
              <a:ext cx="43994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10757140" y="1483744"/>
              <a:ext cx="8889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1646109" y="1483744"/>
              <a:ext cx="0" cy="17166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 flipV="1">
              <a:off x="10299941" y="3183146"/>
              <a:ext cx="1346169" cy="172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013600" y="4300973"/>
            <a:ext cx="644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패킷을 자세히 보기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위해 더블클릭을 해보니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위와 같이 서버에게 요청한 </a:t>
            </a:r>
            <a:r>
              <a:rPr lang="en-US" altLang="ko-KR" b="1" dirty="0" smtClean="0">
                <a:solidFill>
                  <a:schemeClr val="bg1"/>
                </a:solidFill>
              </a:rPr>
              <a:t>HTTP</a:t>
            </a:r>
            <a:r>
              <a:rPr lang="ko-KR" altLang="en-US" b="1" dirty="0" smtClean="0">
                <a:solidFill>
                  <a:schemeClr val="bg1"/>
                </a:solidFill>
              </a:rPr>
              <a:t>를 확인 할 수 있었다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014" y="233046"/>
            <a:ext cx="2095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44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14" y="233046"/>
            <a:ext cx="2095500" cy="1905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50784" y="1075281"/>
            <a:ext cx="11611320" cy="5127964"/>
            <a:chOff x="336264" y="1204678"/>
            <a:chExt cx="11424606" cy="5127964"/>
          </a:xfrm>
        </p:grpSpPr>
        <p:sp>
          <p:nvSpPr>
            <p:cNvPr id="11" name="TextBox 10"/>
            <p:cNvSpPr txBox="1"/>
            <p:nvPr/>
          </p:nvSpPr>
          <p:spPr>
            <a:xfrm>
              <a:off x="423471" y="1204678"/>
              <a:ext cx="10984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http://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www.kosaf.go.kr/</a:t>
              </a:r>
              <a:r>
                <a:rPr lang="ko-KR" altLang="en-US" sz="1400" b="1" dirty="0" smtClean="0">
                  <a:solidFill>
                    <a:schemeClr val="accent4"/>
                  </a:solidFill>
                </a:rPr>
                <a:t>에게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/?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uid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=1&amp;sv=AMZ2010011401&amp;FCV=UID-5D8CE082F604B1501B383AC1&amp;url=www.kosaf.go.kr/..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를 </a:t>
              </a:r>
              <a:r>
                <a:rPr lang="ko-KR" altLang="en-US" sz="1400" b="1" dirty="0" smtClean="0">
                  <a:solidFill>
                    <a:schemeClr val="accent4"/>
                  </a:solidFill>
                </a:rPr>
                <a:t>요청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하는 </a:t>
              </a:r>
              <a:r>
                <a:rPr lang="en-US" altLang="ko-KR" sz="1400" b="1" dirty="0" smtClean="0">
                  <a:solidFill>
                    <a:schemeClr val="accent4"/>
                  </a:solidFill>
                </a:rPr>
                <a:t>HTTP </a:t>
              </a:r>
              <a:r>
                <a:rPr lang="ko-KR" altLang="en-US" sz="1400" b="1" dirty="0" err="1" smtClean="0">
                  <a:solidFill>
                    <a:schemeClr val="accent4"/>
                  </a:solidFill>
                </a:rPr>
                <a:t>메세지</a:t>
              </a:r>
              <a:r>
                <a:rPr lang="ko-KR" altLang="en-US" sz="1400" b="1" dirty="0" smtClean="0">
                  <a:solidFill>
                    <a:schemeClr val="accent4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이다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1931" y="4701426"/>
              <a:ext cx="111004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HTTP </a:t>
              </a:r>
              <a:r>
                <a:rPr lang="ko-KR" altLang="en-US" b="1" dirty="0">
                  <a:solidFill>
                    <a:schemeClr val="accent4"/>
                  </a:solidFill>
                </a:rPr>
                <a:t>요청 메시지</a:t>
              </a:r>
              <a:r>
                <a:rPr lang="ko-KR" altLang="en-US" dirty="0">
                  <a:solidFill>
                    <a:schemeClr val="bg1"/>
                  </a:solidFill>
                </a:rPr>
                <a:t>는 크게 </a:t>
              </a:r>
              <a:r>
                <a:rPr lang="en-US" altLang="ko-KR" b="1" dirty="0">
                  <a:solidFill>
                    <a:schemeClr val="accent4"/>
                  </a:solidFill>
                </a:rPr>
                <a:t>Request line, Header lines, Entity body</a:t>
              </a:r>
              <a:r>
                <a:rPr lang="ko-KR" altLang="en-US" dirty="0">
                  <a:solidFill>
                    <a:schemeClr val="bg1"/>
                  </a:solidFill>
                </a:rPr>
                <a:t>로 나눌 수 있다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Request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line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에는 ①이 있고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,</a:t>
              </a:r>
            </a:p>
            <a:p>
              <a:pPr algn="ctr"/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그 아래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Header lines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에는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Host, User-Agent, Accept-</a:t>
              </a:r>
              <a:r>
                <a:rPr lang="en-US" altLang="ko-KR" sz="1600" b="1" dirty="0" err="1">
                  <a:solidFill>
                    <a:schemeClr val="bg1"/>
                  </a:solidFill>
                </a:rPr>
                <a:t>Langueage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등 여러 헤더들이 따라온다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336264" y="1790885"/>
              <a:ext cx="11424606" cy="2800638"/>
              <a:chOff x="533175" y="322464"/>
              <a:chExt cx="11424606" cy="2800638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33175" y="373669"/>
                <a:ext cx="11424606" cy="2749433"/>
                <a:chOff x="533175" y="472923"/>
                <a:chExt cx="11424606" cy="2749433"/>
              </a:xfrm>
            </p:grpSpPr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225"/>
                <a:stretch/>
              </p:blipFill>
              <p:spPr>
                <a:xfrm>
                  <a:off x="541663" y="472923"/>
                  <a:ext cx="11416118" cy="2727832"/>
                </a:xfrm>
                <a:prstGeom prst="rect">
                  <a:avLst/>
                </a:prstGeom>
              </p:spPr>
            </p:pic>
            <p:sp>
              <p:nvSpPr>
                <p:cNvPr id="32" name="직사각형 31"/>
                <p:cNvSpPr/>
                <p:nvPr/>
              </p:nvSpPr>
              <p:spPr>
                <a:xfrm>
                  <a:off x="533175" y="479273"/>
                  <a:ext cx="11416118" cy="2743083"/>
                </a:xfrm>
                <a:prstGeom prst="rect">
                  <a:avLst/>
                </a:prstGeom>
                <a:noFill/>
                <a:ln w="25400">
                  <a:gradFill>
                    <a:gsLst>
                      <a:gs pos="0">
                        <a:srgbClr val="D5355F"/>
                      </a:gs>
                      <a:gs pos="100000">
                        <a:srgbClr val="815695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11456115" y="322464"/>
                <a:ext cx="4035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FF0000"/>
                    </a:solidFill>
                  </a:rPr>
                  <a:t>①</a:t>
                </a:r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885150" y="2416278"/>
                <a:ext cx="18473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241181" y="2652324"/>
                <a:ext cx="18473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74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44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82" y="233046"/>
            <a:ext cx="2095500" cy="190500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293322" y="2664372"/>
            <a:ext cx="6568654" cy="1765034"/>
            <a:chOff x="316427" y="1698924"/>
            <a:chExt cx="6568654" cy="1765034"/>
          </a:xfrm>
        </p:grpSpPr>
        <p:grpSp>
          <p:nvGrpSpPr>
            <p:cNvPr id="74" name="그룹 73"/>
            <p:cNvGrpSpPr/>
            <p:nvPr/>
          </p:nvGrpSpPr>
          <p:grpSpPr>
            <a:xfrm>
              <a:off x="316427" y="1698924"/>
              <a:ext cx="6568654" cy="1765034"/>
              <a:chOff x="316427" y="1798178"/>
              <a:chExt cx="6568654" cy="1765034"/>
            </a:xfrm>
          </p:grpSpPr>
          <p:pic>
            <p:nvPicPr>
              <p:cNvPr id="80" name="그림 79"/>
              <p:cNvPicPr>
                <a:picLocks noChangeAspect="1"/>
              </p:cNvPicPr>
              <p:nvPr/>
            </p:nvPicPr>
            <p:blipFill rotWithShape="1">
              <a:blip r:embed="rId3"/>
              <a:srcRect t="37211" r="62219"/>
              <a:stretch/>
            </p:blipFill>
            <p:spPr>
              <a:xfrm>
                <a:off x="320563" y="1798178"/>
                <a:ext cx="6564518" cy="1765034"/>
              </a:xfrm>
              <a:prstGeom prst="rect">
                <a:avLst/>
              </a:prstGeom>
            </p:spPr>
          </p:pic>
          <p:sp>
            <p:nvSpPr>
              <p:cNvPr id="81" name="직사각형 80"/>
              <p:cNvSpPr/>
              <p:nvPr/>
            </p:nvSpPr>
            <p:spPr>
              <a:xfrm>
                <a:off x="316427" y="1798178"/>
                <a:ext cx="6568654" cy="1765034"/>
              </a:xfrm>
              <a:prstGeom prst="rect">
                <a:avLst/>
              </a:prstGeom>
              <a:noFill/>
              <a:ln w="25400"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5658903" y="2190795"/>
              <a:ext cx="41549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④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394606" y="2530127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⑥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492435" y="271277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ko-KR" sz="1000" b="1" dirty="0">
                  <a:solidFill>
                    <a:srgbClr val="FF0000"/>
                  </a:solidFill>
                </a:rPr>
                <a:t>⑦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959020" y="287587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>
                  <a:solidFill>
                    <a:srgbClr val="FF0000"/>
                  </a:solidFill>
                </a:rPr>
                <a:t>⑧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488249" y="400673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b="1" dirty="0">
                <a:solidFill>
                  <a:srgbClr val="FF0000"/>
                </a:solidFill>
              </a:rPr>
              <a:t>⑨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58595" y="264262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27921" y="296671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72079" y="332805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399176" y="4193785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1000" b="1" dirty="0">
                <a:solidFill>
                  <a:srgbClr val="FF0000"/>
                </a:solidFill>
              </a:rPr>
              <a:t>⑩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83644" y="1663878"/>
            <a:ext cx="477153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② 전송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방식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③ HTTP</a:t>
            </a:r>
            <a:r>
              <a:rPr lang="ko-KR" altLang="en-US" sz="1400" b="1" dirty="0">
                <a:solidFill>
                  <a:schemeClr val="bg1"/>
                </a:solidFill>
              </a:rPr>
              <a:t>의 </a:t>
            </a:r>
            <a:r>
              <a:rPr lang="ko-KR" altLang="en-US" sz="1400" b="1" dirty="0" smtClean="0">
                <a:solidFill>
                  <a:schemeClr val="accent4"/>
                </a:solidFill>
              </a:rPr>
              <a:t>버전</a:t>
            </a:r>
            <a:endParaRPr lang="en-US" altLang="ko-KR" sz="1400" b="1" dirty="0" smtClean="0">
              <a:solidFill>
                <a:schemeClr val="accent4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④</a:t>
            </a:r>
            <a:r>
              <a:rPr lang="ko-KR" altLang="en-US" sz="1400" b="1" dirty="0">
                <a:solidFill>
                  <a:schemeClr val="bg1"/>
                </a:solidFill>
              </a:rPr>
              <a:t>클라이언트가 지원하는 </a:t>
            </a:r>
            <a:r>
              <a:rPr lang="ko-KR" altLang="en-US" sz="1400" b="1" dirty="0">
                <a:solidFill>
                  <a:schemeClr val="accent4"/>
                </a:solidFill>
              </a:rPr>
              <a:t>미디어 </a:t>
            </a:r>
            <a:r>
              <a:rPr lang="ko-KR" altLang="en-US" sz="1400" b="1" dirty="0" smtClean="0">
                <a:solidFill>
                  <a:schemeClr val="accent4"/>
                </a:solidFill>
              </a:rPr>
              <a:t>타입</a:t>
            </a:r>
            <a:endParaRPr lang="en-US" altLang="ko-KR" sz="1400" b="1" dirty="0" smtClean="0">
              <a:solidFill>
                <a:schemeClr val="accent4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⑤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방문자 </a:t>
            </a:r>
            <a:r>
              <a:rPr lang="ko-KR" altLang="en-US" sz="1400" b="1" dirty="0">
                <a:solidFill>
                  <a:schemeClr val="bg1"/>
                </a:solidFill>
              </a:rPr>
              <a:t>유입 </a:t>
            </a:r>
            <a:r>
              <a:rPr lang="ko-KR" altLang="en-US" sz="1400" b="1" dirty="0">
                <a:solidFill>
                  <a:schemeClr val="accent4"/>
                </a:solidFill>
              </a:rPr>
              <a:t>경로</a:t>
            </a:r>
            <a:r>
              <a:rPr lang="ko-KR" altLang="en-US" sz="1400" b="1" dirty="0">
                <a:solidFill>
                  <a:schemeClr val="bg1"/>
                </a:solidFill>
              </a:rPr>
              <a:t>와 같은 정보를 얻을 수 있다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⑥ </a:t>
            </a:r>
            <a:r>
              <a:rPr lang="ko-KR" altLang="en-US" sz="1400" b="1" dirty="0">
                <a:solidFill>
                  <a:schemeClr val="bg1"/>
                </a:solidFill>
              </a:rPr>
              <a:t>사용하는 </a:t>
            </a:r>
            <a:r>
              <a:rPr lang="ko-KR" altLang="en-US" sz="1400" b="1" dirty="0" smtClean="0">
                <a:solidFill>
                  <a:schemeClr val="accent4"/>
                </a:solidFill>
              </a:rPr>
              <a:t>언어</a:t>
            </a:r>
            <a:endParaRPr lang="en-US" altLang="ko-KR" sz="1400" b="1" dirty="0" smtClean="0">
              <a:solidFill>
                <a:schemeClr val="accent4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User-Agent (</a:t>
            </a:r>
            <a:r>
              <a:rPr lang="ko-KR" altLang="ko-KR" sz="1400" b="1" dirty="0">
                <a:solidFill>
                  <a:schemeClr val="bg1"/>
                </a:solidFill>
              </a:rPr>
              <a:t>⑦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</a:rPr>
              <a:t> 클라이언트의 버전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accent4"/>
                </a:solidFill>
              </a:rPr>
              <a:t>운영체제</a:t>
            </a:r>
            <a:r>
              <a:rPr lang="ko-KR" altLang="en-US" sz="1400" b="1" dirty="0">
                <a:solidFill>
                  <a:schemeClr val="bg1"/>
                </a:solidFill>
              </a:rPr>
              <a:t> 등을 표시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⑧ 자원 </a:t>
            </a:r>
            <a:r>
              <a:rPr lang="ko-KR" altLang="en-US" sz="1400" b="1" dirty="0" err="1" smtClean="0">
                <a:solidFill>
                  <a:schemeClr val="accent4"/>
                </a:solidFill>
              </a:rPr>
              <a:t>인코딩</a:t>
            </a:r>
            <a:endParaRPr lang="en-US" altLang="ko-KR" sz="1400" b="1" dirty="0" smtClean="0">
              <a:solidFill>
                <a:schemeClr val="accent4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ko-KR" sz="1400" b="1" dirty="0">
                <a:solidFill>
                  <a:schemeClr val="bg1"/>
                </a:solidFill>
              </a:rPr>
              <a:t>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정보를 </a:t>
            </a:r>
            <a:r>
              <a:rPr lang="ko-KR" altLang="en-US" sz="1400" b="1" dirty="0">
                <a:solidFill>
                  <a:schemeClr val="accent4"/>
                </a:solidFill>
              </a:rPr>
              <a:t>요청</a:t>
            </a:r>
            <a:r>
              <a:rPr lang="ko-KR" altLang="en-US" sz="1400" b="1" dirty="0">
                <a:solidFill>
                  <a:schemeClr val="bg1"/>
                </a:solidFill>
              </a:rPr>
              <a:t>하는 </a:t>
            </a:r>
            <a:r>
              <a:rPr lang="ko-KR" altLang="en-US" sz="1400" b="1" dirty="0">
                <a:solidFill>
                  <a:schemeClr val="accent4"/>
                </a:solidFill>
              </a:rPr>
              <a:t>서버의 </a:t>
            </a:r>
            <a:r>
              <a:rPr lang="ko-KR" altLang="en-US" sz="1400" b="1" dirty="0" smtClean="0">
                <a:solidFill>
                  <a:schemeClr val="accent4"/>
                </a:solidFill>
              </a:rPr>
              <a:t>주소</a:t>
            </a:r>
            <a:endParaRPr lang="en-US" altLang="ko-KR" sz="1400" b="1" dirty="0" smtClean="0">
              <a:solidFill>
                <a:schemeClr val="accent4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ko-KR" sz="1400" b="1" dirty="0">
                <a:solidFill>
                  <a:schemeClr val="bg1"/>
                </a:solidFill>
              </a:rPr>
              <a:t>⑩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accent4"/>
                </a:solidFill>
              </a:rPr>
              <a:t>연결 방식</a:t>
            </a:r>
          </a:p>
        </p:txBody>
      </p:sp>
    </p:spTree>
    <p:extLst>
      <p:ext uri="{BB962C8B-B14F-4D97-AF65-F5344CB8AC3E}">
        <p14:creationId xmlns:p14="http://schemas.microsoft.com/office/powerpoint/2010/main" val="7998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38348" y="1425001"/>
            <a:ext cx="48102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①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0100 :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버전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4</a:t>
            </a: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②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0101 :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헤더길이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(IHL)</a:t>
            </a: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③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8bit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패킷의 우선 순위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지정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값이니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일반임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④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1187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byte</a:t>
            </a: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⑤ 큰 바이트의 값을 보낼 때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단편화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작업을 거치게 되는데 단편화 되었을 때 잘게 잘라진 것들 끼리 같은 값을 가지게 된다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⑥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not set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의 경우 더 이상 값이 없다는 뜻인데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만약 해당 주소로 대량의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ping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을 보내면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set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으로 바뀌면서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값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이 더 있다는 것을 알려준다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단편화의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마지막 조건은 이 값이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으로 되어있다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674" y="1978464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27048" y="1483042"/>
            <a:ext cx="7050340" cy="3941446"/>
            <a:chOff x="207058" y="1499235"/>
            <a:chExt cx="7050340" cy="39414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58" y="1499235"/>
              <a:ext cx="7050340" cy="394144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388870" y="1554481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0154" y="1784867"/>
              <a:ext cx="187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78131" y="2603541"/>
              <a:ext cx="434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④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030751" y="282996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⑤</a:t>
              </a:r>
              <a:endParaRPr lang="en-US" altLang="ko-KR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558235" y="366992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⑥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27048" y="1483042"/>
            <a:ext cx="7050340" cy="3941446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07058" y="146547"/>
            <a:ext cx="8075697" cy="353943"/>
            <a:chOff x="195628" y="180837"/>
            <a:chExt cx="8075697" cy="353943"/>
          </a:xfrm>
        </p:grpSpPr>
        <p:grpSp>
          <p:nvGrpSpPr>
            <p:cNvPr id="27" name="그룹 26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직사각형 27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44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8099" y="249822"/>
              <a:ext cx="6073226" cy="231361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5624748" y="19819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③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8047289" cy="353943"/>
            <a:chOff x="195628" y="180837"/>
            <a:chExt cx="8047289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44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9691" y="249822"/>
              <a:ext cx="6073226" cy="23136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7257398" y="1855656"/>
            <a:ext cx="48069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⑦ TTL 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라우터를 거쳐 갈 때 마다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개씩 감소하는 값으로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길을 찾지 못 해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빙빙도는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패킷이 발생할 경우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네트워크 성능이 저하되는 것을 방지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할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수 있는 기능이다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만약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이 된다면 라우터는 패킷의 시체를 담아 발신지로 보내준다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⑧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프로토콜의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종류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 알려준다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⑨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오류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가 있는지 확인해주는 코드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⑩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출발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지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ko-KR" altLang="ko-KR" sz="1600" b="1" dirty="0" smtClean="0">
                <a:solidFill>
                  <a:schemeClr val="bg1"/>
                </a:solidFill>
              </a:rPr>
              <a:t>⑪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목적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674" y="1978464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60954" y="1499235"/>
            <a:ext cx="7050340" cy="3973832"/>
            <a:chOff x="160954" y="1499235"/>
            <a:chExt cx="7050340" cy="39738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954" y="1499235"/>
              <a:ext cx="7050340" cy="394144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1984802" y="40915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⑦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84802" y="43314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⑧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0486" y="451616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⑨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81121" y="494074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⑩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57579" y="510373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ko-KR" b="1" dirty="0">
                  <a:solidFill>
                    <a:srgbClr val="FF0000"/>
                  </a:solidFill>
                </a:rPr>
                <a:t>⑪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60954" y="1483846"/>
            <a:ext cx="7050340" cy="3941446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응답 패킷 분석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45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13215" y="4919868"/>
            <a:ext cx="1005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 </a:t>
            </a:r>
            <a:r>
              <a:rPr lang="ko-KR" altLang="en-US" b="1" dirty="0" smtClean="0">
                <a:solidFill>
                  <a:schemeClr val="bg1"/>
                </a:solidFill>
              </a:rPr>
              <a:t>를 이용한 헤더를 분석한 결과이다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현재 </a:t>
            </a:r>
            <a:r>
              <a:rPr lang="en-US" altLang="ko-KR" b="1" dirty="0" smtClean="0">
                <a:solidFill>
                  <a:schemeClr val="bg1"/>
                </a:solidFill>
              </a:rPr>
              <a:t>Frame</a:t>
            </a:r>
            <a:r>
              <a:rPr lang="ko-KR" altLang="en-US" b="1" dirty="0" smtClean="0">
                <a:solidFill>
                  <a:schemeClr val="bg1"/>
                </a:solidFill>
              </a:rPr>
              <a:t>을 클릭 하였으므로 프레임에 해당하는 바이트 부분이 모두 선택된 걸 볼 수 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44" y="897497"/>
            <a:ext cx="6800850" cy="3609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94673"/>
          <a:stretch/>
        </p:blipFill>
        <p:spPr>
          <a:xfrm>
            <a:off x="2209529" y="235059"/>
            <a:ext cx="6800850" cy="1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45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45465" y="5437453"/>
            <a:ext cx="1005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서버가 클라이언트에게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방식으로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/html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전송을 한 것을 확인 할 수 있다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26792" y="1063164"/>
            <a:ext cx="4511435" cy="4148286"/>
            <a:chOff x="3700912" y="720869"/>
            <a:chExt cx="4511435" cy="41482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0912" y="720870"/>
              <a:ext cx="4511435" cy="414828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700912" y="720869"/>
              <a:ext cx="4511435" cy="4148285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1192" b="95339"/>
          <a:stretch/>
        </p:blipFill>
        <p:spPr>
          <a:xfrm>
            <a:off x="2209529" y="198851"/>
            <a:ext cx="5844485" cy="1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78652" y="1492707"/>
            <a:ext cx="5749234" cy="3593142"/>
            <a:chOff x="470576" y="1911807"/>
            <a:chExt cx="5749234" cy="3593142"/>
          </a:xfrm>
        </p:grpSpPr>
        <p:grpSp>
          <p:nvGrpSpPr>
            <p:cNvPr id="4" name="그룹 3"/>
            <p:cNvGrpSpPr/>
            <p:nvPr/>
          </p:nvGrpSpPr>
          <p:grpSpPr>
            <a:xfrm>
              <a:off x="559474" y="2628090"/>
              <a:ext cx="3324157" cy="45719"/>
              <a:chOff x="553059" y="3169792"/>
              <a:chExt cx="1554480" cy="45719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53059" y="3169792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3059" y="3169792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470576" y="1911807"/>
              <a:ext cx="574923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endParaRPr lang="en-US" altLang="ko-KR" sz="1050" b="1" dirty="0">
                <a:solidFill>
                  <a:prstClr val="white"/>
                </a:solidFill>
              </a:endParaRPr>
            </a:p>
            <a:p>
              <a:r>
                <a:rPr lang="en-US" altLang="ko-KR" sz="2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Wireshark</a:t>
              </a:r>
              <a:r>
                <a:rPr lang="ko-KR" altLang="en-US" sz="2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소개</a:t>
              </a:r>
              <a:endParaRPr lang="en-US" altLang="ko-KR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0576" y="4782122"/>
              <a:ext cx="574923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3.</a:t>
              </a:r>
              <a:endParaRPr lang="en-US" altLang="ko-KR" sz="1200" b="1" dirty="0">
                <a:solidFill>
                  <a:prstClr val="white"/>
                </a:solidFill>
              </a:endParaRPr>
            </a:p>
            <a:p>
              <a:r>
                <a:rPr lang="en-US" altLang="ko-KR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Wireshark</a:t>
              </a:r>
              <a:r>
                <a:rPr lang="en-US" altLang="ko-KR" sz="2000" b="1" i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000" b="1" i="1" dirty="0" smtClean="0">
                  <a:solidFill>
                    <a:schemeClr val="bg1"/>
                  </a:solidFill>
                </a:rPr>
                <a:t>실행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9474" y="3281434"/>
              <a:ext cx="4970675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white"/>
                  </a:solidFill>
                </a:rPr>
                <a:t>2.</a:t>
              </a:r>
            </a:p>
            <a:p>
              <a:r>
                <a:rPr lang="en-US" altLang="ko-KR" sz="2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Wireshark</a:t>
              </a:r>
              <a:r>
                <a:rPr lang="ko-KR" altLang="en-US" sz="2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인터페이스 기능</a:t>
              </a:r>
              <a:endParaRPr lang="en-US" altLang="ko-KR" sz="2400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475" y="4039581"/>
              <a:ext cx="3485336" cy="50022"/>
              <a:chOff x="8185353" y="5403463"/>
              <a:chExt cx="1554480" cy="45719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8185353" y="5403463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185353" y="5403463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59475" y="5459230"/>
              <a:ext cx="3458593" cy="45719"/>
              <a:chOff x="8185353" y="5403463"/>
              <a:chExt cx="1554480" cy="45719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185353" y="5403463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185353" y="5403463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9475" y="186743"/>
            <a:ext cx="1086445" cy="738664"/>
            <a:chOff x="559475" y="186743"/>
            <a:chExt cx="1086445" cy="738664"/>
          </a:xfrm>
        </p:grpSpPr>
        <p:sp>
          <p:nvSpPr>
            <p:cNvPr id="18" name="직사각형 17"/>
            <p:cNvSpPr/>
            <p:nvPr/>
          </p:nvSpPr>
          <p:spPr>
            <a:xfrm>
              <a:off x="559475" y="186743"/>
              <a:ext cx="108644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i="1" dirty="0" smtClean="0">
                  <a:solidFill>
                    <a:schemeClr val="bg1">
                      <a:lumMod val="75000"/>
                    </a:schemeClr>
                  </a:solidFill>
                </a:rPr>
                <a:t>목차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59476" y="432665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2</a:t>
            </a:fld>
            <a:endParaRPr lang="ko-KR" altLang="en-US" sz="1050"/>
          </a:p>
        </p:txBody>
      </p:sp>
      <p:grpSp>
        <p:nvGrpSpPr>
          <p:cNvPr id="19" name="그룹 18"/>
          <p:cNvGrpSpPr/>
          <p:nvPr/>
        </p:nvGrpSpPr>
        <p:grpSpPr>
          <a:xfrm>
            <a:off x="6836629" y="1492707"/>
            <a:ext cx="5749234" cy="3593142"/>
            <a:chOff x="470576" y="1911807"/>
            <a:chExt cx="5749234" cy="3593142"/>
          </a:xfrm>
        </p:grpSpPr>
        <p:grpSp>
          <p:nvGrpSpPr>
            <p:cNvPr id="24" name="그룹 23"/>
            <p:cNvGrpSpPr/>
            <p:nvPr/>
          </p:nvGrpSpPr>
          <p:grpSpPr>
            <a:xfrm>
              <a:off x="559474" y="2628090"/>
              <a:ext cx="3324157" cy="45719"/>
              <a:chOff x="553059" y="3169792"/>
              <a:chExt cx="1554480" cy="45719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53059" y="3169792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3059" y="3169792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0576" y="1911807"/>
              <a:ext cx="574923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  <a:endParaRPr lang="en-US" altLang="ko-KR" sz="1050" b="1" dirty="0">
                <a:solidFill>
                  <a:prstClr val="white"/>
                </a:solidFill>
              </a:endParaRPr>
            </a:p>
            <a:p>
              <a:r>
                <a:rPr lang="ko-KR" altLang="en-US" sz="2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요청 패킷 분석</a:t>
              </a:r>
              <a:endParaRPr lang="en-US" altLang="ko-KR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70576" y="4782122"/>
              <a:ext cx="574923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6.</a:t>
              </a:r>
              <a:endParaRPr lang="en-US" altLang="ko-KR" sz="1200" b="1" dirty="0">
                <a:solidFill>
                  <a:prstClr val="white"/>
                </a:solidFill>
              </a:endParaRPr>
            </a:p>
            <a:p>
              <a:r>
                <a:rPr lang="ko-KR" altLang="en-US" sz="2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느낀 점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9474" y="3281434"/>
              <a:ext cx="4970675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white"/>
                  </a:solidFill>
                </a:rPr>
                <a:t>5.</a:t>
              </a:r>
              <a:endParaRPr lang="en-US" altLang="ko-KR" sz="1400" b="1" dirty="0" smtClean="0">
                <a:solidFill>
                  <a:prstClr val="white"/>
                </a:solidFill>
              </a:endParaRPr>
            </a:p>
            <a:p>
              <a:r>
                <a:rPr lang="ko-KR" altLang="en-US" sz="2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응답 패킷 분석</a:t>
              </a:r>
              <a:endParaRPr lang="en-US" altLang="ko-KR" sz="2400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59475" y="4039581"/>
              <a:ext cx="3485336" cy="50022"/>
              <a:chOff x="8185353" y="5403463"/>
              <a:chExt cx="1554480" cy="45719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8185353" y="5403463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185353" y="5403463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59475" y="5459230"/>
              <a:ext cx="3458593" cy="45719"/>
              <a:chOff x="8185353" y="5403463"/>
              <a:chExt cx="1554480" cy="4571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185353" y="5403463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8185353" y="5403463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74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45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78992" y="4507587"/>
            <a:ext cx="10386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프레임의 </a:t>
            </a:r>
            <a:r>
              <a:rPr lang="ko-KR" alt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목적지 주소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이며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목적지 주소가 가장 앞에 나와있음을 주시하자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목적지 주소가 먼저 와있는 이유는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브로드</a:t>
            </a:r>
            <a:r>
              <a:rPr lang="ko-KR" altLang="en-US" b="1" dirty="0" smtClean="0">
                <a:solidFill>
                  <a:schemeClr val="bg1"/>
                </a:solidFill>
              </a:rPr>
              <a:t> 캐스트로 목적지들이 모두 받았을 시 자신 것이 아니면 버리기 때문이다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즉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출발지 주소가 앞에 있었다면 </a:t>
            </a:r>
            <a:r>
              <a:rPr lang="ko-KR" altLang="en-US" b="1" dirty="0" smtClean="0">
                <a:solidFill>
                  <a:schemeClr val="accent4"/>
                </a:solidFill>
              </a:rPr>
              <a:t>출발지 주소를 읽고 목적지 주소를 읽어</a:t>
            </a:r>
            <a:r>
              <a:rPr lang="ko-KR" altLang="en-US" b="1" dirty="0" smtClean="0">
                <a:solidFill>
                  <a:schemeClr val="bg1"/>
                </a:solidFill>
              </a:rPr>
              <a:t>야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하는 과정이기 때문에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4"/>
                </a:solidFill>
              </a:rPr>
              <a:t>시간상 리스크가 크다</a:t>
            </a:r>
            <a:r>
              <a:rPr lang="ko-KR" altLang="en-US" b="1" dirty="0" smtClean="0">
                <a:solidFill>
                  <a:schemeClr val="bg1"/>
                </a:solidFill>
              </a:rPr>
              <a:t>는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것이다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710440"/>
            <a:ext cx="7820025" cy="3648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5433" b="90547"/>
          <a:stretch/>
        </p:blipFill>
        <p:spPr>
          <a:xfrm>
            <a:off x="2162174" y="257888"/>
            <a:ext cx="7820025" cy="1466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62174" y="718025"/>
            <a:ext cx="7820025" cy="364049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4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45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74317" y="4660748"/>
            <a:ext cx="408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프레임의 출발지 주소이다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8" y="1608274"/>
            <a:ext cx="5221771" cy="28263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34" y="1608274"/>
            <a:ext cx="6057604" cy="27901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966" y="4506860"/>
            <a:ext cx="5731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프레임의 종류 중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802.3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이더넷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구분되는 중요한 필드이다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5433" b="90547"/>
          <a:stretch/>
        </p:blipFill>
        <p:spPr>
          <a:xfrm>
            <a:off x="2283871" y="257888"/>
            <a:ext cx="7820025" cy="1466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06658" y="1608274"/>
            <a:ext cx="5221771" cy="2826319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3934" y="1577800"/>
            <a:ext cx="6057604" cy="2820643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45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05" y="947737"/>
            <a:ext cx="4621666" cy="3858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2165" y="5084574"/>
            <a:ext cx="407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IP</a:t>
            </a:r>
            <a:r>
              <a:rPr lang="ko-KR" altLang="en-US" b="1" dirty="0" smtClean="0">
                <a:solidFill>
                  <a:schemeClr val="bg1"/>
                </a:solidFill>
              </a:rPr>
              <a:t>의 버전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88" y="947737"/>
            <a:ext cx="4719024" cy="39025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79216" y="5084574"/>
            <a:ext cx="407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데이터를 제외한 </a:t>
            </a:r>
            <a:r>
              <a:rPr lang="en-US" altLang="ko-KR" b="1" dirty="0" smtClean="0">
                <a:solidFill>
                  <a:schemeClr val="bg1"/>
                </a:solidFill>
              </a:rPr>
              <a:t>IP</a:t>
            </a:r>
            <a:r>
              <a:rPr lang="ko-KR" altLang="en-US" b="1" dirty="0" smtClean="0">
                <a:solidFill>
                  <a:schemeClr val="bg1"/>
                </a:solidFill>
              </a:rPr>
              <a:t>헤더 부분이다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7481" b="88495"/>
          <a:stretch/>
        </p:blipFill>
        <p:spPr>
          <a:xfrm>
            <a:off x="2209529" y="259882"/>
            <a:ext cx="4621666" cy="1552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05906" y="947737"/>
            <a:ext cx="4621666" cy="3858867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0486" y="947736"/>
            <a:ext cx="4709625" cy="3902559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45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9433" y="4535092"/>
            <a:ext cx="548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두 개의 바이트로 구성되어 있다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IP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헤더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+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IP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페이로드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= IP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데이터그램의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전체 크기이다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IP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에 의해 운반되는 부분이다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(IP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페이로드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11245"/>
          <a:stretch/>
        </p:blipFill>
        <p:spPr>
          <a:xfrm>
            <a:off x="659366" y="777205"/>
            <a:ext cx="4705458" cy="34811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94" y="777205"/>
            <a:ext cx="4994406" cy="34811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46957" y="4399422"/>
            <a:ext cx="6095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두 개의 바이트로 구성되어 있다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IP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데이터를 송신하는 호스트가 값을 지정해 전송하는 필드다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새로운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데이터그램이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보내질 때마다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씩 증가한다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논리적 에러 제거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단편화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데이터를 결합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7481" b="88495"/>
          <a:stretch/>
        </p:blipFill>
        <p:spPr>
          <a:xfrm>
            <a:off x="2209529" y="238186"/>
            <a:ext cx="4621666" cy="1552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9366" y="777206"/>
            <a:ext cx="4705458" cy="3481172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59394" y="777205"/>
            <a:ext cx="4994406" cy="3481171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45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66430" y="4700034"/>
            <a:ext cx="936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단편화된</a:t>
            </a:r>
            <a:r>
              <a:rPr lang="ko-KR" altLang="en-US" b="1" dirty="0" smtClean="0">
                <a:solidFill>
                  <a:schemeClr val="bg1"/>
                </a:solidFill>
              </a:rPr>
              <a:t> 조각들 중 하나라도 손실되어 수신되지 않을 경우 에러가 되어 모두 폐기한다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첫째 비트 </a:t>
            </a:r>
            <a:r>
              <a:rPr lang="en-US" altLang="ko-KR" b="1" dirty="0" smtClean="0">
                <a:solidFill>
                  <a:schemeClr val="bg1"/>
                </a:solidFill>
              </a:rPr>
              <a:t>0</a:t>
            </a:r>
            <a:r>
              <a:rPr lang="ko-KR" altLang="en-US" b="1" dirty="0" smtClean="0">
                <a:solidFill>
                  <a:schemeClr val="bg1"/>
                </a:solidFill>
              </a:rPr>
              <a:t>고정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둘째 비트 </a:t>
            </a:r>
            <a:r>
              <a:rPr lang="en-US" altLang="ko-KR" b="1" dirty="0" smtClean="0">
                <a:solidFill>
                  <a:schemeClr val="bg1"/>
                </a:solidFill>
              </a:rPr>
              <a:t>Don’t </a:t>
            </a:r>
            <a:r>
              <a:rPr lang="ko-KR" altLang="en-US" b="1" dirty="0" smtClean="0">
                <a:solidFill>
                  <a:schemeClr val="bg1"/>
                </a:solidFill>
              </a:rPr>
              <a:t>세 번째 비트 </a:t>
            </a:r>
            <a:r>
              <a:rPr lang="en-US" altLang="ko-KR" b="1" dirty="0" smtClean="0">
                <a:solidFill>
                  <a:schemeClr val="bg1"/>
                </a:solidFill>
              </a:rPr>
              <a:t>More</a:t>
            </a:r>
            <a:r>
              <a:rPr lang="ko-KR" altLang="en-US" b="1" dirty="0" smtClean="0">
                <a:solidFill>
                  <a:schemeClr val="bg1"/>
                </a:solidFill>
              </a:rPr>
              <a:t>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둘째 비트가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로 설정되어 있다면 더 이상 단편화 진행이 되어 있지 않다는 뜻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셋 째 비트가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로 설정되어 있다면 이번 조각 이후에도 단편화 조각이 더 있다는 뜻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31" y="833296"/>
            <a:ext cx="5292196" cy="35339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397" t="1645" r="74783" b="93448"/>
          <a:stretch/>
        </p:blipFill>
        <p:spPr>
          <a:xfrm>
            <a:off x="2209529" y="240635"/>
            <a:ext cx="1154773" cy="1734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066631" y="833296"/>
            <a:ext cx="5292196" cy="3533933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45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9513" y="4789487"/>
            <a:ext cx="585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데이터그램이</a:t>
            </a:r>
            <a:r>
              <a:rPr lang="ko-KR" altLang="en-US" b="1" dirty="0" smtClean="0">
                <a:solidFill>
                  <a:schemeClr val="bg1"/>
                </a:solidFill>
              </a:rPr>
              <a:t> 살아 있는 시간을 조절해주는 장치이다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IP</a:t>
            </a:r>
            <a:r>
              <a:rPr lang="ko-KR" altLang="en-US" b="1" dirty="0" smtClean="0">
                <a:solidFill>
                  <a:schemeClr val="bg1"/>
                </a:solidFill>
              </a:rPr>
              <a:t>의 데이터 그램은 일정 수의 토큰을 채워 넣고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라우터를 지날 때마다 토큰 수가 감소한다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04" y="1413013"/>
            <a:ext cx="4914326" cy="31789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01" y="1413013"/>
            <a:ext cx="4824549" cy="31789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8222" y="4789487"/>
            <a:ext cx="585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어떤 상위 프로토콜이 현재 </a:t>
            </a:r>
            <a:r>
              <a:rPr lang="en-US" altLang="ko-KR" b="1" dirty="0" smtClean="0">
                <a:solidFill>
                  <a:schemeClr val="bg1"/>
                </a:solidFill>
              </a:rPr>
              <a:t>IP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데이터 그램의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페이로드를 이용하는지 표시한다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3397" t="1645" r="74783" b="93448"/>
          <a:stretch/>
        </p:blipFill>
        <p:spPr>
          <a:xfrm>
            <a:off x="2221787" y="229107"/>
            <a:ext cx="1154773" cy="17343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1704" y="1413014"/>
            <a:ext cx="4914326" cy="3178904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5300" y="1404350"/>
            <a:ext cx="4824549" cy="3187568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02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45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21385" y="4568649"/>
            <a:ext cx="585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IP </a:t>
            </a:r>
            <a:r>
              <a:rPr lang="ko-KR" altLang="en-US" b="1" dirty="0" smtClean="0">
                <a:solidFill>
                  <a:schemeClr val="bg1"/>
                </a:solidFill>
              </a:rPr>
              <a:t>헤더의 에러를 점검하는 부분으로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 데이터부분은 상위 프로토콜이 처리한다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목적지 검사가 실패하면 해당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데이터그램은</a:t>
            </a:r>
            <a:r>
              <a:rPr lang="ko-KR" altLang="en-US" b="1" dirty="0" smtClean="0">
                <a:solidFill>
                  <a:schemeClr val="bg1"/>
                </a:solidFill>
              </a:rPr>
              <a:t> 버려진다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13" y="1119715"/>
            <a:ext cx="5002336" cy="317890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081493" y="331213"/>
            <a:ext cx="3917222" cy="5502980"/>
            <a:chOff x="6908965" y="161936"/>
            <a:chExt cx="3917222" cy="550298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8965" y="161936"/>
              <a:ext cx="3917222" cy="252645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965" y="3193258"/>
              <a:ext cx="3917222" cy="247165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110749" y="2857669"/>
            <a:ext cx="585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출발지 주소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8773" y="5877998"/>
            <a:ext cx="585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목적지 주소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l="3397" t="1645" r="74783" b="93448"/>
          <a:stretch/>
        </p:blipFill>
        <p:spPr>
          <a:xfrm>
            <a:off x="2209529" y="244496"/>
            <a:ext cx="1154773" cy="17343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08413" y="1112902"/>
            <a:ext cx="5002336" cy="3185718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81493" y="331212"/>
            <a:ext cx="3917222" cy="2526457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1493" y="3362536"/>
            <a:ext cx="3917222" cy="2471658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7943" y="921858"/>
            <a:ext cx="9057603" cy="5434492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23021" y="599309"/>
            <a:ext cx="2536171" cy="645097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느낀 점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35434" y="2571206"/>
            <a:ext cx="7750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내가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컴공인지</a:t>
            </a:r>
            <a:r>
              <a:rPr lang="ko-KR" altLang="en-US" b="1" dirty="0" smtClean="0">
                <a:solidFill>
                  <a:schemeClr val="bg1"/>
                </a:solidFill>
              </a:rPr>
              <a:t> 영문과인지 헷갈렸다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와이어샤크를 통해 패킷이 언제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</a:rPr>
              <a:t> 어떻게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무엇이 등등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오고 가는 흐름을 보고 알아가는 게 재미있었다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이제 막 다뤄보는 거라 아직은 많이 미숙해 난잡 하지만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앞으로 와이어샤크를 다뤄가면서 숙련도가 올라가면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옆집 </a:t>
            </a:r>
            <a:r>
              <a:rPr lang="en-US" altLang="ko-KR" b="1" dirty="0" smtClean="0">
                <a:solidFill>
                  <a:schemeClr val="bg1"/>
                </a:solidFill>
              </a:rPr>
              <a:t>IP</a:t>
            </a:r>
            <a:r>
              <a:rPr lang="ko-KR" altLang="en-US" b="1" dirty="0" smtClean="0">
                <a:solidFill>
                  <a:schemeClr val="bg1"/>
                </a:solidFill>
              </a:rPr>
              <a:t>알아내서 대량의 </a:t>
            </a:r>
            <a:r>
              <a:rPr lang="en-US" altLang="ko-KR" b="1" dirty="0" smtClean="0">
                <a:solidFill>
                  <a:schemeClr val="bg1"/>
                </a:solidFill>
              </a:rPr>
              <a:t>ping</a:t>
            </a:r>
            <a:r>
              <a:rPr lang="ko-KR" altLang="en-US" b="1" dirty="0" smtClean="0">
                <a:solidFill>
                  <a:schemeClr val="bg1"/>
                </a:solidFill>
              </a:rPr>
              <a:t>을 보낸 후 관찰해보는 것도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재밌을</a:t>
            </a:r>
            <a:r>
              <a:rPr lang="ko-KR" altLang="en-US" b="1" dirty="0" smtClean="0">
                <a:solidFill>
                  <a:schemeClr val="bg1"/>
                </a:solidFill>
              </a:rPr>
              <a:t> 것 같다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93119" y="1940894"/>
            <a:ext cx="6432821" cy="2821606"/>
            <a:chOff x="2086339" y="1384634"/>
            <a:chExt cx="8128001" cy="3900114"/>
          </a:xfrm>
        </p:grpSpPr>
        <p:sp>
          <p:nvSpPr>
            <p:cNvPr id="107" name="직사각형 106"/>
            <p:cNvSpPr/>
            <p:nvPr/>
          </p:nvSpPr>
          <p:spPr>
            <a:xfrm>
              <a:off x="2086340" y="1576348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02390" y="2876550"/>
              <a:ext cx="5581650" cy="1063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bg1"/>
                  </a:solidFill>
                </a:rPr>
                <a:t>감사합니다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21094030">
              <a:off x="2086339" y="1384634"/>
              <a:ext cx="8128000" cy="38608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650340">
              <a:off x="2086339" y="1576347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50000">
                    <a:schemeClr val="accent1"/>
                  </a:gs>
                  <a:gs pos="0">
                    <a:schemeClr val="accent6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ko-KR" alt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소개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22376" y="2719046"/>
            <a:ext cx="10631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와이어샤크는 </a:t>
            </a:r>
            <a:r>
              <a:rPr lang="ko-KR" altLang="en-US" b="1" dirty="0">
                <a:solidFill>
                  <a:schemeClr val="accent4"/>
                </a:solidFill>
              </a:rPr>
              <a:t>네트워크 패킷을 캡처하고 분석</a:t>
            </a:r>
            <a:r>
              <a:rPr lang="ko-KR" altLang="en-US" b="1" dirty="0">
                <a:solidFill>
                  <a:schemeClr val="bg1"/>
                </a:solidFill>
              </a:rPr>
              <a:t>하는 </a:t>
            </a:r>
            <a:r>
              <a:rPr lang="ko-KR" altLang="en-US" b="1" dirty="0">
                <a:solidFill>
                  <a:schemeClr val="accent4"/>
                </a:solidFill>
              </a:rPr>
              <a:t>오픈소스 도구</a:t>
            </a:r>
            <a:r>
              <a:rPr lang="ko-KR" altLang="en-US" b="1" dirty="0">
                <a:solidFill>
                  <a:schemeClr val="bg1"/>
                </a:solidFill>
              </a:rPr>
              <a:t>이다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처음엔 </a:t>
            </a:r>
            <a:r>
              <a:rPr lang="en-US" altLang="ko-KR" b="1" dirty="0">
                <a:solidFill>
                  <a:schemeClr val="bg1"/>
                </a:solidFill>
              </a:rPr>
              <a:t>' Ethereal ' </a:t>
            </a:r>
            <a:r>
              <a:rPr lang="ko-KR" altLang="en-US" b="1" dirty="0">
                <a:solidFill>
                  <a:schemeClr val="bg1"/>
                </a:solidFill>
              </a:rPr>
              <a:t>이라는 이름으로 나왔다가 이후에 </a:t>
            </a:r>
            <a:r>
              <a:rPr lang="ko-KR" altLang="en-US" b="1" dirty="0" smtClean="0">
                <a:solidFill>
                  <a:schemeClr val="bg1"/>
                </a:solidFill>
              </a:rPr>
              <a:t>상표 문제로 </a:t>
            </a:r>
            <a:r>
              <a:rPr lang="en-US" altLang="ko-KR" b="1" dirty="0">
                <a:solidFill>
                  <a:schemeClr val="bg1"/>
                </a:solidFill>
              </a:rPr>
              <a:t>' Wireshark '</a:t>
            </a:r>
            <a:r>
              <a:rPr lang="ko-KR" altLang="en-US" b="1" dirty="0">
                <a:solidFill>
                  <a:schemeClr val="bg1"/>
                </a:solidFill>
              </a:rPr>
              <a:t>로 바뀌었다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강력하고 쉬운 사용법때문에 </a:t>
            </a:r>
            <a:r>
              <a:rPr lang="ko-KR" altLang="en-US" b="1" dirty="0" smtClean="0">
                <a:solidFill>
                  <a:schemeClr val="bg1"/>
                </a:solidFill>
              </a:rPr>
              <a:t>해킹 뿐만 </a:t>
            </a:r>
            <a:r>
              <a:rPr lang="ko-KR" altLang="en-US" b="1" dirty="0">
                <a:solidFill>
                  <a:schemeClr val="bg1"/>
                </a:solidFill>
              </a:rPr>
              <a:t>아니라 보안 취약점 분석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보안 컨설팅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개인정보 영향평가 등 여러 분야에서 폭 넓게 사용된다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9476" y="301860"/>
            <a:ext cx="4236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Wireshark</a:t>
            </a:r>
            <a:r>
              <a:rPr lang="ko-KR" alt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란</a:t>
            </a:r>
            <a:r>
              <a:rPr lang="en-US" altLang="ko-KR" sz="2800" b="1" i="1" dirty="0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 sz="2800" b="1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9476" y="432665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4</a:t>
            </a:fld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722376" y="2569221"/>
            <a:ext cx="10631424" cy="1499981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ko-KR" alt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인터페이스 기능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95629" y="196226"/>
            <a:ext cx="2076812" cy="338554"/>
            <a:chOff x="559476" y="432665"/>
            <a:chExt cx="1606344" cy="338554"/>
          </a:xfrm>
        </p:grpSpPr>
        <p:sp>
          <p:nvSpPr>
            <p:cNvPr id="30" name="직사각형 29"/>
            <p:cNvSpPr/>
            <p:nvPr/>
          </p:nvSpPr>
          <p:spPr>
            <a:xfrm>
              <a:off x="559476" y="432665"/>
              <a:ext cx="1606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59476" y="432665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95628" y="180837"/>
            <a:ext cx="2426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인터페이스 기능</a:t>
            </a:r>
            <a:endParaRPr lang="en-US" altLang="ko-KR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2671" y="1218836"/>
            <a:ext cx="8564580" cy="3235400"/>
            <a:chOff x="1512570" y="1325703"/>
            <a:chExt cx="9323508" cy="32540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2570" y="1325704"/>
              <a:ext cx="9323508" cy="3254087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1512570" y="1325703"/>
              <a:ext cx="9323508" cy="3254087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액자 9"/>
            <p:cNvSpPr/>
            <p:nvPr/>
          </p:nvSpPr>
          <p:spPr>
            <a:xfrm>
              <a:off x="1512570" y="1803862"/>
              <a:ext cx="274666" cy="266007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액자 19"/>
            <p:cNvSpPr/>
            <p:nvPr/>
          </p:nvSpPr>
          <p:spPr>
            <a:xfrm>
              <a:off x="2135108" y="1803861"/>
              <a:ext cx="274666" cy="266007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882333" y="4911421"/>
            <a:ext cx="8853992" cy="923330"/>
            <a:chOff x="1982086" y="4854988"/>
            <a:chExt cx="8853992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1982086" y="4854988"/>
              <a:ext cx="88539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Wireshark</a:t>
              </a:r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를 실행하게 되면 자동으로 인터페이스를 찾아 놓는다</a:t>
              </a: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좌측 상단 파란 아이콘</a:t>
              </a: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     )</a:t>
              </a:r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을 눌러서  패킷 수집을 시작 할 수 있으며</a:t>
              </a: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</a:t>
              </a: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톱니바퀴 아이콘</a:t>
              </a: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     )</a:t>
              </a:r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을 누르면 어떤 인터페이스를 분석 할 것인지 설정이 가능하다</a:t>
              </a: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/>
            <a:srcRect l="241" t="15886" r="97173" b="77983"/>
            <a:stretch/>
          </p:blipFill>
          <p:spPr>
            <a:xfrm>
              <a:off x="5253644" y="5233526"/>
              <a:ext cx="241069" cy="19950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/>
            <a:srcRect l="7018" t="15886" r="90842" b="78494"/>
            <a:stretch/>
          </p:blipFill>
          <p:spPr>
            <a:xfrm>
              <a:off x="3940231" y="5514106"/>
              <a:ext cx="232758" cy="213362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6051665" y="775940"/>
            <a:ext cx="5895907" cy="2939849"/>
            <a:chOff x="6000056" y="1077796"/>
            <a:chExt cx="5221086" cy="258312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0057" y="1077796"/>
              <a:ext cx="5221085" cy="2583121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6000056" y="1077796"/>
              <a:ext cx="5221085" cy="2583121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오른쪽 화살표 17"/>
          <p:cNvSpPr/>
          <p:nvPr/>
        </p:nvSpPr>
        <p:spPr>
          <a:xfrm>
            <a:off x="1436844" y="1868367"/>
            <a:ext cx="4706262" cy="903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설명선 3 23"/>
          <p:cNvSpPr/>
          <p:nvPr/>
        </p:nvSpPr>
        <p:spPr>
          <a:xfrm>
            <a:off x="2182094" y="839341"/>
            <a:ext cx="2822172" cy="212915"/>
          </a:xfrm>
          <a:prstGeom prst="borderCallout3">
            <a:avLst>
              <a:gd name="adj1" fmla="val 84038"/>
              <a:gd name="adj2" fmla="val 470"/>
              <a:gd name="adj3" fmla="val 84985"/>
              <a:gd name="adj4" fmla="val -25402"/>
              <a:gd name="adj5" fmla="val 1335736"/>
              <a:gd name="adj6" fmla="val -25719"/>
              <a:gd name="adj7" fmla="val 1335453"/>
              <a:gd name="adj8" fmla="val -874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현재 </a:t>
            </a:r>
            <a:r>
              <a:rPr lang="en-US" altLang="ko-KR" sz="900" b="1" dirty="0">
                <a:solidFill>
                  <a:schemeClr val="tx1"/>
                </a:solidFill>
              </a:rPr>
              <a:t>host</a:t>
            </a:r>
            <a:r>
              <a:rPr lang="ko-KR" altLang="en-US" sz="900" b="1" dirty="0">
                <a:solidFill>
                  <a:schemeClr val="tx1"/>
                </a:solidFill>
              </a:rPr>
              <a:t>에 설치된 네트워크 장치들을 볼 수 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2" name="왼쪽 대괄호 31"/>
          <p:cNvSpPr/>
          <p:nvPr/>
        </p:nvSpPr>
        <p:spPr>
          <a:xfrm>
            <a:off x="1928053" y="3313679"/>
            <a:ext cx="45719" cy="721089"/>
          </a:xfrm>
          <a:prstGeom prst="leftBracke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49134" y="717660"/>
            <a:ext cx="6533804" cy="5638690"/>
            <a:chOff x="407324" y="717660"/>
            <a:chExt cx="6727460" cy="581067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324" y="717660"/>
              <a:ext cx="6727460" cy="581067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07324" y="717660"/>
              <a:ext cx="6727460" cy="5810678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95628" y="180837"/>
            <a:ext cx="2426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인터페이스 기능</a:t>
            </a:r>
            <a:endParaRPr lang="en-US" altLang="ko-KR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17" y="85751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①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15979" y="857513"/>
            <a:ext cx="45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②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4698" y="857513"/>
            <a:ext cx="45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③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64968" y="1985168"/>
            <a:ext cx="162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④ </a:t>
            </a:r>
            <a:r>
              <a:rPr lang="en-US" altLang="ko-KR" sz="1200" b="1" dirty="0" smtClean="0"/>
              <a:t>: Packet List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64968" y="3662621"/>
            <a:ext cx="1614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⑤</a:t>
            </a:r>
            <a:r>
              <a:rPr lang="en-US" altLang="ko-KR" sz="1200" b="1" dirty="0"/>
              <a:t> : Packet </a:t>
            </a:r>
            <a:r>
              <a:rPr lang="en-US" altLang="ko-KR" sz="1200" b="1" dirty="0" smtClean="0"/>
              <a:t> Details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98219" y="5130255"/>
            <a:ext cx="154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⑥</a:t>
            </a:r>
            <a:r>
              <a:rPr lang="en-US" altLang="ko-KR" sz="1200" b="1" dirty="0"/>
              <a:t> : Packet </a:t>
            </a:r>
            <a:r>
              <a:rPr lang="en-US" altLang="ko-KR" sz="1200" b="1" dirty="0" smtClean="0"/>
              <a:t> Bytes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57755" y="1692706"/>
            <a:ext cx="5170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① 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시작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② 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종료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</a:rPr>
              <a:t>③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다시 시작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</a:rPr>
              <a:t>④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호스트 간에 주고받은 패킷을 나열해 놓는 부분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No. : </a:t>
            </a:r>
            <a:r>
              <a:rPr lang="ko-KR" altLang="en-US" sz="1200" b="1" dirty="0">
                <a:solidFill>
                  <a:schemeClr val="bg1"/>
                </a:solidFill>
              </a:rPr>
              <a:t>패킷이 수집된 순서를 나타냄</a:t>
            </a:r>
            <a:endParaRPr lang="ko-KR" altLang="en-US" sz="10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Time : </a:t>
            </a:r>
            <a:r>
              <a:rPr lang="ko-KR" altLang="en-US" sz="1200" b="1" dirty="0">
                <a:solidFill>
                  <a:schemeClr val="bg1"/>
                </a:solidFill>
              </a:rPr>
              <a:t>패킷이 수집된 시간을 나타냄</a:t>
            </a:r>
            <a:endParaRPr lang="ko-KR" altLang="en-US" sz="10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Source ( </a:t>
            </a:r>
            <a:r>
              <a:rPr lang="ko-KR" altLang="en-US" sz="1200" b="1" dirty="0">
                <a:solidFill>
                  <a:schemeClr val="bg1"/>
                </a:solidFill>
              </a:rPr>
              <a:t>패킷을 보낸 주소 </a:t>
            </a:r>
            <a:r>
              <a:rPr lang="en-US" altLang="ko-KR" sz="1200" b="1" dirty="0">
                <a:solidFill>
                  <a:schemeClr val="bg1"/>
                </a:solidFill>
              </a:rPr>
              <a:t>) ↔ Destination ( </a:t>
            </a:r>
            <a:r>
              <a:rPr lang="ko-KR" altLang="en-US" sz="1200" b="1" dirty="0">
                <a:solidFill>
                  <a:schemeClr val="bg1"/>
                </a:solidFill>
              </a:rPr>
              <a:t>패킷이 도착한 주소 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Protocol : </a:t>
            </a:r>
            <a:r>
              <a:rPr lang="ko-KR" altLang="en-US" sz="1200" b="1" dirty="0">
                <a:solidFill>
                  <a:schemeClr val="bg1"/>
                </a:solidFill>
              </a:rPr>
              <a:t>패킷 프로토콜 정보</a:t>
            </a:r>
            <a:endParaRPr lang="ko-KR" altLang="en-US" sz="10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Length : </a:t>
            </a:r>
            <a:r>
              <a:rPr lang="ko-KR" altLang="en-US" sz="1200" b="1" dirty="0">
                <a:solidFill>
                  <a:schemeClr val="bg1"/>
                </a:solidFill>
              </a:rPr>
              <a:t>패킷의 길이</a:t>
            </a:r>
            <a:endParaRPr lang="ko-KR" altLang="en-US" sz="10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info : </a:t>
            </a:r>
            <a:r>
              <a:rPr lang="ko-KR" altLang="en-US" sz="1200" b="1" dirty="0">
                <a:solidFill>
                  <a:schemeClr val="bg1"/>
                </a:solidFill>
              </a:rPr>
              <a:t>패킷의 상세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정보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</a:rPr>
              <a:t>⑤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④에서 주고받은 패킷의 내부 헤더 정보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</a:rPr>
              <a:t>즉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이 패킷들을 어떤 규칙이나 전송 기준으로 주고 받았는지를 보여준다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b="1" dirty="0" smtClean="0">
                <a:solidFill>
                  <a:schemeClr val="bg1"/>
                </a:solidFill>
              </a:rPr>
              <a:t>⑥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실제 주고받은 내용을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16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진수로 보여준다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   (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가공되지 않은 실제 패킷 데이터의 모습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357447" y="1375423"/>
            <a:ext cx="4272742" cy="152927"/>
          </a:xfrm>
          <a:prstGeom prst="frame">
            <a:avLst>
              <a:gd name="adj1" fmla="val 93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rot="1760212">
            <a:off x="3075600" y="2510163"/>
            <a:ext cx="4159973" cy="457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6957755" y="3144329"/>
            <a:ext cx="97086" cy="1262247"/>
          </a:xfrm>
          <a:prstGeom prst="leftBracke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95629" y="196226"/>
            <a:ext cx="2076812" cy="338554"/>
            <a:chOff x="559476" y="432665"/>
            <a:chExt cx="1606344" cy="338554"/>
          </a:xfrm>
        </p:grpSpPr>
        <p:sp>
          <p:nvSpPr>
            <p:cNvPr id="30" name="직사각형 29"/>
            <p:cNvSpPr/>
            <p:nvPr/>
          </p:nvSpPr>
          <p:spPr>
            <a:xfrm>
              <a:off x="559476" y="432665"/>
              <a:ext cx="1606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59476" y="432665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95628" y="16544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참고 사항</a:t>
            </a:r>
            <a:endParaRPr lang="en-US" altLang="ko-KR" sz="2000" b="1" i="1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2436" y="584341"/>
            <a:ext cx="5845633" cy="5954571"/>
            <a:chOff x="293944" y="807632"/>
            <a:chExt cx="4593939" cy="480023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944" y="807632"/>
              <a:ext cx="4590938" cy="480023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96945" y="807632"/>
              <a:ext cx="4590938" cy="4800231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액자 16"/>
            <p:cNvSpPr/>
            <p:nvPr/>
          </p:nvSpPr>
          <p:spPr>
            <a:xfrm>
              <a:off x="357446" y="1221971"/>
              <a:ext cx="4463935" cy="306379"/>
            </a:xfrm>
            <a:prstGeom prst="frame">
              <a:avLst>
                <a:gd name="adj1" fmla="val 935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오른쪽 화살표 17"/>
          <p:cNvSpPr/>
          <p:nvPr/>
        </p:nvSpPr>
        <p:spPr>
          <a:xfrm>
            <a:off x="6113447" y="1228690"/>
            <a:ext cx="939271" cy="1531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77496" y="1122766"/>
            <a:ext cx="408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송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수신 패킷을 구분하기 쉽도록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</a:rPr>
              <a:t>컬러링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룰을 추가함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0472" y="978048"/>
            <a:ext cx="3855599" cy="906655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113447" y="3395115"/>
            <a:ext cx="5821399" cy="1699307"/>
            <a:chOff x="3988410" y="196226"/>
            <a:chExt cx="8002757" cy="169930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/>
            <a:srcRect l="78007" t="13104" r="15773" b="69078"/>
            <a:stretch/>
          </p:blipFill>
          <p:spPr>
            <a:xfrm>
              <a:off x="5886717" y="534780"/>
              <a:ext cx="1378685" cy="1022899"/>
            </a:xfrm>
            <a:prstGeom prst="rect">
              <a:avLst/>
            </a:prstGeom>
          </p:spPr>
        </p:pic>
        <p:sp>
          <p:nvSpPr>
            <p:cNvPr id="22" name="설명선 1 21"/>
            <p:cNvSpPr/>
            <p:nvPr/>
          </p:nvSpPr>
          <p:spPr>
            <a:xfrm>
              <a:off x="7864319" y="196226"/>
              <a:ext cx="4126848" cy="353943"/>
            </a:xfrm>
            <a:prstGeom prst="borderCallout1">
              <a:avLst>
                <a:gd name="adj1" fmla="val 49462"/>
                <a:gd name="adj2" fmla="val 270"/>
                <a:gd name="adj3" fmla="val 143403"/>
                <a:gd name="adj4" fmla="val -1568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수신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드래그 상태라 색이 달라 보임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설명선 1 22"/>
            <p:cNvSpPr/>
            <p:nvPr/>
          </p:nvSpPr>
          <p:spPr>
            <a:xfrm>
              <a:off x="7864320" y="882000"/>
              <a:ext cx="1062990" cy="353943"/>
            </a:xfrm>
            <a:prstGeom prst="borderCallout1">
              <a:avLst>
                <a:gd name="adj1" fmla="val 49462"/>
                <a:gd name="adj2" fmla="val 270"/>
                <a:gd name="adj3" fmla="val 52981"/>
                <a:gd name="adj4" fmla="val -598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송신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설명선 1 23"/>
            <p:cNvSpPr/>
            <p:nvPr/>
          </p:nvSpPr>
          <p:spPr>
            <a:xfrm>
              <a:off x="7864320" y="1541590"/>
              <a:ext cx="1062990" cy="353943"/>
            </a:xfrm>
            <a:prstGeom prst="borderCallout1">
              <a:avLst>
                <a:gd name="adj1" fmla="val 52692"/>
                <a:gd name="adj2" fmla="val 2421"/>
                <a:gd name="adj3" fmla="val -40669"/>
                <a:gd name="adj4" fmla="val -576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수신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왼쪽 대괄호 24"/>
            <p:cNvSpPr/>
            <p:nvPr/>
          </p:nvSpPr>
          <p:spPr>
            <a:xfrm>
              <a:off x="5051305" y="654690"/>
              <a:ext cx="835412" cy="762739"/>
            </a:xfrm>
            <a:prstGeom prst="leftBracke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88410" y="851393"/>
              <a:ext cx="1175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동일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5400000">
              <a:off x="5838260" y="585104"/>
              <a:ext cx="168570" cy="13917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5826828" y="1347843"/>
              <a:ext cx="168570" cy="13917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7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ko-KR" alt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7745</TotalTime>
  <Words>1006</Words>
  <Application>Microsoft Office PowerPoint</Application>
  <PresentationFormat>와이드스크린</PresentationFormat>
  <Paragraphs>236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809</cp:revision>
  <dcterms:created xsi:type="dcterms:W3CDTF">2018-08-02T07:05:36Z</dcterms:created>
  <dcterms:modified xsi:type="dcterms:W3CDTF">2019-09-28T01:41:15Z</dcterms:modified>
</cp:coreProperties>
</file>