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58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379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664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016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026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169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31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34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782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897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07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510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954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92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05562" y="776739"/>
            <a:ext cx="7148282" cy="5804788"/>
            <a:chOff x="2486868" y="705449"/>
            <a:chExt cx="7148282" cy="5804788"/>
          </a:xfrm>
        </p:grpSpPr>
        <p:sp>
          <p:nvSpPr>
            <p:cNvPr id="22" name="평행 사변형 21"/>
            <p:cNvSpPr/>
            <p:nvPr/>
          </p:nvSpPr>
          <p:spPr>
            <a:xfrm rot="5400000" flipH="1" flipV="1">
              <a:off x="6429069" y="3247573"/>
              <a:ext cx="5497607" cy="914554"/>
            </a:xfrm>
            <a:prstGeom prst="parallelogram">
              <a:avLst>
                <a:gd name="adj" fmla="val 132217"/>
              </a:avLst>
            </a:prstGeom>
            <a:gradFill>
              <a:gsLst>
                <a:gs pos="0">
                  <a:schemeClr val="tx1">
                    <a:alpha val="4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양쪽 모서리가 둥근 사각형 4"/>
            <p:cNvSpPr/>
            <p:nvPr/>
          </p:nvSpPr>
          <p:spPr>
            <a:xfrm>
              <a:off x="3841216" y="705449"/>
              <a:ext cx="5065486" cy="5225142"/>
            </a:xfrm>
            <a:prstGeom prst="round2SameRect">
              <a:avLst/>
            </a:prstGeom>
            <a:solidFill>
              <a:srgbClr val="3C92CA"/>
            </a:solidFill>
            <a:ln w="1111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486868" y="1807164"/>
              <a:ext cx="2708695" cy="4537495"/>
            </a:xfrm>
            <a:prstGeom prst="rect">
              <a:avLst/>
            </a:prstGeom>
            <a:solidFill>
              <a:srgbClr val="3C9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330846" y="4649688"/>
              <a:ext cx="4633004" cy="1860549"/>
            </a:xfrm>
            <a:prstGeom prst="rect">
              <a:avLst/>
            </a:prstGeom>
            <a:solidFill>
              <a:srgbClr val="3C9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" name="직선 연결선 6"/>
            <p:cNvCxnSpPr>
              <a:endCxn id="9" idx="2"/>
            </p:cNvCxnSpPr>
            <p:nvPr/>
          </p:nvCxnSpPr>
          <p:spPr>
            <a:xfrm>
              <a:off x="3841215" y="1807164"/>
              <a:ext cx="1" cy="864000"/>
            </a:xfrm>
            <a:prstGeom prst="line">
              <a:avLst/>
            </a:prstGeom>
            <a:ln w="11112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8906702" y="4486712"/>
              <a:ext cx="1" cy="1044000"/>
            </a:xfrm>
            <a:prstGeom prst="line">
              <a:avLst/>
            </a:prstGeom>
            <a:ln w="11112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모서리가 둥근 직사각형 15"/>
            <p:cNvSpPr/>
            <p:nvPr/>
          </p:nvSpPr>
          <p:spPr>
            <a:xfrm>
              <a:off x="5734046" y="1102600"/>
              <a:ext cx="1279825" cy="199749"/>
            </a:xfrm>
            <a:prstGeom prst="roundRect">
              <a:avLst>
                <a:gd name="adj" fmla="val 50000"/>
              </a:avLst>
            </a:prstGeom>
            <a:solidFill>
              <a:srgbClr val="6BA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모서리가 둥근 사각형 설명선 17"/>
            <p:cNvSpPr/>
            <p:nvPr/>
          </p:nvSpPr>
          <p:spPr>
            <a:xfrm>
              <a:off x="7929151" y="3763223"/>
              <a:ext cx="1582888" cy="624388"/>
            </a:xfrm>
            <a:prstGeom prst="wedgeRoundRectCallout">
              <a:avLst>
                <a:gd name="adj1" fmla="val -42544"/>
                <a:gd name="adj2" fmla="val 78489"/>
                <a:gd name="adj3" fmla="val 16667"/>
              </a:avLst>
            </a:prstGeom>
            <a:solidFill>
              <a:srgbClr val="FFC000"/>
            </a:solidFill>
            <a:ln>
              <a:noFill/>
            </a:ln>
            <a:effectLst>
              <a:outerShdw blurRad="431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ea typeface="야놀자 야체 B" panose="02020603020101020101" pitchFamily="18" charset="-127"/>
                </a:rPr>
                <a:t>^ /// ^ </a:t>
              </a:r>
              <a:r>
                <a:rPr lang="ko-KR" altLang="en-US" sz="2800" b="1" dirty="0" smtClean="0">
                  <a:solidFill>
                    <a:schemeClr val="tx1"/>
                  </a:solidFill>
                  <a:ea typeface="야놀자 야체 B" panose="02020603020101020101" pitchFamily="18" charset="-127"/>
                </a:rPr>
                <a:t>☞☜</a:t>
              </a:r>
              <a:endParaRPr lang="ko-KR" altLang="en-US" sz="2800" b="1" dirty="0">
                <a:solidFill>
                  <a:schemeClr val="tx1"/>
                </a:solidFill>
                <a:ea typeface="야놀자 야체 B" panose="02020603020101020101" pitchFamily="18" charset="-127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3148304" y="2867884"/>
            <a:ext cx="53366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5400" b="1" kern="0" dirty="0" smtClean="0">
                <a:solidFill>
                  <a:schemeClr val="accent4"/>
                </a:solidFill>
                <a:effectLst>
                  <a:outerShdw blurRad="4445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컴퓨터네트워크</a:t>
            </a:r>
            <a:endParaRPr lang="ko-KR" altLang="en-US" sz="5400" b="1" kern="0" dirty="0">
              <a:solidFill>
                <a:schemeClr val="accent4"/>
              </a:solidFill>
              <a:effectLst>
                <a:outerShdw blurRad="4445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474878" y="4583522"/>
            <a:ext cx="2659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kern="0" dirty="0" smtClean="0">
                <a:solidFill>
                  <a:schemeClr val="bg1"/>
                </a:solidFill>
                <a:effectLst>
                  <a:outerShdw blurRad="4445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20174627 </a:t>
            </a:r>
            <a:r>
              <a:rPr lang="ko-KR" altLang="en-US" sz="2400" b="1" kern="0" dirty="0" smtClean="0">
                <a:solidFill>
                  <a:schemeClr val="bg1"/>
                </a:solidFill>
                <a:effectLst>
                  <a:outerShdw blurRad="4445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김혜진</a:t>
            </a:r>
            <a:endParaRPr lang="ko-KR" altLang="en-US" sz="2400" b="1" kern="0" dirty="0">
              <a:solidFill>
                <a:schemeClr val="bg1"/>
              </a:solidFill>
              <a:effectLst>
                <a:outerShdw blurRad="4445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911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12804" y="502269"/>
            <a:ext cx="11755078" cy="6086790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274225" y="-163025"/>
            <a:ext cx="9668596" cy="919236"/>
            <a:chOff x="3279335" y="341820"/>
            <a:chExt cx="8251147" cy="591589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79335" y="448461"/>
              <a:ext cx="595099" cy="484948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874434" y="590276"/>
              <a:ext cx="7656048" cy="238044"/>
            </a:xfrm>
            <a:prstGeom prst="roundRect">
              <a:avLst>
                <a:gd name="adj" fmla="val 50000"/>
              </a:avLst>
            </a:prstGeom>
            <a:solidFill>
              <a:srgbClr val="3C92CA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56DCEEF-E7A6-4671-AFE5-560C0315259A}"/>
                </a:ext>
              </a:extLst>
            </p:cNvPr>
            <p:cNvSpPr/>
            <p:nvPr/>
          </p:nvSpPr>
          <p:spPr>
            <a:xfrm>
              <a:off x="3874434" y="341820"/>
              <a:ext cx="1136783" cy="53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32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문제</a:t>
              </a:r>
              <a:endParaRPr lang="ko-KR" altLang="en-US" sz="19900" b="1" kern="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3032976" y="123857"/>
            <a:ext cx="77534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GBN(Go-Back-N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및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SR(Selective-Reject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ARQ 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방식</a:t>
            </a:r>
            <a:endParaRPr lang="ko-KR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1205" t="1057" r="50224" b="1133"/>
          <a:stretch/>
        </p:blipFill>
        <p:spPr>
          <a:xfrm>
            <a:off x="754379" y="1053528"/>
            <a:ext cx="3063241" cy="5074921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909698" y="1403228"/>
            <a:ext cx="1780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GBN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방식</a:t>
            </a:r>
            <a:endParaRPr lang="en-US" altLang="ko-K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08106" y="2254081"/>
            <a:ext cx="736229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타임아웃 및 </a:t>
            </a:r>
            <a:r>
              <a:rPr lang="ko-KR" altLang="en-US" sz="2000" b="1" dirty="0" smtClean="0"/>
              <a:t>보낸 쪽의 </a:t>
            </a:r>
            <a:r>
              <a:rPr lang="ko-KR" altLang="en-US" sz="2000" b="1" dirty="0"/>
              <a:t>메시지로 판별 </a:t>
            </a:r>
            <a:r>
              <a:rPr lang="ko-KR" altLang="en-US" sz="2000" b="1" dirty="0" smtClean="0"/>
              <a:t>후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 </a:t>
            </a:r>
            <a:endParaRPr lang="en-US" altLang="ko-KR" sz="2000" b="1" dirty="0" smtClean="0"/>
          </a:p>
          <a:p>
            <a:pPr algn="ctr"/>
            <a:r>
              <a:rPr lang="en-US" altLang="ko-KR" sz="2000" b="1" dirty="0" smtClean="0">
                <a:solidFill>
                  <a:schemeClr val="accent6"/>
                </a:solidFill>
              </a:rPr>
              <a:t>Sender</a:t>
            </a:r>
            <a:r>
              <a:rPr lang="ko-KR" altLang="en-US" sz="2000" b="1" dirty="0">
                <a:solidFill>
                  <a:schemeClr val="accent6"/>
                </a:solidFill>
              </a:rPr>
              <a:t>는 </a:t>
            </a:r>
            <a:r>
              <a:rPr lang="en-US" altLang="ko-KR" sz="2000" b="1" dirty="0" err="1">
                <a:solidFill>
                  <a:schemeClr val="accent6"/>
                </a:solidFill>
              </a:rPr>
              <a:t>Ack</a:t>
            </a:r>
            <a:r>
              <a:rPr lang="ko-KR" altLang="en-US" sz="2000" b="1" dirty="0">
                <a:solidFill>
                  <a:schemeClr val="accent6"/>
                </a:solidFill>
              </a:rPr>
              <a:t>번호가 </a:t>
            </a:r>
            <a:r>
              <a:rPr lang="ko-KR" altLang="en-US" sz="2000" b="1" dirty="0" smtClean="0">
                <a:solidFill>
                  <a:schemeClr val="accent6"/>
                </a:solidFill>
              </a:rPr>
              <a:t>종료 번호와</a:t>
            </a:r>
            <a:r>
              <a:rPr lang="ko-KR" altLang="en-US" sz="2000" b="1" dirty="0">
                <a:solidFill>
                  <a:schemeClr val="accent6"/>
                </a:solidFill>
              </a:rPr>
              <a:t> 다르면 </a:t>
            </a:r>
            <a:endParaRPr lang="en-US" altLang="ko-KR" sz="2000" b="1" dirty="0" smtClean="0">
              <a:solidFill>
                <a:schemeClr val="accent6"/>
              </a:solidFill>
            </a:endParaRPr>
          </a:p>
          <a:p>
            <a:pPr algn="ctr"/>
            <a:r>
              <a:rPr lang="en-US" altLang="ko-KR" sz="2000" b="1" dirty="0" err="1" smtClean="0">
                <a:solidFill>
                  <a:schemeClr val="accent6"/>
                </a:solidFill>
              </a:rPr>
              <a:t>Ack</a:t>
            </a:r>
            <a:r>
              <a:rPr lang="ko-KR" altLang="en-US" sz="2000" b="1" dirty="0">
                <a:solidFill>
                  <a:schemeClr val="accent6"/>
                </a:solidFill>
              </a:rPr>
              <a:t>번호부터 다시 이후의 프레임을 모두 재전송 </a:t>
            </a:r>
            <a:r>
              <a:rPr lang="ko-KR" altLang="en-US" sz="2000" b="1" dirty="0"/>
              <a:t>한다</a:t>
            </a:r>
            <a:r>
              <a:rPr lang="en-US" altLang="ko-KR" sz="2000" b="1" dirty="0" smtClean="0"/>
              <a:t>.</a:t>
            </a:r>
          </a:p>
          <a:p>
            <a:pPr algn="ctr"/>
            <a:endParaRPr lang="en-US" altLang="ko-KR" sz="2000" b="1" dirty="0"/>
          </a:p>
          <a:p>
            <a:pPr algn="ctr"/>
            <a:r>
              <a:rPr lang="en-US" altLang="ko-KR" sz="2000" b="1" dirty="0"/>
              <a:t>ACK </a:t>
            </a:r>
            <a:r>
              <a:rPr lang="ko-KR" altLang="en-US" sz="2000" b="1" dirty="0"/>
              <a:t>분실의 경우를 대비해 </a:t>
            </a:r>
            <a:r>
              <a:rPr lang="ko-KR" altLang="en-US" sz="2000" b="1" dirty="0" smtClean="0"/>
              <a:t>송신측 에서는 </a:t>
            </a:r>
            <a:r>
              <a:rPr lang="en-US" altLang="ko-KR" sz="2000" b="1" dirty="0" err="1"/>
              <a:t>Ack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타이머가 돌고 있는데</a:t>
            </a:r>
            <a:r>
              <a:rPr lang="en-US" altLang="ko-KR" sz="2000" b="1" dirty="0"/>
              <a:t>, </a:t>
            </a:r>
            <a:r>
              <a:rPr lang="ko-KR" altLang="en-US" sz="2000" b="1" dirty="0" smtClean="0"/>
              <a:t>타임아웃이 </a:t>
            </a:r>
            <a:r>
              <a:rPr lang="ko-KR" altLang="en-US" sz="2000" b="1" dirty="0"/>
              <a:t>발생하면 마지막 </a:t>
            </a:r>
            <a:r>
              <a:rPr lang="en-US" altLang="ko-KR" sz="2000" b="1" dirty="0" err="1"/>
              <a:t>Ack</a:t>
            </a:r>
            <a:r>
              <a:rPr lang="ko-KR" altLang="en-US" sz="2000" b="1" dirty="0"/>
              <a:t>된 데이터부터 재전송 한다</a:t>
            </a:r>
            <a:r>
              <a:rPr lang="en-US" altLang="ko-KR" sz="2000" b="1" dirty="0"/>
              <a:t>.</a:t>
            </a:r>
          </a:p>
          <a:p>
            <a:pPr algn="ctr"/>
            <a:r>
              <a:rPr lang="en-US" altLang="ko-KR" sz="2000" b="1" dirty="0"/>
              <a:t> </a:t>
            </a:r>
          </a:p>
          <a:p>
            <a:pPr algn="ctr"/>
            <a:r>
              <a:rPr lang="ko-KR" altLang="en-US" sz="2000" b="1" dirty="0"/>
              <a:t>구조가 간단하고 구현이 단순하며 </a:t>
            </a:r>
            <a:endParaRPr lang="en-US" altLang="ko-KR" sz="2000" b="1" dirty="0" smtClean="0"/>
          </a:p>
          <a:p>
            <a:pPr algn="ctr"/>
            <a:r>
              <a:rPr lang="ko-KR" altLang="en-US" sz="2000" b="1" dirty="0" smtClean="0"/>
              <a:t>데이터 폐기 방식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수신측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을 사용하여 </a:t>
            </a:r>
            <a:endParaRPr lang="en-US" altLang="ko-KR" sz="2000" b="1" dirty="0" smtClean="0"/>
          </a:p>
          <a:p>
            <a:pPr algn="ctr"/>
            <a:r>
              <a:rPr lang="ko-KR" altLang="en-US" sz="2000" b="1" dirty="0" smtClean="0">
                <a:solidFill>
                  <a:srgbClr val="FF0000"/>
                </a:solidFill>
              </a:rPr>
              <a:t>추가적 </a:t>
            </a:r>
            <a:r>
              <a:rPr lang="ko-KR" altLang="en-US" sz="2000" b="1" dirty="0">
                <a:solidFill>
                  <a:srgbClr val="FF0000"/>
                </a:solidFill>
              </a:rPr>
              <a:t>버퍼가 필요 없는 장점</a:t>
            </a:r>
            <a:r>
              <a:rPr lang="ko-KR" altLang="en-US" sz="2000" b="1" dirty="0"/>
              <a:t>이 있다</a:t>
            </a:r>
            <a:r>
              <a:rPr lang="en-US" altLang="ko-KR" sz="2000" b="1" dirty="0" smtClean="0"/>
              <a:t>.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87783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12804" y="502269"/>
            <a:ext cx="11755078" cy="6086790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274225" y="-163025"/>
            <a:ext cx="9668596" cy="919236"/>
            <a:chOff x="3279335" y="341820"/>
            <a:chExt cx="8251147" cy="591589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79335" y="448461"/>
              <a:ext cx="595099" cy="484948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874434" y="590276"/>
              <a:ext cx="7656048" cy="238044"/>
            </a:xfrm>
            <a:prstGeom prst="roundRect">
              <a:avLst>
                <a:gd name="adj" fmla="val 50000"/>
              </a:avLst>
            </a:prstGeom>
            <a:solidFill>
              <a:srgbClr val="3C92CA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56DCEEF-E7A6-4671-AFE5-560C0315259A}"/>
                </a:ext>
              </a:extLst>
            </p:cNvPr>
            <p:cNvSpPr/>
            <p:nvPr/>
          </p:nvSpPr>
          <p:spPr>
            <a:xfrm>
              <a:off x="3874434" y="341820"/>
              <a:ext cx="1136783" cy="53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32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문제</a:t>
              </a:r>
              <a:endParaRPr lang="ko-KR" altLang="en-US" sz="19900" b="1" kern="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3032976" y="123857"/>
            <a:ext cx="77534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GBN(Go-Back-N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및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SR(Selective-Reject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ARQ 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방식</a:t>
            </a:r>
            <a:endParaRPr lang="ko-KR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50898" t="1435" r="1257" b="1416"/>
          <a:stretch/>
        </p:blipFill>
        <p:spPr>
          <a:xfrm>
            <a:off x="543731" y="1085113"/>
            <a:ext cx="3017520" cy="504063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3618047" y="1601428"/>
            <a:ext cx="83498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보내는 사람은 받는 사람이 보낸 </a:t>
            </a:r>
            <a:endParaRPr lang="en-US" altLang="ko-KR" b="1" dirty="0" smtClean="0"/>
          </a:p>
          <a:p>
            <a:pPr algn="ctr"/>
            <a:r>
              <a:rPr lang="en-US" altLang="ko-KR" b="1" dirty="0" err="1" smtClean="0"/>
              <a:t>Ack</a:t>
            </a:r>
            <a:r>
              <a:rPr lang="en-US" altLang="ko-KR" b="1" dirty="0" smtClean="0"/>
              <a:t> </a:t>
            </a:r>
            <a:r>
              <a:rPr lang="en-US" altLang="ko-KR" b="1" dirty="0"/>
              <a:t>Number</a:t>
            </a:r>
            <a:r>
              <a:rPr lang="ko-KR" altLang="en-US" b="1" dirty="0"/>
              <a:t>가 무엇인지 확인 후 빈 부분만 보낸다</a:t>
            </a:r>
            <a:r>
              <a:rPr lang="en-US" altLang="ko-KR" b="1" dirty="0" smtClean="0"/>
              <a:t>.</a:t>
            </a:r>
          </a:p>
          <a:p>
            <a:pPr algn="ctr"/>
            <a:endParaRPr lang="en-US" altLang="ko-KR" b="1" dirty="0" smtClean="0"/>
          </a:p>
          <a:p>
            <a:pPr algn="ctr"/>
            <a:r>
              <a:rPr lang="en-US" altLang="ko-KR" b="1" dirty="0" smtClean="0"/>
              <a:t>GBN </a:t>
            </a:r>
            <a:r>
              <a:rPr lang="en-US" altLang="ko-KR" b="1" dirty="0"/>
              <a:t>ARQ</a:t>
            </a:r>
            <a:r>
              <a:rPr lang="ko-KR" altLang="en-US" b="1" dirty="0"/>
              <a:t>는 잡음이 많은 채널에서는 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프레임 </a:t>
            </a:r>
            <a:r>
              <a:rPr lang="ko-KR" altLang="en-US" b="1" dirty="0" err="1"/>
              <a:t>손상률이</a:t>
            </a:r>
            <a:r>
              <a:rPr lang="ko-KR" altLang="en-US" b="1" dirty="0"/>
              <a:t> 높아져 재전송 의 경우가 빈번히 </a:t>
            </a:r>
            <a:r>
              <a:rPr lang="ko-KR" altLang="en-US" b="1" dirty="0" smtClean="0"/>
              <a:t>발생하고</a:t>
            </a:r>
            <a:r>
              <a:rPr lang="en-US" altLang="ko-KR" b="1" dirty="0" smtClean="0"/>
              <a:t>,</a:t>
            </a:r>
          </a:p>
          <a:p>
            <a:pPr algn="ctr"/>
            <a:r>
              <a:rPr lang="ko-KR" altLang="en-US" b="1" dirty="0" smtClean="0"/>
              <a:t>재전송으로 </a:t>
            </a:r>
            <a:r>
              <a:rPr lang="ko-KR" altLang="en-US" b="1" dirty="0"/>
              <a:t>인한 대역폭 소모가 심해 매우 비효율적인 반면 </a:t>
            </a:r>
            <a:endParaRPr lang="en-US" altLang="ko-KR" b="1" dirty="0" smtClean="0"/>
          </a:p>
          <a:p>
            <a:pPr algn="ctr"/>
            <a:endParaRPr lang="en-US" altLang="ko-KR" b="1" dirty="0"/>
          </a:p>
          <a:p>
            <a:pPr algn="ctr"/>
            <a:r>
              <a:rPr lang="en-US" altLang="ko-KR" b="1" dirty="0" smtClean="0"/>
              <a:t>SR </a:t>
            </a:r>
            <a:r>
              <a:rPr lang="en-US" altLang="ko-KR" b="1" dirty="0"/>
              <a:t>ARQ</a:t>
            </a:r>
            <a:r>
              <a:rPr lang="ko-KR" altLang="en-US" b="1" dirty="0"/>
              <a:t>는 에러 프레임에 대한 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재전송을 </a:t>
            </a:r>
            <a:r>
              <a:rPr lang="ko-KR" altLang="en-US" b="1" dirty="0"/>
              <a:t>선택적으로 하기 때문에 </a:t>
            </a:r>
            <a:r>
              <a:rPr lang="en-US" altLang="ko-KR" b="1" dirty="0" err="1"/>
              <a:t>GBn</a:t>
            </a:r>
            <a:r>
              <a:rPr lang="en-US" altLang="ko-KR" b="1" dirty="0"/>
              <a:t> ARQ</a:t>
            </a:r>
            <a:r>
              <a:rPr lang="ko-KR" altLang="en-US" b="1" dirty="0"/>
              <a:t>에 비해 매우 효율적이다</a:t>
            </a:r>
            <a:r>
              <a:rPr lang="en-US" altLang="ko-KR" b="1" dirty="0"/>
              <a:t>.</a:t>
            </a:r>
          </a:p>
          <a:p>
            <a:pPr algn="ctr"/>
            <a:r>
              <a:rPr lang="en-US" altLang="ko-KR" b="1" dirty="0"/>
              <a:t> </a:t>
            </a:r>
          </a:p>
          <a:p>
            <a:pPr algn="ctr"/>
            <a:r>
              <a:rPr lang="en-US" altLang="ko-KR" b="1" dirty="0"/>
              <a:t>SR ARQ</a:t>
            </a:r>
            <a:r>
              <a:rPr lang="ko-KR" altLang="en-US" b="1" dirty="0"/>
              <a:t>는 </a:t>
            </a:r>
            <a:r>
              <a:rPr lang="ko-KR" altLang="en-US" b="1" dirty="0">
                <a:solidFill>
                  <a:schemeClr val="accent6"/>
                </a:solidFill>
              </a:rPr>
              <a:t>선택적으로 분실된 프레임을 재전송 </a:t>
            </a:r>
            <a:r>
              <a:rPr lang="ko-KR" altLang="en-US" b="1" dirty="0"/>
              <a:t>하기 때문에 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별도의 </a:t>
            </a:r>
            <a:r>
              <a:rPr lang="ko-KR" altLang="en-US" b="1" dirty="0"/>
              <a:t>데이터 재 정렬을 수행할 </a:t>
            </a:r>
            <a:r>
              <a:rPr lang="ko-KR" altLang="en-US" b="1" dirty="0">
                <a:solidFill>
                  <a:schemeClr val="accent6"/>
                </a:solidFill>
              </a:rPr>
              <a:t>버퍼가 추가적으로 필요하다</a:t>
            </a:r>
            <a:r>
              <a:rPr lang="en-US" altLang="ko-KR" b="1" dirty="0"/>
              <a:t>.</a:t>
            </a:r>
          </a:p>
          <a:p>
            <a:pPr algn="ctr"/>
            <a:r>
              <a:rPr lang="en-US" altLang="ko-KR" b="1" dirty="0"/>
              <a:t> </a:t>
            </a:r>
          </a:p>
          <a:p>
            <a:pPr algn="ctr"/>
            <a:r>
              <a:rPr lang="en-US" altLang="ko-KR" b="1" dirty="0"/>
              <a:t>SR ARQ</a:t>
            </a:r>
            <a:r>
              <a:rPr lang="ko-KR" altLang="en-US" b="1" dirty="0"/>
              <a:t>는 프레임 재배열 등의 추가 </a:t>
            </a:r>
            <a:r>
              <a:rPr lang="ko-KR" altLang="en-US" b="1" dirty="0" err="1" smtClean="0"/>
              <a:t>로직</a:t>
            </a:r>
            <a:r>
              <a:rPr lang="ko-KR" altLang="en-US" b="1" dirty="0" smtClean="0"/>
              <a:t> 으로 </a:t>
            </a:r>
            <a:r>
              <a:rPr lang="ko-KR" altLang="en-US" b="1" dirty="0"/>
              <a:t>인해 구조가 복잡하고 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프레임을 </a:t>
            </a:r>
            <a:r>
              <a:rPr lang="ko-KR" altLang="en-US" b="1" dirty="0"/>
              <a:t>폐기하지 않음으로 순차적으로 프레임을 재 배열 할 버퍼가 필요하며 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비용 </a:t>
            </a:r>
            <a:r>
              <a:rPr lang="ko-KR" altLang="en-US" b="1" dirty="0"/>
              <a:t>및 유지관리 비용이 많이 든다</a:t>
            </a:r>
            <a:r>
              <a:rPr lang="en-US" altLang="ko-KR" b="1" dirty="0" smtClean="0"/>
              <a:t>.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909698" y="1001103"/>
            <a:ext cx="1780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방식</a:t>
            </a:r>
            <a:endParaRPr lang="en-US" altLang="ko-K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263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12804" y="502269"/>
            <a:ext cx="11755078" cy="6086790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274225" y="-163025"/>
            <a:ext cx="9668596" cy="919236"/>
            <a:chOff x="3279335" y="341820"/>
            <a:chExt cx="8251147" cy="591589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79335" y="448461"/>
              <a:ext cx="595099" cy="484948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874434" y="590276"/>
              <a:ext cx="7656048" cy="238044"/>
            </a:xfrm>
            <a:prstGeom prst="roundRect">
              <a:avLst>
                <a:gd name="adj" fmla="val 50000"/>
              </a:avLst>
            </a:prstGeom>
            <a:solidFill>
              <a:srgbClr val="3C92CA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56DCEEF-E7A6-4671-AFE5-560C0315259A}"/>
                </a:ext>
              </a:extLst>
            </p:cNvPr>
            <p:cNvSpPr/>
            <p:nvPr/>
          </p:nvSpPr>
          <p:spPr>
            <a:xfrm>
              <a:off x="3874434" y="341820"/>
              <a:ext cx="1136783" cy="53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32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문제</a:t>
              </a:r>
              <a:endParaRPr lang="ko-KR" altLang="en-US" sz="19900" b="1" kern="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3032976" y="123857"/>
            <a:ext cx="77534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GBN(Go-Back-N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및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SR(Selective-Reject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ARQ 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방식</a:t>
            </a:r>
            <a:endParaRPr lang="ko-KR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69368" y="1807495"/>
            <a:ext cx="3876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GBN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및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방식 요약</a:t>
            </a:r>
            <a:endParaRPr lang="en-US" altLang="ko-K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816" y="2677537"/>
            <a:ext cx="10822665" cy="181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12804" y="502269"/>
            <a:ext cx="11755078" cy="6086790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274225" y="-163025"/>
            <a:ext cx="9668596" cy="919236"/>
            <a:chOff x="3279335" y="341820"/>
            <a:chExt cx="8251147" cy="591589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79335" y="448461"/>
              <a:ext cx="595099" cy="484948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874434" y="590276"/>
              <a:ext cx="7656048" cy="286346"/>
            </a:xfrm>
            <a:prstGeom prst="roundRect">
              <a:avLst>
                <a:gd name="adj" fmla="val 50000"/>
              </a:avLst>
            </a:prstGeom>
            <a:solidFill>
              <a:srgbClr val="3C92CA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56DCEEF-E7A6-4671-AFE5-560C0315259A}"/>
                </a:ext>
              </a:extLst>
            </p:cNvPr>
            <p:cNvSpPr/>
            <p:nvPr/>
          </p:nvSpPr>
          <p:spPr>
            <a:xfrm>
              <a:off x="3874434" y="341820"/>
              <a:ext cx="1136783" cy="53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32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문제</a:t>
              </a:r>
              <a:endParaRPr lang="ko-KR" altLang="en-US" sz="19900" b="1" kern="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5477331" y="63233"/>
            <a:ext cx="16458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혼잡제어</a:t>
            </a:r>
            <a:endParaRPr lang="ko-KR" alt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59895" y="2483311"/>
            <a:ext cx="10860896" cy="286232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ko-KR" altLang="en-US" sz="2000" b="1" dirty="0"/>
              <a:t>데이터는 인터넷으로 연결된 대형 네트워크를 통해 전달되는데</a:t>
            </a:r>
            <a:r>
              <a:rPr lang="en-US" altLang="ko-KR" sz="2000" b="1" dirty="0"/>
              <a:t>, </a:t>
            </a:r>
            <a:endParaRPr lang="en-US" altLang="ko-KR" sz="2000" b="1" dirty="0" smtClean="0"/>
          </a:p>
          <a:p>
            <a:pPr algn="ctr"/>
            <a:r>
              <a:rPr lang="ko-KR" altLang="en-US" sz="2000" b="1" dirty="0" smtClean="0"/>
              <a:t>한 </a:t>
            </a:r>
            <a:r>
              <a:rPr lang="ko-KR" altLang="en-US" sz="2000" b="1" dirty="0"/>
              <a:t>라우터에 데이터가 집중 될 경우 처리 속도가 느려지거나 처리 할 수 </a:t>
            </a:r>
            <a:r>
              <a:rPr lang="ko-KR" altLang="en-US" sz="2000" b="1" dirty="0" smtClean="0"/>
              <a:t>없게 된다</a:t>
            </a:r>
            <a:r>
              <a:rPr lang="en-US" altLang="ko-KR" sz="2000" b="1" dirty="0" smtClean="0"/>
              <a:t>.</a:t>
            </a:r>
          </a:p>
          <a:p>
            <a:pPr algn="ctr"/>
            <a:r>
              <a:rPr lang="en-US" altLang="ko-KR" sz="2000" b="1" dirty="0" smtClean="0"/>
              <a:t> </a:t>
            </a:r>
          </a:p>
          <a:p>
            <a:pPr algn="ctr"/>
            <a:r>
              <a:rPr lang="ko-KR" altLang="en-US" sz="2000" b="1" dirty="0" smtClean="0"/>
              <a:t>그렇게 </a:t>
            </a:r>
            <a:r>
              <a:rPr lang="ko-KR" altLang="en-US" sz="2000" b="1" dirty="0"/>
              <a:t>되면 각 호스트들은 재전송 요청이 많아지고 결국 혼잡을 가중시키게 된다</a:t>
            </a:r>
            <a:r>
              <a:rPr lang="en-US" altLang="ko-KR" sz="2000" b="1" dirty="0" smtClean="0"/>
              <a:t>.</a:t>
            </a:r>
          </a:p>
          <a:p>
            <a:pPr algn="ctr"/>
            <a:r>
              <a:rPr lang="en-US" altLang="ko-KR" sz="2000" b="1" dirty="0" smtClean="0"/>
              <a:t> </a:t>
            </a:r>
          </a:p>
          <a:p>
            <a:pPr algn="ctr"/>
            <a:r>
              <a:rPr lang="ko-KR" altLang="en-US" sz="2000" b="1" dirty="0" smtClean="0"/>
              <a:t>이러한 </a:t>
            </a:r>
            <a:r>
              <a:rPr lang="ko-KR" altLang="en-US" sz="2000" b="1" dirty="0"/>
              <a:t>네트워크 혼잡을 피하기 위해 </a:t>
            </a:r>
            <a:endParaRPr lang="en-US" altLang="ko-KR" sz="2000" b="1" dirty="0" smtClean="0"/>
          </a:p>
          <a:p>
            <a:pPr algn="ctr"/>
            <a:r>
              <a:rPr lang="ko-KR" altLang="en-US" sz="2000" b="1" dirty="0" smtClean="0"/>
              <a:t>송신측 에서 </a:t>
            </a:r>
            <a:r>
              <a:rPr lang="ko-KR" altLang="en-US" sz="2000" b="1" dirty="0"/>
              <a:t>보내는 데이터의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전송 속도를 강제로 줄인다</a:t>
            </a:r>
            <a:r>
              <a:rPr lang="en-US" altLang="ko-KR" sz="2000" b="1" dirty="0" smtClean="0"/>
              <a:t>. </a:t>
            </a:r>
          </a:p>
          <a:p>
            <a:pPr algn="ctr"/>
            <a:endParaRPr lang="en-US" altLang="ko-KR" sz="2000" b="1" dirty="0" smtClean="0"/>
          </a:p>
          <a:p>
            <a:pPr algn="ctr"/>
            <a:r>
              <a:rPr lang="ko-KR" altLang="en-US" sz="2000" b="1" dirty="0" smtClean="0"/>
              <a:t>이러한 </a:t>
            </a:r>
            <a:r>
              <a:rPr lang="ko-KR" altLang="en-US" sz="2000" b="1" dirty="0"/>
              <a:t>작업을 혼잡 제어라고 한다</a:t>
            </a:r>
            <a:r>
              <a:rPr lang="en-US" altLang="ko-KR" sz="2000" b="1" dirty="0" smtClean="0"/>
              <a:t>.</a:t>
            </a:r>
            <a:endParaRPr kumimoji="0" lang="ko-KR" altLang="ko-KR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22451" y="1463825"/>
            <a:ext cx="95556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0000"/>
                </a:solidFill>
                <a:latin typeface="Noto Sans KR"/>
              </a:rPr>
              <a:t>송신 측의 데이터 전달과 네트워크의 데이터 처리 속도 차이를 해결하기 위한 </a:t>
            </a:r>
            <a:r>
              <a:rPr lang="ko-KR" altLang="en-US" sz="2000" b="1" dirty="0" smtClean="0">
                <a:solidFill>
                  <a:srgbClr val="FF0000"/>
                </a:solidFill>
                <a:latin typeface="Noto Sans KR"/>
              </a:rPr>
              <a:t>기법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9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12804" y="502269"/>
            <a:ext cx="11755078" cy="6086790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274225" y="-163025"/>
            <a:ext cx="9668596" cy="919236"/>
            <a:chOff x="3279335" y="341820"/>
            <a:chExt cx="8251147" cy="591589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79335" y="448461"/>
              <a:ext cx="595099" cy="484948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874434" y="590276"/>
              <a:ext cx="7656048" cy="286346"/>
            </a:xfrm>
            <a:prstGeom prst="roundRect">
              <a:avLst>
                <a:gd name="adj" fmla="val 50000"/>
              </a:avLst>
            </a:prstGeom>
            <a:solidFill>
              <a:srgbClr val="3C92CA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56DCEEF-E7A6-4671-AFE5-560C0315259A}"/>
                </a:ext>
              </a:extLst>
            </p:cNvPr>
            <p:cNvSpPr/>
            <p:nvPr/>
          </p:nvSpPr>
          <p:spPr>
            <a:xfrm>
              <a:off x="3874434" y="341820"/>
              <a:ext cx="1136783" cy="53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32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문제</a:t>
              </a:r>
              <a:endParaRPr lang="ko-KR" altLang="en-US" sz="19900" b="1" kern="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5477331" y="63233"/>
            <a:ext cx="16458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혼잡제어</a:t>
            </a:r>
            <a:endParaRPr lang="ko-KR" alt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313" y="1488657"/>
            <a:ext cx="6381750" cy="364807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274225" y="5462785"/>
            <a:ext cx="10104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/>
              <a:t>혼잡제어</a:t>
            </a:r>
            <a:r>
              <a:rPr lang="ko-KR" altLang="en-US" sz="2000" b="1" dirty="0" smtClean="0"/>
              <a:t> 알고리즘은 </a:t>
            </a:r>
            <a:r>
              <a:rPr lang="en-US" altLang="ko-KR" sz="2000" b="1" dirty="0" smtClean="0"/>
              <a:t>AIMD, Slow Start, Fast Retransmit, Fast Recovery</a:t>
            </a:r>
            <a:r>
              <a:rPr lang="ko-KR" altLang="en-US" sz="2000" b="1" dirty="0" smtClean="0"/>
              <a:t>로 구성된다</a:t>
            </a:r>
            <a:r>
              <a:rPr lang="en-US" altLang="ko-KR" sz="2000" b="1" dirty="0" smtClean="0"/>
              <a:t>.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0646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12804" y="502269"/>
            <a:ext cx="11755078" cy="6086790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274225" y="-163025"/>
            <a:ext cx="9668596" cy="919236"/>
            <a:chOff x="3279335" y="341820"/>
            <a:chExt cx="8251147" cy="591589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79335" y="448461"/>
              <a:ext cx="595099" cy="484948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874434" y="590276"/>
              <a:ext cx="7656048" cy="286346"/>
            </a:xfrm>
            <a:prstGeom prst="roundRect">
              <a:avLst>
                <a:gd name="adj" fmla="val 50000"/>
              </a:avLst>
            </a:prstGeom>
            <a:solidFill>
              <a:srgbClr val="3C92CA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56DCEEF-E7A6-4671-AFE5-560C0315259A}"/>
                </a:ext>
              </a:extLst>
            </p:cNvPr>
            <p:cNvSpPr/>
            <p:nvPr/>
          </p:nvSpPr>
          <p:spPr>
            <a:xfrm>
              <a:off x="3874434" y="341820"/>
              <a:ext cx="1136783" cy="53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32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문제</a:t>
              </a:r>
              <a:endParaRPr lang="ko-KR" altLang="en-US" sz="19900" b="1" kern="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5477331" y="63233"/>
            <a:ext cx="16458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혼잡제어</a:t>
            </a:r>
            <a:endParaRPr lang="ko-KR" alt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50628" y="2058855"/>
            <a:ext cx="1067943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127000" algn="ctr" latinLnBrk="0"/>
            <a:r>
              <a:rPr lang="en-US" altLang="ko-KR" sz="24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 </a:t>
            </a:r>
            <a:r>
              <a:rPr lang="en-US" altLang="ko-KR" sz="2400" b="1" dirty="0">
                <a:solidFill>
                  <a:srgbClr val="7030A0"/>
                </a:solidFill>
                <a:latin typeface="맑은 고딕" panose="020B0503020000020004" pitchFamily="50" charset="-127"/>
              </a:rPr>
              <a:t>AIMD</a:t>
            </a:r>
            <a:r>
              <a:rPr lang="en-US" altLang="ko-KR" sz="24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 (Additive Increase / Multiplicative Decrease</a:t>
            </a:r>
            <a:r>
              <a:rPr lang="en-US" altLang="ko-KR" sz="24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)</a:t>
            </a:r>
          </a:p>
          <a:p>
            <a:pPr marL="508000" indent="-127000" algn="ctr" latinLnBrk="0"/>
            <a:endParaRPr lang="en-US" altLang="ko-KR" sz="2400" b="1" dirty="0" smtClean="0">
              <a:solidFill>
                <a:srgbClr val="000000"/>
              </a:solidFill>
              <a:latin typeface="Noto Sans KR"/>
            </a:endParaRPr>
          </a:p>
          <a:p>
            <a:pPr marL="508000" indent="-127000" algn="ctr" latinLnBrk="0"/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처음에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패킷을 하나씩 보내고 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508000" indent="-127000" algn="ctr" latinLnBrk="0"/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이것이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문제없이 도착하면 윈도 크기를 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씩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증가시켜가면서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전송하는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방법이다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 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508000" indent="-127000" algn="ctr" latinLnBrk="0"/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만일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패킷 전송을 실패하거나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일정한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시간을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넘으면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패킷을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보내는 속도를 절반으로 줄이게 된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다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. 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508000" indent="-127000" algn="ctr" latinLnBrk="0"/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508000" indent="-127000" algn="ctr" latinLnBrk="0"/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이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방식은 공평한 방식으로 여러 호스트가 한 네트워크를 공유하고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있으면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508000" indent="-127000" algn="ctr" latinLnBrk="0"/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나중에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진입하는 쪽이 처음에는 불리하지만 시간이 흐르면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평형상태로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수렴하게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되는 특징이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있다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</a:p>
          <a:p>
            <a:pPr marL="508000" indent="-127000" algn="ctr" latinLnBrk="0"/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</a:p>
          <a:p>
            <a:pPr marL="508000" indent="-127000" algn="ctr" latinLnBrk="0"/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문제점은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초기에 네트워크의 높은 대역폭을 사용하지 못하여 오랜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시간이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걸리게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되고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, 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508000" indent="-127000" algn="ctr" latinLnBrk="0"/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네트워크가 혼잡 해지는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상황을 미리 감지하지는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못한다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7262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12804" y="502269"/>
            <a:ext cx="11755078" cy="6086790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274225" y="-163025"/>
            <a:ext cx="9668596" cy="919236"/>
            <a:chOff x="3279335" y="341820"/>
            <a:chExt cx="8251147" cy="591589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79335" y="448461"/>
              <a:ext cx="595099" cy="484948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874434" y="590276"/>
              <a:ext cx="7656048" cy="286346"/>
            </a:xfrm>
            <a:prstGeom prst="roundRect">
              <a:avLst>
                <a:gd name="adj" fmla="val 50000"/>
              </a:avLst>
            </a:prstGeom>
            <a:solidFill>
              <a:srgbClr val="3C92CA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56DCEEF-E7A6-4671-AFE5-560C0315259A}"/>
                </a:ext>
              </a:extLst>
            </p:cNvPr>
            <p:cNvSpPr/>
            <p:nvPr/>
          </p:nvSpPr>
          <p:spPr>
            <a:xfrm>
              <a:off x="3874434" y="341820"/>
              <a:ext cx="1136783" cy="53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32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문제</a:t>
              </a:r>
              <a:endParaRPr lang="ko-KR" altLang="en-US" sz="19900" b="1" kern="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5477331" y="63233"/>
            <a:ext cx="16458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혼잡제어</a:t>
            </a:r>
            <a:endParaRPr lang="ko-KR" alt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70647" y="1625921"/>
            <a:ext cx="1083939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/>
            <a:r>
              <a:rPr lang="en-US" altLang="ko-KR" sz="2400" b="1" dirty="0" smtClean="0">
                <a:solidFill>
                  <a:srgbClr val="7030A0"/>
                </a:solidFill>
              </a:rPr>
              <a:t>Slow Start</a:t>
            </a:r>
          </a:p>
          <a:p>
            <a:pPr algn="ctr" latinLnBrk="0"/>
            <a:endParaRPr lang="en-US" altLang="ko-KR" sz="2000" b="1" dirty="0"/>
          </a:p>
          <a:p>
            <a:pPr algn="ctr" latinLnBrk="0"/>
            <a:r>
              <a:rPr lang="en-US" altLang="ko-KR" sz="2000" b="1" dirty="0" smtClean="0"/>
              <a:t>AIMD</a:t>
            </a:r>
            <a:r>
              <a:rPr lang="ko-KR" altLang="en-US" sz="2000" b="1" dirty="0"/>
              <a:t>와 비슷하지만 이 방식은 패킷이 문제 없이 </a:t>
            </a:r>
            <a:r>
              <a:rPr lang="ko-KR" altLang="en-US" sz="2000" b="1" dirty="0" smtClean="0"/>
              <a:t>도착하면</a:t>
            </a:r>
            <a:r>
              <a:rPr lang="en-US" altLang="ko-KR" sz="2000" b="1" dirty="0"/>
              <a:t> </a:t>
            </a:r>
            <a:endParaRPr lang="en-US" altLang="ko-KR" sz="2000" b="1" dirty="0" smtClean="0"/>
          </a:p>
          <a:p>
            <a:pPr algn="ctr" latinLnBrk="0"/>
            <a:r>
              <a:rPr lang="ko-KR" altLang="en-US" sz="2000" b="1" dirty="0" smtClean="0"/>
              <a:t>각각의</a:t>
            </a:r>
            <a:r>
              <a:rPr lang="ko-KR" altLang="en-US" sz="2000" b="1" dirty="0"/>
              <a:t> </a:t>
            </a:r>
            <a:r>
              <a:rPr lang="en-US" altLang="ko-KR" sz="2000" b="1" dirty="0"/>
              <a:t>ACK </a:t>
            </a:r>
            <a:r>
              <a:rPr lang="ko-KR" altLang="en-US" sz="2000" b="1" dirty="0" smtClean="0"/>
              <a:t>패킷</a:t>
            </a:r>
            <a:r>
              <a:rPr lang="en-US" altLang="ko-KR" sz="2000" b="1" dirty="0"/>
              <a:t> </a:t>
            </a:r>
            <a:r>
              <a:rPr lang="ko-KR" altLang="en-US" sz="2000" b="1" dirty="0" smtClean="0"/>
              <a:t>마다 </a:t>
            </a:r>
            <a:r>
              <a:rPr lang="ko-KR" altLang="en-US" sz="2000" b="1" dirty="0"/>
              <a:t>창 크기를 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씩 </a:t>
            </a:r>
            <a:r>
              <a:rPr lang="ko-KR" altLang="en-US" sz="2000" b="1" dirty="0" smtClean="0"/>
              <a:t>늘린다</a:t>
            </a:r>
            <a:r>
              <a:rPr lang="en-US" altLang="ko-KR" sz="2000" b="1" dirty="0" smtClean="0"/>
              <a:t>.</a:t>
            </a:r>
          </a:p>
          <a:p>
            <a:pPr algn="ctr" latinLnBrk="0"/>
            <a:endParaRPr lang="en-US" altLang="ko-KR" sz="2000" b="1" dirty="0"/>
          </a:p>
          <a:p>
            <a:pPr algn="ctr" latinLnBrk="0"/>
            <a:r>
              <a:rPr lang="ko-KR" altLang="en-US" sz="2000" b="1" dirty="0" smtClean="0"/>
              <a:t>한 </a:t>
            </a:r>
            <a:r>
              <a:rPr lang="ko-KR" altLang="en-US" sz="2000" b="1" dirty="0"/>
              <a:t>주기가 지나면 창 크기가 </a:t>
            </a:r>
            <a:r>
              <a:rPr lang="en-US" altLang="ko-KR" sz="2000" b="1" dirty="0"/>
              <a:t>2</a:t>
            </a:r>
            <a:r>
              <a:rPr lang="ko-KR" altLang="en-US" sz="2000" b="1" dirty="0"/>
              <a:t>배로 되어 </a:t>
            </a:r>
            <a:r>
              <a:rPr lang="en-US" altLang="ko-KR" sz="2000" b="1" dirty="0"/>
              <a:t>AIMD</a:t>
            </a:r>
            <a:r>
              <a:rPr lang="ko-KR" altLang="en-US" sz="2000" b="1" dirty="0"/>
              <a:t>와 다르게 지수 함수 </a:t>
            </a:r>
            <a:r>
              <a:rPr lang="ko-KR" altLang="en-US" sz="2000" b="1" dirty="0" smtClean="0"/>
              <a:t>꼴로 </a:t>
            </a:r>
            <a:r>
              <a:rPr lang="ko-KR" altLang="en-US" sz="2000" b="1" dirty="0"/>
              <a:t>증가 </a:t>
            </a:r>
            <a:r>
              <a:rPr lang="ko-KR" altLang="en-US" sz="2000" b="1" dirty="0" smtClean="0"/>
              <a:t>한다</a:t>
            </a:r>
            <a:r>
              <a:rPr lang="en-US" altLang="ko-KR" sz="2000" b="1" dirty="0" smtClean="0"/>
              <a:t>.</a:t>
            </a:r>
            <a:endParaRPr lang="en-US" altLang="ko-KR" sz="2000" b="1" dirty="0"/>
          </a:p>
          <a:p>
            <a:pPr algn="ctr" latinLnBrk="0"/>
            <a:r>
              <a:rPr lang="ko-KR" altLang="en-US" sz="2000" b="1" dirty="0" smtClean="0"/>
              <a:t>대신 혼잡 현상이 </a:t>
            </a:r>
            <a:r>
              <a:rPr lang="ko-KR" altLang="en-US" sz="2000" b="1" dirty="0"/>
              <a:t>발생하면 창 크기를 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로 </a:t>
            </a:r>
            <a:r>
              <a:rPr lang="ko-KR" altLang="en-US" sz="2000" b="1" dirty="0" smtClean="0"/>
              <a:t>떨어뜨린다</a:t>
            </a:r>
            <a:r>
              <a:rPr lang="en-US" altLang="ko-KR" sz="2000" b="1" dirty="0" smtClean="0"/>
              <a:t>.</a:t>
            </a:r>
          </a:p>
          <a:p>
            <a:pPr algn="ctr" latinLnBrk="0"/>
            <a:endParaRPr lang="en-US" altLang="ko-KR" sz="2000" b="1" dirty="0" smtClean="0"/>
          </a:p>
          <a:p>
            <a:pPr algn="ctr" latinLnBrk="0"/>
            <a:r>
              <a:rPr lang="ko-KR" altLang="en-US" sz="2000" b="1" dirty="0" smtClean="0"/>
              <a:t>처음에는 </a:t>
            </a:r>
            <a:r>
              <a:rPr lang="ko-KR" altLang="en-US" sz="2000" b="1" dirty="0"/>
              <a:t>네트워크의 </a:t>
            </a:r>
            <a:r>
              <a:rPr lang="ko-KR" altLang="en-US" sz="2000" b="1" dirty="0" err="1"/>
              <a:t>수용량을</a:t>
            </a:r>
            <a:r>
              <a:rPr lang="ko-KR" altLang="en-US" sz="2000" b="1" dirty="0"/>
              <a:t> 예상할 수 있는 정보가 </a:t>
            </a:r>
            <a:r>
              <a:rPr lang="ko-KR" altLang="en-US" sz="2000" b="1" dirty="0" smtClean="0"/>
              <a:t>없지만</a:t>
            </a:r>
            <a:endParaRPr lang="en-US" altLang="ko-KR" sz="2000" b="1" dirty="0" smtClean="0"/>
          </a:p>
          <a:p>
            <a:pPr algn="ctr" latinLnBrk="0"/>
            <a:r>
              <a:rPr lang="ko-KR" altLang="en-US" sz="2000" b="1" dirty="0" smtClean="0"/>
              <a:t>한번 </a:t>
            </a:r>
            <a:r>
              <a:rPr lang="ko-KR" altLang="en-US" sz="2000" b="1" dirty="0"/>
              <a:t>혼잡 현상이 발생하고 나면 네트워크의 </a:t>
            </a:r>
            <a:r>
              <a:rPr lang="ko-KR" altLang="en-US" sz="2000" b="1" dirty="0" err="1"/>
              <a:t>수용량을</a:t>
            </a:r>
            <a:r>
              <a:rPr lang="ko-KR" altLang="en-US" sz="2000" b="1" dirty="0"/>
              <a:t> 어느 정도 예상할 수 </a:t>
            </a:r>
            <a:r>
              <a:rPr lang="ko-KR" altLang="en-US" sz="2000" b="1" dirty="0" smtClean="0"/>
              <a:t>있으므로</a:t>
            </a:r>
            <a:r>
              <a:rPr lang="en-US" altLang="ko-KR" sz="2000" b="1" dirty="0" smtClean="0"/>
              <a:t>,</a:t>
            </a:r>
          </a:p>
          <a:p>
            <a:pPr algn="ctr" latinLnBrk="0"/>
            <a:endParaRPr lang="en-US" altLang="ko-KR" sz="2000" b="1" dirty="0" smtClean="0"/>
          </a:p>
          <a:p>
            <a:pPr algn="ctr" latinLnBrk="0"/>
            <a:r>
              <a:rPr lang="ko-KR" altLang="en-US" sz="2000" b="1" dirty="0" err="1" smtClean="0"/>
              <a:t>혼잡현상이</a:t>
            </a:r>
            <a:r>
              <a:rPr lang="ko-KR" altLang="en-US" sz="2000" b="1" dirty="0" smtClean="0"/>
              <a:t> </a:t>
            </a:r>
            <a:r>
              <a:rPr lang="ko-KR" altLang="en-US" sz="2000" b="1" dirty="0"/>
              <a:t>발생하였던 창 크기의 절반까지는 이전처럼 지수 함수 꼴로 창 크기를 증가시키고 그 이후부터는 완만하게 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씩 증가시킵니다</a:t>
            </a:r>
            <a:r>
              <a:rPr lang="en-US" altLang="ko-KR" sz="2000" b="1" dirty="0" smtClean="0"/>
              <a:t>.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1819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12804" y="502269"/>
            <a:ext cx="11755078" cy="6086790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274225" y="-163025"/>
            <a:ext cx="9668596" cy="919236"/>
            <a:chOff x="3279335" y="341820"/>
            <a:chExt cx="8251147" cy="591589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79335" y="448461"/>
              <a:ext cx="595099" cy="484948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874434" y="590276"/>
              <a:ext cx="7656048" cy="286346"/>
            </a:xfrm>
            <a:prstGeom prst="roundRect">
              <a:avLst>
                <a:gd name="adj" fmla="val 50000"/>
              </a:avLst>
            </a:prstGeom>
            <a:solidFill>
              <a:srgbClr val="3C92CA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56DCEEF-E7A6-4671-AFE5-560C0315259A}"/>
                </a:ext>
              </a:extLst>
            </p:cNvPr>
            <p:cNvSpPr/>
            <p:nvPr/>
          </p:nvSpPr>
          <p:spPr>
            <a:xfrm>
              <a:off x="3874434" y="341820"/>
              <a:ext cx="1136783" cy="53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32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문제</a:t>
              </a:r>
              <a:endParaRPr lang="ko-KR" altLang="en-US" sz="19900" b="1" kern="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5477331" y="63233"/>
            <a:ext cx="16458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혼잡제어</a:t>
            </a:r>
            <a:endParaRPr lang="ko-KR" alt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9221" y="1704912"/>
            <a:ext cx="11022243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/>
            <a:r>
              <a:rPr lang="en-US" altLang="ko-KR" sz="2400" b="1" dirty="0">
                <a:solidFill>
                  <a:srgbClr val="7030A0"/>
                </a:solidFill>
              </a:rPr>
              <a:t>Fast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Retransmit</a:t>
            </a:r>
          </a:p>
          <a:p>
            <a:pPr algn="ctr" latinLnBrk="0"/>
            <a:endParaRPr lang="ko-KR" altLang="en-US" sz="2000" b="1" dirty="0"/>
          </a:p>
          <a:p>
            <a:pPr algn="ctr" latinLnBrk="0"/>
            <a:r>
              <a:rPr lang="ko-KR" altLang="en-US" sz="2000" b="1" dirty="0" smtClean="0"/>
              <a:t>패킷을 </a:t>
            </a:r>
            <a:r>
              <a:rPr lang="ko-KR" altLang="en-US" sz="2000" b="1" dirty="0"/>
              <a:t>받는 쪽에서 먼저 도착해야 할 패킷이 도착하지 </a:t>
            </a:r>
            <a:r>
              <a:rPr lang="ko-KR" altLang="en-US" sz="2000" b="1" dirty="0" smtClean="0"/>
              <a:t>않고</a:t>
            </a:r>
            <a:endParaRPr lang="en-US" altLang="ko-KR" sz="2000" b="1" dirty="0" smtClean="0"/>
          </a:p>
          <a:p>
            <a:pPr algn="ctr" latinLnBrk="0"/>
            <a:r>
              <a:rPr lang="ko-KR" altLang="en-US" sz="2000" b="1" dirty="0" smtClean="0"/>
              <a:t>다음 </a:t>
            </a:r>
            <a:r>
              <a:rPr lang="ko-KR" altLang="en-US" sz="2000" b="1" dirty="0"/>
              <a:t>패킷이 도착한 경우에도 </a:t>
            </a:r>
            <a:r>
              <a:rPr lang="en-US" altLang="ko-KR" sz="2000" b="1" dirty="0"/>
              <a:t>ACK </a:t>
            </a:r>
            <a:r>
              <a:rPr lang="ko-KR" altLang="en-US" sz="2000" b="1" dirty="0"/>
              <a:t>패킷을 </a:t>
            </a:r>
            <a:r>
              <a:rPr lang="ko-KR" altLang="en-US" sz="2000" b="1" dirty="0" smtClean="0"/>
              <a:t>보낸다</a:t>
            </a:r>
            <a:r>
              <a:rPr lang="en-US" altLang="ko-KR" sz="2000" b="1" dirty="0" smtClean="0"/>
              <a:t>.</a:t>
            </a:r>
            <a:r>
              <a:rPr lang="en-US" altLang="ko-KR" sz="2000" b="1" dirty="0"/>
              <a:t> </a:t>
            </a:r>
            <a:endParaRPr lang="en-US" altLang="ko-KR" sz="2000" b="1" dirty="0" smtClean="0"/>
          </a:p>
          <a:p>
            <a:pPr algn="ctr" latinLnBrk="0"/>
            <a:endParaRPr lang="en-US" altLang="ko-KR" sz="2000" b="1" dirty="0" smtClean="0"/>
          </a:p>
          <a:p>
            <a:pPr algn="ctr" latinLnBrk="0"/>
            <a:r>
              <a:rPr lang="ko-KR" altLang="en-US" sz="2000" b="1" dirty="0" smtClean="0"/>
              <a:t>단 </a:t>
            </a:r>
            <a:r>
              <a:rPr lang="ko-KR" altLang="en-US" sz="2000" b="1" dirty="0"/>
              <a:t>순서대로 잘 도착한 마지막 패킷의 다음 패킷의 순번을 </a:t>
            </a:r>
            <a:r>
              <a:rPr lang="en-US" altLang="ko-KR" sz="2000" b="1" dirty="0"/>
              <a:t>ACK </a:t>
            </a:r>
            <a:r>
              <a:rPr lang="ko-KR" altLang="en-US" sz="2000" b="1" dirty="0"/>
              <a:t>패킷에 실어서 </a:t>
            </a:r>
            <a:r>
              <a:rPr lang="ko-KR" altLang="en-US" sz="2000" b="1" dirty="0" smtClean="0"/>
              <a:t>보낸다</a:t>
            </a:r>
            <a:r>
              <a:rPr lang="en-US" altLang="ko-KR" sz="2000" b="1" dirty="0" smtClean="0"/>
              <a:t>.</a:t>
            </a:r>
          </a:p>
          <a:p>
            <a:pPr algn="ctr" latinLnBrk="0"/>
            <a:r>
              <a:rPr lang="ko-KR" altLang="en-US" sz="2000" b="1" dirty="0" smtClean="0"/>
              <a:t>따라서 </a:t>
            </a:r>
            <a:r>
              <a:rPr lang="ko-KR" altLang="en-US" sz="2000" b="1" dirty="0"/>
              <a:t>중간에 패킷 하나가 손실되게 되면 보내는 측에서는 순번이 중복된 </a:t>
            </a:r>
            <a:r>
              <a:rPr lang="en-US" altLang="ko-KR" sz="2000" b="1" dirty="0"/>
              <a:t>ACK </a:t>
            </a:r>
            <a:r>
              <a:rPr lang="ko-KR" altLang="en-US" sz="2000" b="1" dirty="0"/>
              <a:t>패킷을 받게 되고</a:t>
            </a:r>
            <a:r>
              <a:rPr lang="en-US" altLang="ko-KR" sz="2000" b="1" dirty="0"/>
              <a:t>, </a:t>
            </a:r>
            <a:endParaRPr lang="en-US" altLang="ko-KR" sz="2000" b="1" dirty="0" smtClean="0"/>
          </a:p>
          <a:p>
            <a:pPr algn="ctr" latinLnBrk="0"/>
            <a:r>
              <a:rPr lang="ko-KR" altLang="en-US" sz="2000" b="1" dirty="0" smtClean="0"/>
              <a:t>이것을 </a:t>
            </a:r>
            <a:r>
              <a:rPr lang="ko-KR" altLang="en-US" sz="2000" b="1" dirty="0"/>
              <a:t>감지하는 순간 문제가 되는 순번의 패킷을 재전송해 줄 수 </a:t>
            </a:r>
            <a:r>
              <a:rPr lang="ko-KR" altLang="en-US" sz="2000" b="1" dirty="0" smtClean="0"/>
              <a:t>있다</a:t>
            </a:r>
            <a:r>
              <a:rPr lang="en-US" altLang="ko-KR" sz="2000" b="1" dirty="0" smtClean="0"/>
              <a:t>.</a:t>
            </a:r>
            <a:r>
              <a:rPr lang="en-US" altLang="ko-KR" sz="2000" b="1" dirty="0"/>
              <a:t> </a:t>
            </a:r>
            <a:endParaRPr lang="en-US" altLang="ko-KR" sz="2000" b="1" dirty="0" smtClean="0"/>
          </a:p>
          <a:p>
            <a:pPr algn="ctr" latinLnBrk="0"/>
            <a:endParaRPr lang="en-US" altLang="ko-KR" sz="2000" b="1" dirty="0"/>
          </a:p>
          <a:p>
            <a:pPr algn="ctr" latinLnBrk="0"/>
            <a:r>
              <a:rPr lang="ko-KR" altLang="en-US" sz="2000" b="1" dirty="0" smtClean="0"/>
              <a:t>빠른 </a:t>
            </a:r>
            <a:r>
              <a:rPr lang="ko-KR" altLang="en-US" sz="2000" b="1" dirty="0"/>
              <a:t>재전송은 중복된 순번의 패킷을 </a:t>
            </a:r>
            <a:r>
              <a:rPr lang="en-US" altLang="ko-KR" sz="2000" b="1" dirty="0"/>
              <a:t>3</a:t>
            </a:r>
            <a:r>
              <a:rPr lang="ko-KR" altLang="en-US" sz="2000" b="1" dirty="0"/>
              <a:t>개 받으면 재전송을 한</a:t>
            </a:r>
            <a:r>
              <a:rPr lang="ko-KR" altLang="en-US" sz="2000" b="1" dirty="0" smtClean="0"/>
              <a:t>다</a:t>
            </a:r>
            <a:r>
              <a:rPr lang="en-US" altLang="ko-KR" sz="2000" b="1" dirty="0"/>
              <a:t>. </a:t>
            </a:r>
            <a:endParaRPr lang="en-US" altLang="ko-KR" sz="2000" b="1" dirty="0" smtClean="0"/>
          </a:p>
          <a:p>
            <a:pPr algn="ctr" latinLnBrk="0"/>
            <a:r>
              <a:rPr lang="ko-KR" altLang="en-US" sz="2000" b="1" dirty="0" smtClean="0"/>
              <a:t>그리고 </a:t>
            </a:r>
            <a:r>
              <a:rPr lang="ko-KR" altLang="en-US" sz="2000" b="1" dirty="0"/>
              <a:t>이런 현상이 일어나는 것은 약간의 </a:t>
            </a:r>
            <a:r>
              <a:rPr lang="ko-KR" altLang="en-US" sz="2000" b="1" dirty="0" smtClean="0"/>
              <a:t>혼잡 현상이 </a:t>
            </a:r>
            <a:r>
              <a:rPr lang="ko-KR" altLang="en-US" sz="2000" b="1" dirty="0"/>
              <a:t>일어난 것이므로 창 크기를 줄이게 </a:t>
            </a:r>
            <a:r>
              <a:rPr lang="ko-KR" altLang="en-US" sz="2000" b="1" dirty="0" smtClean="0"/>
              <a:t>된다</a:t>
            </a:r>
            <a:r>
              <a:rPr lang="en-US" altLang="ko-KR" sz="2000" b="1" dirty="0" smtClean="0"/>
              <a:t>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4263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12804" y="502269"/>
            <a:ext cx="11755078" cy="6086790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274225" y="-163025"/>
            <a:ext cx="9668596" cy="919236"/>
            <a:chOff x="3279335" y="341820"/>
            <a:chExt cx="8251147" cy="591589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79335" y="448461"/>
              <a:ext cx="595099" cy="484948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874434" y="590276"/>
              <a:ext cx="7656048" cy="286346"/>
            </a:xfrm>
            <a:prstGeom prst="roundRect">
              <a:avLst>
                <a:gd name="adj" fmla="val 50000"/>
              </a:avLst>
            </a:prstGeom>
            <a:solidFill>
              <a:srgbClr val="3C92CA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56DCEEF-E7A6-4671-AFE5-560C0315259A}"/>
                </a:ext>
              </a:extLst>
            </p:cNvPr>
            <p:cNvSpPr/>
            <p:nvPr/>
          </p:nvSpPr>
          <p:spPr>
            <a:xfrm>
              <a:off x="3874434" y="341820"/>
              <a:ext cx="1136783" cy="53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32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문제</a:t>
              </a:r>
              <a:endParaRPr lang="ko-KR" altLang="en-US" sz="19900" b="1" kern="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5477331" y="63233"/>
            <a:ext cx="16458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혼잡제어</a:t>
            </a:r>
            <a:endParaRPr lang="ko-KR" alt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93521" y="2516442"/>
            <a:ext cx="110222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/>
            <a:r>
              <a:rPr lang="en-US" altLang="ko-KR" sz="2400" b="1" dirty="0">
                <a:solidFill>
                  <a:srgbClr val="7030A0"/>
                </a:solidFill>
              </a:rPr>
              <a:t>Fast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Retransmit</a:t>
            </a:r>
          </a:p>
          <a:p>
            <a:pPr algn="ctr" latinLnBrk="0"/>
            <a:endParaRPr lang="en-US" altLang="ko-KR" sz="2400" b="1" dirty="0" smtClean="0">
              <a:solidFill>
                <a:srgbClr val="7030A0"/>
              </a:solidFill>
            </a:endParaRPr>
          </a:p>
          <a:p>
            <a:pPr algn="ctr" latinLnBrk="0"/>
            <a:r>
              <a:rPr lang="ko-KR" altLang="en-US" sz="2000" b="1" dirty="0"/>
              <a:t>혼잡한 상태가 되면 창 크기를 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로 줄이지 않고 반으로 줄이고 선형 증가시키는 </a:t>
            </a:r>
            <a:r>
              <a:rPr lang="ko-KR" altLang="en-US" sz="2000" b="1" dirty="0" smtClean="0"/>
              <a:t>방법이다</a:t>
            </a:r>
            <a:r>
              <a:rPr lang="en-US" altLang="ko-KR" sz="2000" b="1" dirty="0" smtClean="0"/>
              <a:t>.</a:t>
            </a:r>
          </a:p>
          <a:p>
            <a:pPr algn="ctr" latinLnBrk="0"/>
            <a:endParaRPr lang="en-US" altLang="ko-KR" sz="2000" b="1" dirty="0" smtClean="0"/>
          </a:p>
          <a:p>
            <a:pPr algn="ctr" latinLnBrk="0"/>
            <a:r>
              <a:rPr lang="ko-KR" altLang="en-US" sz="2000" b="1" dirty="0" smtClean="0"/>
              <a:t>이 </a:t>
            </a:r>
            <a:r>
              <a:rPr lang="ko-KR" altLang="en-US" sz="2000" b="1" dirty="0"/>
              <a:t>정책을 적용하면 혼잡 상황을 한번 겪고 </a:t>
            </a:r>
            <a:r>
              <a:rPr lang="ko-KR" altLang="en-US" sz="2000" b="1" dirty="0" smtClean="0"/>
              <a:t>나서부터는 </a:t>
            </a:r>
            <a:r>
              <a:rPr lang="ko-KR" altLang="en-US" sz="2000" b="1" dirty="0"/>
              <a:t>순수한 </a:t>
            </a:r>
            <a:r>
              <a:rPr lang="en-US" altLang="ko-KR" sz="2000" b="1" dirty="0"/>
              <a:t>AIMD</a:t>
            </a:r>
            <a:r>
              <a:rPr lang="ko-KR" altLang="en-US" sz="2000" b="1" dirty="0"/>
              <a:t>방식으로 </a:t>
            </a:r>
            <a:r>
              <a:rPr lang="ko-KR" altLang="en-US" sz="2000" b="1" dirty="0" smtClean="0"/>
              <a:t>동작한다</a:t>
            </a:r>
            <a:r>
              <a:rPr lang="en-US" altLang="ko-KR" sz="2000" b="1" dirty="0" smtClean="0"/>
              <a:t>.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831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12804" y="502269"/>
            <a:ext cx="11755078" cy="6086790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309456" y="2465554"/>
            <a:ext cx="9965440" cy="1416898"/>
            <a:chOff x="2939342" y="314047"/>
            <a:chExt cx="8481413" cy="911868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9342" y="470874"/>
              <a:ext cx="782134" cy="637363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660692" y="692022"/>
              <a:ext cx="7760063" cy="533893"/>
            </a:xfrm>
            <a:prstGeom prst="roundRect">
              <a:avLst>
                <a:gd name="adj" fmla="val 50000"/>
              </a:avLst>
            </a:prstGeom>
            <a:solidFill>
              <a:srgbClr val="3C92CA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56DCEEF-E7A6-4671-AFE5-560C0315259A}"/>
                </a:ext>
              </a:extLst>
            </p:cNvPr>
            <p:cNvSpPr/>
            <p:nvPr/>
          </p:nvSpPr>
          <p:spPr>
            <a:xfrm>
              <a:off x="3874434" y="314047"/>
              <a:ext cx="1136783" cy="53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32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문제</a:t>
              </a:r>
              <a:endParaRPr lang="ko-KR" altLang="en-US" sz="19900" b="1" kern="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3076010" y="3052867"/>
            <a:ext cx="79821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ko-KR" sz="2400" b="1" dirty="0" err="1">
                <a:ea typeface="나눔고딕"/>
              </a:rPr>
              <a:t>TCP</a:t>
            </a:r>
            <a:r>
              <a:rPr lang="ko-KR" altLang="ko-KR" sz="2400" b="1" dirty="0" err="1">
                <a:ea typeface="굴림" panose="020B0600000101010101" pitchFamily="50" charset="-127"/>
              </a:rPr>
              <a:t>와</a:t>
            </a:r>
            <a:r>
              <a:rPr lang="ko-KR" altLang="ko-KR" sz="2400" b="1" dirty="0">
                <a:ea typeface="굴림" panose="020B0600000101010101" pitchFamily="50" charset="-127"/>
              </a:rPr>
              <a:t> </a:t>
            </a:r>
            <a:r>
              <a:rPr lang="ko-KR" altLang="ko-KR" sz="2400" b="1" dirty="0">
                <a:ea typeface="나눔고딕"/>
              </a:rPr>
              <a:t>GBN (</a:t>
            </a:r>
            <a:r>
              <a:rPr lang="ko-KR" altLang="ko-KR" sz="2400" b="1" dirty="0" err="1">
                <a:ea typeface="나눔고딕"/>
              </a:rPr>
              <a:t>Go-Back-N</a:t>
            </a:r>
            <a:r>
              <a:rPr lang="ko-KR" altLang="ko-KR" sz="2400" b="1" dirty="0">
                <a:ea typeface="나눔고딕"/>
              </a:rPr>
              <a:t>) </a:t>
            </a:r>
            <a:r>
              <a:rPr lang="ko-KR" altLang="ko-KR" sz="2400" b="1" dirty="0">
                <a:ea typeface="굴림" panose="020B0600000101010101" pitchFamily="50" charset="-127"/>
              </a:rPr>
              <a:t>및 </a:t>
            </a:r>
            <a:r>
              <a:rPr lang="ko-KR" altLang="ko-KR" sz="2400" b="1" dirty="0">
                <a:ea typeface="나눔고딕"/>
              </a:rPr>
              <a:t>SR (</a:t>
            </a:r>
            <a:r>
              <a:rPr lang="ko-KR" altLang="ko-KR" sz="2400" b="1" dirty="0" err="1">
                <a:ea typeface="나눔고딕"/>
              </a:rPr>
              <a:t>Selective</a:t>
            </a:r>
            <a:r>
              <a:rPr lang="ko-KR" altLang="ko-KR" sz="2400" b="1" dirty="0">
                <a:ea typeface="나눔고딕"/>
              </a:rPr>
              <a:t> </a:t>
            </a:r>
            <a:r>
              <a:rPr lang="ko-KR" altLang="ko-KR" sz="2400" b="1" dirty="0" err="1">
                <a:ea typeface="나눔고딕"/>
              </a:rPr>
              <a:t>Repeat</a:t>
            </a:r>
            <a:r>
              <a:rPr lang="ko-KR" altLang="ko-KR" sz="2400" b="1" dirty="0" smtClean="0">
                <a:ea typeface="나눔고딕"/>
              </a:rPr>
              <a:t>)</a:t>
            </a:r>
            <a:endParaRPr lang="en-US" altLang="ko-KR" sz="2400" b="1" dirty="0" smtClean="0">
              <a:ea typeface="나눔고딕"/>
            </a:endParaRPr>
          </a:p>
          <a:p>
            <a:pPr algn="ctr"/>
            <a:r>
              <a:rPr lang="ko-KR" altLang="ko-KR" sz="2400" b="1" dirty="0" smtClean="0">
                <a:ea typeface="굴림" panose="020B0600000101010101" pitchFamily="50" charset="-127"/>
              </a:rPr>
              <a:t>프로토콜 </a:t>
            </a:r>
            <a:r>
              <a:rPr lang="ko-KR" altLang="ko-KR" sz="2400" b="1" dirty="0">
                <a:ea typeface="굴림" panose="020B0600000101010101" pitchFamily="50" charset="-127"/>
              </a:rPr>
              <a:t>간의 차이를 각각 설명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7998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12804" y="502269"/>
            <a:ext cx="11755078" cy="6086790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274225" y="-163025"/>
            <a:ext cx="9668596" cy="919236"/>
            <a:chOff x="3279335" y="341820"/>
            <a:chExt cx="8251147" cy="591589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79335" y="448461"/>
              <a:ext cx="595099" cy="484948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874434" y="590276"/>
              <a:ext cx="7656048" cy="286346"/>
            </a:xfrm>
            <a:prstGeom prst="roundRect">
              <a:avLst>
                <a:gd name="adj" fmla="val 50000"/>
              </a:avLst>
            </a:prstGeom>
            <a:solidFill>
              <a:srgbClr val="3C92CA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56DCEEF-E7A6-4671-AFE5-560C0315259A}"/>
                </a:ext>
              </a:extLst>
            </p:cNvPr>
            <p:cNvSpPr/>
            <p:nvPr/>
          </p:nvSpPr>
          <p:spPr>
            <a:xfrm>
              <a:off x="3874434" y="341820"/>
              <a:ext cx="1136783" cy="53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32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문제</a:t>
              </a:r>
              <a:endParaRPr lang="ko-KR" altLang="en-US" sz="19900" b="1" kern="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5634242" y="-7769"/>
            <a:ext cx="16458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나눔고딕"/>
              </a:rPr>
              <a:t>TCP</a:t>
            </a:r>
            <a:endParaRPr lang="ko-KR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72607" y="1076597"/>
            <a:ext cx="10235471" cy="526297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66700" indent="-139700" algn="ctr">
              <a:spcBef>
                <a:spcPts val="1200"/>
              </a:spcBef>
            </a:pP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 </a:t>
            </a:r>
            <a:r>
              <a:rPr lang="en-US" altLang="ko-KR" sz="2100" b="1" dirty="0">
                <a:solidFill>
                  <a:srgbClr val="000000"/>
                </a:solidFill>
                <a:latin typeface="+mn-ea"/>
              </a:rPr>
              <a:t>TCP</a:t>
            </a:r>
            <a:r>
              <a:rPr lang="ko-KR" altLang="en-US" sz="2100" b="1" dirty="0">
                <a:solidFill>
                  <a:srgbClr val="000000"/>
                </a:solidFill>
                <a:latin typeface="+mn-ea"/>
              </a:rPr>
              <a:t>는 </a:t>
            </a:r>
            <a:r>
              <a:rPr lang="ko-KR" altLang="en-US" sz="2100" b="1" dirty="0" err="1">
                <a:solidFill>
                  <a:srgbClr val="000000"/>
                </a:solidFill>
                <a:latin typeface="+mn-ea"/>
              </a:rPr>
              <a:t>흐름제어</a:t>
            </a:r>
            <a:r>
              <a:rPr lang="en-US" altLang="ko-KR" sz="2100" b="1" dirty="0">
                <a:solidFill>
                  <a:srgbClr val="000000"/>
                </a:solidFill>
                <a:latin typeface="+mn-ea"/>
              </a:rPr>
              <a:t>(Flow control)</a:t>
            </a:r>
            <a:r>
              <a:rPr lang="ko-KR" altLang="en-US" sz="2100" b="1" dirty="0">
                <a:solidFill>
                  <a:srgbClr val="000000"/>
                </a:solidFill>
                <a:latin typeface="+mn-ea"/>
              </a:rPr>
              <a:t>와 </a:t>
            </a:r>
            <a:r>
              <a:rPr lang="ko-KR" altLang="en-US" sz="2100" b="1" dirty="0" err="1">
                <a:solidFill>
                  <a:srgbClr val="000000"/>
                </a:solidFill>
                <a:latin typeface="+mn-ea"/>
              </a:rPr>
              <a:t>혼잡제어</a:t>
            </a:r>
            <a:r>
              <a:rPr lang="en-US" altLang="ko-KR" sz="2100" b="1" dirty="0">
                <a:solidFill>
                  <a:srgbClr val="000000"/>
                </a:solidFill>
                <a:latin typeface="+mn-ea"/>
              </a:rPr>
              <a:t>(Congestion control</a:t>
            </a:r>
            <a:r>
              <a:rPr lang="en-US" altLang="ko-KR" sz="2100" b="1" dirty="0" smtClean="0">
                <a:solidFill>
                  <a:srgbClr val="000000"/>
                </a:solidFill>
                <a:latin typeface="+mn-ea"/>
              </a:rPr>
              <a:t>)</a:t>
            </a:r>
          </a:p>
          <a:p>
            <a:pPr marL="266700" indent="-139700" algn="ctr">
              <a:spcBef>
                <a:spcPts val="1200"/>
              </a:spcBef>
            </a:pPr>
            <a:r>
              <a:rPr lang="ko-KR" altLang="en-US" sz="2100" b="1" dirty="0" smtClean="0">
                <a:solidFill>
                  <a:srgbClr val="000000"/>
                </a:solidFill>
                <a:latin typeface="+mn-ea"/>
              </a:rPr>
              <a:t>두 개의 </a:t>
            </a:r>
            <a:r>
              <a:rPr lang="ko-KR" altLang="en-US" sz="2100" b="1" dirty="0">
                <a:solidFill>
                  <a:srgbClr val="000000"/>
                </a:solidFill>
                <a:latin typeface="+mn-ea"/>
              </a:rPr>
              <a:t>제어 메커니즘을 이용하여 </a:t>
            </a:r>
            <a:r>
              <a:rPr lang="en-US" altLang="ko-KR" sz="2100" b="1" dirty="0" smtClean="0">
                <a:solidFill>
                  <a:srgbClr val="000000"/>
                </a:solidFill>
                <a:latin typeface="+mn-ea"/>
              </a:rPr>
              <a:t>End-to-End</a:t>
            </a:r>
            <a:r>
              <a:rPr lang="ko-KR" altLang="en-US" sz="2100" b="1" dirty="0" smtClean="0">
                <a:solidFill>
                  <a:srgbClr val="000000"/>
                </a:solidFill>
                <a:latin typeface="+mn-ea"/>
              </a:rPr>
              <a:t>간의 신뢰성 </a:t>
            </a:r>
            <a:r>
              <a:rPr lang="ko-KR" altLang="en-US" sz="2100" b="1" dirty="0">
                <a:solidFill>
                  <a:srgbClr val="000000"/>
                </a:solidFill>
                <a:latin typeface="+mn-ea"/>
              </a:rPr>
              <a:t>있는 전송을 </a:t>
            </a:r>
            <a:r>
              <a:rPr lang="ko-KR" altLang="en-US" sz="2100" b="1" dirty="0" smtClean="0">
                <a:solidFill>
                  <a:srgbClr val="000000"/>
                </a:solidFill>
                <a:latin typeface="+mn-ea"/>
              </a:rPr>
              <a:t>보장한다</a:t>
            </a:r>
            <a:r>
              <a:rPr lang="en-US" altLang="ko-KR" sz="2100" b="1" dirty="0" smtClean="0">
                <a:solidFill>
                  <a:srgbClr val="000000"/>
                </a:solidFill>
                <a:latin typeface="+mn-ea"/>
              </a:rPr>
              <a:t>.</a:t>
            </a:r>
          </a:p>
          <a:p>
            <a:pPr marL="266700" indent="-139700" algn="ctr">
              <a:spcBef>
                <a:spcPts val="1200"/>
              </a:spcBef>
            </a:pPr>
            <a:endParaRPr lang="en-US" altLang="ko-KR" sz="2100" b="1" dirty="0" smtClean="0">
              <a:solidFill>
                <a:srgbClr val="000000"/>
              </a:solidFill>
              <a:latin typeface="+mn-ea"/>
            </a:endParaRPr>
          </a:p>
          <a:p>
            <a:pPr marL="266700" indent="-139700" algn="ctr">
              <a:spcBef>
                <a:spcPts val="1200"/>
              </a:spcBef>
            </a:pPr>
            <a:r>
              <a:rPr lang="ko-KR" altLang="en-US" sz="2100" b="1" dirty="0" smtClean="0">
                <a:solidFill>
                  <a:schemeClr val="accent6"/>
                </a:solidFill>
                <a:latin typeface="+mn-ea"/>
              </a:rPr>
              <a:t>흐름 </a:t>
            </a:r>
            <a:r>
              <a:rPr lang="ko-KR" altLang="en-US" sz="2100" b="1" dirty="0">
                <a:solidFill>
                  <a:schemeClr val="accent6"/>
                </a:solidFill>
                <a:latin typeface="+mn-ea"/>
              </a:rPr>
              <a:t>제어</a:t>
            </a:r>
            <a:r>
              <a:rPr lang="ko-KR" altLang="en-US" sz="2100" b="1" dirty="0">
                <a:solidFill>
                  <a:srgbClr val="000000"/>
                </a:solidFill>
                <a:latin typeface="+mn-ea"/>
              </a:rPr>
              <a:t>는 송신 측이 수신 측으로부터 </a:t>
            </a:r>
            <a:r>
              <a:rPr lang="en-US" altLang="ko-KR" sz="2100" b="1" dirty="0">
                <a:solidFill>
                  <a:srgbClr val="000000"/>
                </a:solidFill>
                <a:latin typeface="+mn-ea"/>
              </a:rPr>
              <a:t>Advertised Window </a:t>
            </a:r>
            <a:r>
              <a:rPr lang="ko-KR" altLang="en-US" sz="2100" b="1" dirty="0" smtClean="0">
                <a:solidFill>
                  <a:srgbClr val="000000"/>
                </a:solidFill>
                <a:latin typeface="+mn-ea"/>
              </a:rPr>
              <a:t>크기를 </a:t>
            </a:r>
            <a:r>
              <a:rPr lang="ko-KR" altLang="en-US" sz="2100" b="1" dirty="0">
                <a:solidFill>
                  <a:srgbClr val="000000"/>
                </a:solidFill>
                <a:latin typeface="+mn-ea"/>
              </a:rPr>
              <a:t>받은 후 </a:t>
            </a:r>
            <a:endParaRPr lang="en-US" altLang="ko-KR" sz="2100" b="1" dirty="0" smtClean="0">
              <a:solidFill>
                <a:srgbClr val="000000"/>
              </a:solidFill>
              <a:latin typeface="+mn-ea"/>
            </a:endParaRPr>
          </a:p>
          <a:p>
            <a:pPr marL="266700" indent="-139700" algn="ctr">
              <a:spcBef>
                <a:spcPts val="1200"/>
              </a:spcBef>
            </a:pPr>
            <a:r>
              <a:rPr lang="ko-KR" altLang="en-US" sz="2100" b="1" dirty="0" smtClean="0">
                <a:solidFill>
                  <a:srgbClr val="000000"/>
                </a:solidFill>
                <a:latin typeface="+mn-ea"/>
              </a:rPr>
              <a:t>그것보다는 </a:t>
            </a:r>
            <a:r>
              <a:rPr lang="ko-KR" altLang="en-US" sz="2100" b="1" dirty="0">
                <a:solidFill>
                  <a:srgbClr val="000000"/>
                </a:solidFill>
                <a:latin typeface="+mn-ea"/>
              </a:rPr>
              <a:t>적게 보냄으로써 네트워크 상의 </a:t>
            </a:r>
            <a:r>
              <a:rPr lang="ko-KR" altLang="en-US" sz="2100" b="1" dirty="0" smtClean="0">
                <a:solidFill>
                  <a:srgbClr val="000000"/>
                </a:solidFill>
                <a:latin typeface="+mn-ea"/>
              </a:rPr>
              <a:t>흐름을 </a:t>
            </a:r>
            <a:r>
              <a:rPr lang="ko-KR" altLang="en-US" sz="2100" b="1" dirty="0">
                <a:solidFill>
                  <a:srgbClr val="000000"/>
                </a:solidFill>
                <a:latin typeface="+mn-ea"/>
              </a:rPr>
              <a:t>조절하는 방법이고</a:t>
            </a:r>
            <a:r>
              <a:rPr lang="en-US" altLang="ko-KR" sz="2100" b="1" dirty="0">
                <a:solidFill>
                  <a:srgbClr val="000000"/>
                </a:solidFill>
                <a:latin typeface="+mn-ea"/>
              </a:rPr>
              <a:t>, </a:t>
            </a:r>
            <a:endParaRPr lang="en-US" altLang="ko-KR" sz="2100" b="1" dirty="0" smtClean="0">
              <a:solidFill>
                <a:srgbClr val="000000"/>
              </a:solidFill>
              <a:latin typeface="+mn-ea"/>
            </a:endParaRPr>
          </a:p>
          <a:p>
            <a:pPr marL="266700" indent="-139700" algn="ctr">
              <a:spcBef>
                <a:spcPts val="1200"/>
              </a:spcBef>
            </a:pPr>
            <a:endParaRPr lang="en-US" altLang="ko-KR" sz="2100" b="1" dirty="0" smtClean="0">
              <a:solidFill>
                <a:srgbClr val="000000"/>
              </a:solidFill>
              <a:latin typeface="+mn-ea"/>
            </a:endParaRPr>
          </a:p>
          <a:p>
            <a:pPr marL="266700" indent="-139700" algn="ctr">
              <a:spcBef>
                <a:spcPts val="1200"/>
              </a:spcBef>
            </a:pPr>
            <a:r>
              <a:rPr lang="ko-KR" altLang="en-US" sz="2100" b="1" dirty="0" smtClean="0">
                <a:solidFill>
                  <a:schemeClr val="accent2"/>
                </a:solidFill>
                <a:latin typeface="+mn-ea"/>
              </a:rPr>
              <a:t>혼잡 </a:t>
            </a:r>
            <a:r>
              <a:rPr lang="ko-KR" altLang="en-US" sz="2100" b="1" dirty="0">
                <a:solidFill>
                  <a:schemeClr val="accent2"/>
                </a:solidFill>
                <a:latin typeface="+mn-ea"/>
              </a:rPr>
              <a:t>제어</a:t>
            </a:r>
            <a:r>
              <a:rPr lang="ko-KR" altLang="en-US" sz="2100" b="1" dirty="0">
                <a:solidFill>
                  <a:srgbClr val="000000"/>
                </a:solidFill>
                <a:latin typeface="+mn-ea"/>
              </a:rPr>
              <a:t>는 </a:t>
            </a:r>
            <a:r>
              <a:rPr lang="en-US" altLang="ko-KR" sz="2100" b="1" dirty="0">
                <a:solidFill>
                  <a:srgbClr val="000000"/>
                </a:solidFill>
                <a:latin typeface="+mn-ea"/>
              </a:rPr>
              <a:t>Sender</a:t>
            </a:r>
            <a:r>
              <a:rPr lang="ko-KR" altLang="en-US" sz="2100" b="1" dirty="0">
                <a:solidFill>
                  <a:srgbClr val="000000"/>
                </a:solidFill>
                <a:latin typeface="+mn-ea"/>
              </a:rPr>
              <a:t>가 네트워크 상황을 </a:t>
            </a:r>
            <a:r>
              <a:rPr lang="ko-KR" altLang="en-US" sz="2100" b="1" dirty="0" smtClean="0">
                <a:solidFill>
                  <a:srgbClr val="000000"/>
                </a:solidFill>
                <a:latin typeface="+mn-ea"/>
              </a:rPr>
              <a:t>보고 </a:t>
            </a:r>
            <a:r>
              <a:rPr lang="ko-KR" altLang="en-US" sz="2100" b="1" dirty="0">
                <a:solidFill>
                  <a:srgbClr val="000000"/>
                </a:solidFill>
                <a:latin typeface="+mn-ea"/>
              </a:rPr>
              <a:t>스스로 흐름을 조절하는 </a:t>
            </a:r>
            <a:r>
              <a:rPr lang="ko-KR" altLang="en-US" sz="2100" b="1" dirty="0" smtClean="0">
                <a:solidFill>
                  <a:srgbClr val="000000"/>
                </a:solidFill>
                <a:latin typeface="+mn-ea"/>
              </a:rPr>
              <a:t>방법이다</a:t>
            </a:r>
            <a:r>
              <a:rPr lang="en-US" altLang="ko-KR" sz="2100" b="1" dirty="0" smtClean="0">
                <a:solidFill>
                  <a:srgbClr val="000000"/>
                </a:solidFill>
                <a:latin typeface="+mn-ea"/>
              </a:rPr>
              <a:t>.</a:t>
            </a:r>
            <a:endParaRPr lang="ko-KR" altLang="en-US" sz="2100" b="1" dirty="0">
              <a:solidFill>
                <a:srgbClr val="000000"/>
              </a:solidFill>
              <a:latin typeface="+mn-ea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100" b="1" i="0" u="none" strike="noStrike" cap="none" normalizeH="0" baseline="0" dirty="0" smtClean="0">
                <a:ln>
                  <a:noFill/>
                </a:ln>
                <a:effectLst/>
                <a:latin typeface="+mj-ea"/>
                <a:ea typeface="+mj-ea"/>
              </a:rPr>
              <a:t> 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TCP의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특징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100" b="1" i="0" u="none" strike="noStrike" cap="none" normalizeH="0" baseline="0" dirty="0" smtClean="0">
                <a:ln>
                  <a:noFill/>
                </a:ln>
                <a:effectLst/>
                <a:latin typeface="+mj-ea"/>
                <a:ea typeface="+mj-ea"/>
              </a:rPr>
              <a:t>1. </a:t>
            </a:r>
            <a:r>
              <a:rPr kumimoji="0" lang="ko-KR" altLang="ko-KR" sz="2100" b="1" i="0" u="none" strike="noStrike" cap="none" normalizeH="0" baseline="0" dirty="0" err="1" smtClean="0">
                <a:ln>
                  <a:noFill/>
                </a:ln>
                <a:effectLst/>
                <a:latin typeface="+mj-ea"/>
                <a:ea typeface="+mj-ea"/>
              </a:rPr>
              <a:t>세션관리</a:t>
            </a:r>
            <a:endParaRPr kumimoji="0" lang="ko-KR" altLang="ko-KR" sz="2100" b="1" i="0" u="none" strike="noStrike" cap="none" normalizeH="0" baseline="0" dirty="0" smtClean="0">
              <a:ln>
                <a:noFill/>
              </a:ln>
              <a:effectLst/>
              <a:latin typeface="+mj-ea"/>
              <a:ea typeface="+mj-ea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100" b="1" i="0" u="none" strike="noStrike" cap="none" normalizeH="0" baseline="0" dirty="0" smtClean="0">
                <a:ln>
                  <a:noFill/>
                </a:ln>
                <a:effectLst/>
                <a:latin typeface="+mj-ea"/>
                <a:ea typeface="+mj-ea"/>
              </a:rPr>
              <a:t>2. </a:t>
            </a:r>
            <a:r>
              <a:rPr kumimoji="0" lang="ko-KR" altLang="ko-KR" sz="2100" b="1" i="0" u="none" strike="noStrike" cap="none" normalizeH="0" baseline="0" dirty="0" err="1" smtClean="0">
                <a:ln>
                  <a:noFill/>
                </a:ln>
                <a:effectLst/>
                <a:latin typeface="+mj-ea"/>
                <a:ea typeface="+mj-ea"/>
              </a:rPr>
              <a:t>핸드쉐이크</a:t>
            </a:r>
            <a:endParaRPr kumimoji="0" lang="ko-KR" altLang="ko-KR" sz="2100" b="1" i="0" u="none" strike="noStrike" cap="none" normalizeH="0" baseline="0" dirty="0" smtClean="0">
              <a:ln>
                <a:noFill/>
              </a:ln>
              <a:effectLst/>
              <a:latin typeface="+mj-ea"/>
              <a:ea typeface="+mj-ea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100" b="1" i="0" u="none" strike="noStrike" cap="none" normalizeH="0" baseline="0" dirty="0" smtClean="0">
                <a:ln>
                  <a:noFill/>
                </a:ln>
                <a:effectLst/>
                <a:latin typeface="+mj-ea"/>
                <a:ea typeface="+mj-ea"/>
              </a:rPr>
              <a:t>3. 패킷 순서 조합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100" b="1" i="0" u="none" strike="noStrike" cap="none" normalizeH="0" baseline="0" dirty="0" smtClean="0">
                <a:ln>
                  <a:noFill/>
                </a:ln>
                <a:effectLst/>
                <a:latin typeface="+mj-ea"/>
                <a:ea typeface="+mj-ea"/>
              </a:rPr>
              <a:t>4. 포트를 이용한 서비스 다중화</a:t>
            </a:r>
          </a:p>
        </p:txBody>
      </p:sp>
    </p:spTree>
    <p:extLst>
      <p:ext uri="{BB962C8B-B14F-4D97-AF65-F5344CB8AC3E}">
        <p14:creationId xmlns:p14="http://schemas.microsoft.com/office/powerpoint/2010/main" val="396297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12804" y="502269"/>
            <a:ext cx="11755078" cy="6086790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274225" y="-163025"/>
            <a:ext cx="9668596" cy="919236"/>
            <a:chOff x="3279335" y="341820"/>
            <a:chExt cx="8251147" cy="591589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79335" y="448461"/>
              <a:ext cx="595099" cy="484948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874434" y="590276"/>
              <a:ext cx="7656048" cy="286346"/>
            </a:xfrm>
            <a:prstGeom prst="roundRect">
              <a:avLst>
                <a:gd name="adj" fmla="val 50000"/>
              </a:avLst>
            </a:prstGeom>
            <a:solidFill>
              <a:srgbClr val="3C92CA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56DCEEF-E7A6-4671-AFE5-560C0315259A}"/>
                </a:ext>
              </a:extLst>
            </p:cNvPr>
            <p:cNvSpPr/>
            <p:nvPr/>
          </p:nvSpPr>
          <p:spPr>
            <a:xfrm>
              <a:off x="3874434" y="341820"/>
              <a:ext cx="1136783" cy="53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32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문제</a:t>
              </a:r>
              <a:endParaRPr lang="ko-KR" altLang="en-US" sz="19900" b="1" kern="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5477331" y="63233"/>
            <a:ext cx="16458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흐름제어</a:t>
            </a:r>
            <a:endParaRPr lang="ko-KR" alt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1772" y="975729"/>
            <a:ext cx="11977141" cy="513986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66700" indent="-139700" algn="ctr">
              <a:spcBef>
                <a:spcPts val="1200"/>
              </a:spcBef>
            </a:pPr>
            <a:r>
              <a:rPr lang="ko-KR" altLang="en-US" sz="2000" b="1" dirty="0">
                <a:solidFill>
                  <a:srgbClr val="FF0000"/>
                </a:solidFill>
                <a:latin typeface="+mn-ea"/>
              </a:rPr>
              <a:t>송신 측과 수신 측의 데이터 처리 속도 차이를 해결하기 위한 </a:t>
            </a:r>
            <a:r>
              <a:rPr lang="ko-KR" altLang="en-US" sz="2000" b="1" dirty="0" smtClean="0">
                <a:solidFill>
                  <a:srgbClr val="FF0000"/>
                </a:solidFill>
                <a:latin typeface="+mn-ea"/>
              </a:rPr>
              <a:t>기법</a:t>
            </a:r>
            <a:endParaRPr lang="en-US" altLang="ko-KR" sz="2800" b="1" dirty="0" smtClean="0">
              <a:solidFill>
                <a:srgbClr val="FF0000"/>
              </a:solidFill>
              <a:latin typeface="+mn-ea"/>
            </a:endParaRPr>
          </a:p>
          <a:p>
            <a:pPr marL="266700" indent="-139700" algn="ctr">
              <a:spcBef>
                <a:spcPts val="1200"/>
              </a:spcBef>
            </a:pPr>
            <a:endParaRPr lang="en-US" altLang="ko-KR" sz="2000" b="1" dirty="0" smtClean="0">
              <a:latin typeface="+mn-ea"/>
            </a:endParaRPr>
          </a:p>
          <a:p>
            <a:pPr marL="266700" indent="-139700" algn="ctr">
              <a:spcBef>
                <a:spcPts val="1200"/>
              </a:spcBef>
            </a:pPr>
            <a:r>
              <a:rPr lang="ko-KR" altLang="en-US" sz="2000" b="1" dirty="0">
                <a:latin typeface="+mn-ea"/>
              </a:rPr>
              <a:t>수신 측에서 수신된 데이터를 처리해서 상위 계층으로 서비스 하는 속도보다 </a:t>
            </a:r>
            <a:endParaRPr lang="en-US" altLang="ko-KR" sz="2000" b="1" dirty="0" smtClean="0">
              <a:latin typeface="+mn-ea"/>
            </a:endParaRPr>
          </a:p>
          <a:p>
            <a:pPr marL="266700" indent="-139700" algn="ctr">
              <a:spcBef>
                <a:spcPts val="1200"/>
              </a:spcBef>
            </a:pPr>
            <a:r>
              <a:rPr lang="ko-KR" altLang="en-US" sz="2000" b="1" dirty="0" smtClean="0">
                <a:latin typeface="+mn-ea"/>
              </a:rPr>
              <a:t>송신 </a:t>
            </a:r>
            <a:r>
              <a:rPr lang="ko-KR" altLang="en-US" sz="2000" b="1" dirty="0">
                <a:latin typeface="+mn-ea"/>
              </a:rPr>
              <a:t>측에서 보내는 데이터의 속도가 더 </a:t>
            </a:r>
            <a:r>
              <a:rPr lang="ko-KR" altLang="en-US" sz="2000" b="1" dirty="0" smtClean="0">
                <a:latin typeface="+mn-ea"/>
              </a:rPr>
              <a:t>빠르다면</a:t>
            </a:r>
            <a:endParaRPr lang="en-US" altLang="ko-KR" sz="2000" b="1" dirty="0" smtClean="0">
              <a:latin typeface="+mn-ea"/>
            </a:endParaRPr>
          </a:p>
          <a:p>
            <a:pPr marL="266700" indent="-139700" algn="ctr">
              <a:spcBef>
                <a:spcPts val="1200"/>
              </a:spcBef>
            </a:pPr>
            <a:r>
              <a:rPr lang="ko-KR" altLang="en-US" sz="2000" b="1" dirty="0" smtClean="0">
                <a:latin typeface="+mn-ea"/>
              </a:rPr>
              <a:t>수신 </a:t>
            </a:r>
            <a:r>
              <a:rPr lang="ko-KR" altLang="en-US" sz="2000" b="1" dirty="0">
                <a:latin typeface="+mn-ea"/>
              </a:rPr>
              <a:t>측에서는 제한된 저장용량을 초과하여 이후에 도착하는 데이터는 손실될 수 </a:t>
            </a:r>
            <a:r>
              <a:rPr lang="ko-KR" altLang="en-US" sz="2000" b="1" dirty="0" smtClean="0">
                <a:latin typeface="+mn-ea"/>
              </a:rPr>
              <a:t>있다</a:t>
            </a:r>
            <a:r>
              <a:rPr lang="en-US" altLang="ko-KR" sz="2000" b="1" dirty="0" smtClean="0">
                <a:latin typeface="+mn-ea"/>
              </a:rPr>
              <a:t>.</a:t>
            </a:r>
          </a:p>
          <a:p>
            <a:pPr marL="266700" indent="-139700" algn="ctr">
              <a:spcBef>
                <a:spcPts val="1200"/>
              </a:spcBef>
            </a:pPr>
            <a:endParaRPr lang="en-US" altLang="ko-KR" sz="2000" b="1" dirty="0" smtClean="0">
              <a:latin typeface="+mn-ea"/>
            </a:endParaRPr>
          </a:p>
          <a:p>
            <a:pPr marL="266700" indent="-139700" algn="ctr">
              <a:spcBef>
                <a:spcPts val="1200"/>
              </a:spcBef>
            </a:pPr>
            <a:r>
              <a:rPr lang="ko-KR" altLang="en-US" sz="2000" b="1" dirty="0" smtClean="0">
                <a:latin typeface="+mn-ea"/>
              </a:rPr>
              <a:t>만약 </a:t>
            </a:r>
            <a:r>
              <a:rPr lang="ko-KR" altLang="en-US" sz="2000" b="1" dirty="0">
                <a:latin typeface="+mn-ea"/>
              </a:rPr>
              <a:t>데이터가 손실된다면 </a:t>
            </a:r>
            <a:endParaRPr lang="en-US" altLang="ko-KR" sz="2000" b="1" dirty="0" smtClean="0">
              <a:latin typeface="+mn-ea"/>
            </a:endParaRPr>
          </a:p>
          <a:p>
            <a:pPr marL="266700" indent="-139700" algn="ctr">
              <a:spcBef>
                <a:spcPts val="1200"/>
              </a:spcBef>
            </a:pPr>
            <a:r>
              <a:rPr lang="ko-KR" altLang="en-US" sz="2000" b="1" dirty="0" smtClean="0">
                <a:latin typeface="+mn-ea"/>
              </a:rPr>
              <a:t>불필요하게 </a:t>
            </a:r>
            <a:r>
              <a:rPr lang="ko-KR" altLang="en-US" sz="2000" b="1" dirty="0">
                <a:latin typeface="+mn-ea"/>
              </a:rPr>
              <a:t>응답과 데이터의 재전송이 </a:t>
            </a:r>
            <a:r>
              <a:rPr lang="ko-KR" altLang="en-US" sz="2000" b="1" dirty="0" smtClean="0">
                <a:latin typeface="+mn-ea"/>
              </a:rPr>
              <a:t>송신 </a:t>
            </a:r>
            <a:r>
              <a:rPr lang="ko-KR" altLang="en-US" sz="2000" b="1" dirty="0">
                <a:latin typeface="+mn-ea"/>
              </a:rPr>
              <a:t>측과 수신 측간에 빈번히 이동해야 </a:t>
            </a:r>
            <a:r>
              <a:rPr lang="ko-KR" altLang="en-US" sz="2000" b="1" dirty="0" smtClean="0">
                <a:latin typeface="+mn-ea"/>
              </a:rPr>
              <a:t>한다</a:t>
            </a:r>
            <a:r>
              <a:rPr lang="en-US" altLang="ko-KR" sz="2000" b="1" dirty="0" smtClean="0">
                <a:latin typeface="+mn-ea"/>
              </a:rPr>
              <a:t>.</a:t>
            </a:r>
          </a:p>
          <a:p>
            <a:pPr marL="266700" indent="-139700" algn="ctr">
              <a:spcBef>
                <a:spcPts val="1200"/>
              </a:spcBef>
            </a:pPr>
            <a:endParaRPr lang="en-US" altLang="ko-KR" sz="2000" b="1" dirty="0" smtClean="0">
              <a:latin typeface="+mn-ea"/>
            </a:endParaRPr>
          </a:p>
          <a:p>
            <a:pPr marL="266700" indent="-139700" algn="ctr">
              <a:spcBef>
                <a:spcPts val="1200"/>
              </a:spcBef>
            </a:pPr>
            <a:r>
              <a:rPr lang="en-US" altLang="ko-KR" sz="2000" b="1" dirty="0">
                <a:latin typeface="+mn-ea"/>
              </a:rPr>
              <a:t> </a:t>
            </a:r>
            <a:r>
              <a:rPr lang="ko-KR" altLang="en-US" sz="2000" b="1" dirty="0">
                <a:latin typeface="+mn-ea"/>
              </a:rPr>
              <a:t>이러한 위험을 줄이기 위해 </a:t>
            </a:r>
            <a:endParaRPr lang="en-US" altLang="ko-KR" sz="2000" b="1" dirty="0" smtClean="0">
              <a:latin typeface="+mn-ea"/>
            </a:endParaRPr>
          </a:p>
          <a:p>
            <a:pPr marL="266700" indent="-139700" algn="ctr">
              <a:spcBef>
                <a:spcPts val="1200"/>
              </a:spcBef>
            </a:pPr>
            <a:r>
              <a:rPr lang="ko-KR" altLang="en-US" sz="2000" b="1" dirty="0" smtClean="0">
                <a:latin typeface="+mn-ea"/>
              </a:rPr>
              <a:t>송신 </a:t>
            </a:r>
            <a:r>
              <a:rPr lang="ko-KR" altLang="en-US" sz="2000" b="1" dirty="0">
                <a:latin typeface="+mn-ea"/>
              </a:rPr>
              <a:t>측의 데이터 </a:t>
            </a:r>
            <a:r>
              <a:rPr lang="ko-KR" altLang="en-US" sz="2000" b="1" dirty="0" err="1">
                <a:solidFill>
                  <a:srgbClr val="FF0000"/>
                </a:solidFill>
                <a:latin typeface="+mn-ea"/>
              </a:rPr>
              <a:t>전송량을</a:t>
            </a:r>
            <a:r>
              <a:rPr lang="ko-KR" altLang="en-US" sz="2000" b="1" dirty="0">
                <a:solidFill>
                  <a:srgbClr val="FF0000"/>
                </a:solidFill>
                <a:latin typeface="+mn-ea"/>
              </a:rPr>
              <a:t> 수신 측의 속도에 따라 </a:t>
            </a:r>
            <a:r>
              <a:rPr lang="ko-KR" altLang="en-US" sz="2000" b="1" dirty="0" smtClean="0">
                <a:solidFill>
                  <a:srgbClr val="FF0000"/>
                </a:solidFill>
                <a:latin typeface="+mn-ea"/>
              </a:rPr>
              <a:t>조절하는 것이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+mn-ea"/>
              </a:rPr>
              <a:t>흐름제어다</a:t>
            </a:r>
            <a:r>
              <a:rPr lang="en-US" altLang="ko-KR" sz="2000" b="1" dirty="0" smtClean="0">
                <a:solidFill>
                  <a:srgbClr val="FF0000"/>
                </a:solidFill>
                <a:latin typeface="+mn-ea"/>
              </a:rPr>
              <a:t>.</a:t>
            </a:r>
            <a:endParaRPr kumimoji="0" lang="ko-KR" altLang="ko-KR" sz="2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673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12804" y="502269"/>
            <a:ext cx="11755078" cy="6086790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274225" y="-163025"/>
            <a:ext cx="9668596" cy="919236"/>
            <a:chOff x="3279335" y="341820"/>
            <a:chExt cx="8251147" cy="591589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79335" y="448461"/>
              <a:ext cx="595099" cy="484948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874434" y="590276"/>
              <a:ext cx="7656048" cy="262000"/>
            </a:xfrm>
            <a:prstGeom prst="roundRect">
              <a:avLst>
                <a:gd name="adj" fmla="val 50000"/>
              </a:avLst>
            </a:prstGeom>
            <a:solidFill>
              <a:srgbClr val="3C92CA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56DCEEF-E7A6-4671-AFE5-560C0315259A}"/>
                </a:ext>
              </a:extLst>
            </p:cNvPr>
            <p:cNvSpPr/>
            <p:nvPr/>
          </p:nvSpPr>
          <p:spPr>
            <a:xfrm>
              <a:off x="3874434" y="341820"/>
              <a:ext cx="1136783" cy="53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32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문제</a:t>
              </a:r>
              <a:endParaRPr lang="ko-KR" altLang="en-US" sz="19900" b="1" kern="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3851052" y="62282"/>
            <a:ext cx="54971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흐름제어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Sliding Windows 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방식</a:t>
            </a:r>
            <a:endParaRPr lang="ko-KR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127" y="630143"/>
            <a:ext cx="6293860" cy="360715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227793" y="4303030"/>
            <a:ext cx="84801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b="1" dirty="0" smtClean="0">
                <a:latin typeface="맑은 고딕" panose="020B0503020000020004" pitchFamily="50" charset="-127"/>
              </a:rPr>
              <a:t>SWS(Send </a:t>
            </a:r>
            <a:r>
              <a:rPr lang="en-US" altLang="ko-KR" b="1" dirty="0">
                <a:latin typeface="맑은 고딕" panose="020B0503020000020004" pitchFamily="50" charset="-127"/>
              </a:rPr>
              <a:t>Window Size) : 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윈도우 크기</a:t>
            </a:r>
            <a:endParaRPr lang="en-US" altLang="ko-KR" b="1" dirty="0" smtClean="0">
              <a:latin typeface="Noto Sans KR"/>
            </a:endParaRPr>
          </a:p>
          <a:p>
            <a:pPr marL="342900" indent="-342900">
              <a:buAutoNum type="arabicParenR"/>
            </a:pPr>
            <a:r>
              <a:rPr lang="en-US" altLang="ko-KR" b="1" dirty="0" smtClean="0">
                <a:latin typeface="맑은 고딕" panose="020B0503020000020004" pitchFamily="50" charset="-127"/>
              </a:rPr>
              <a:t>LAR(Last </a:t>
            </a:r>
            <a:r>
              <a:rPr lang="en-US" altLang="ko-KR" b="1" dirty="0">
                <a:latin typeface="맑은 고딕" panose="020B0503020000020004" pitchFamily="50" charset="-127"/>
              </a:rPr>
              <a:t>Acknowledgement Received) : 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마지막으로 확인 받은 </a:t>
            </a:r>
            <a:r>
              <a:rPr lang="ko-KR" altLang="en-US" b="1" dirty="0">
                <a:latin typeface="맑은 고딕" panose="020B0503020000020004" pitchFamily="50" charset="-127"/>
              </a:rPr>
              <a:t>패킷의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번호</a:t>
            </a:r>
            <a:endParaRPr lang="en-US" altLang="ko-KR" b="1" dirty="0" smtClean="0">
              <a:latin typeface="Noto Sans KR"/>
            </a:endParaRPr>
          </a:p>
          <a:p>
            <a:pPr marL="342900" indent="-342900">
              <a:buAutoNum type="arabicParenR"/>
            </a:pPr>
            <a:r>
              <a:rPr lang="en-US" altLang="ko-KR" b="1" dirty="0" smtClean="0">
                <a:latin typeface="맑은 고딕" panose="020B0503020000020004" pitchFamily="50" charset="-127"/>
              </a:rPr>
              <a:t>LFS(Last </a:t>
            </a:r>
            <a:r>
              <a:rPr lang="en-US" altLang="ko-KR" b="1" dirty="0">
                <a:latin typeface="맑은 고딕" panose="020B0503020000020004" pitchFamily="50" charset="-127"/>
              </a:rPr>
              <a:t>Frame Sent) : 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마지막으로 </a:t>
            </a:r>
            <a:r>
              <a:rPr lang="ko-KR" altLang="en-US" b="1" dirty="0">
                <a:latin typeface="맑은 고딕" panose="020B0503020000020004" pitchFamily="50" charset="-127"/>
              </a:rPr>
              <a:t>보낸 패킷의 번호 </a:t>
            </a:r>
            <a:r>
              <a:rPr lang="en-US" altLang="ko-KR" b="1" dirty="0">
                <a:latin typeface="맑은 고딕" panose="020B0503020000020004" pitchFamily="50" charset="-127"/>
              </a:rPr>
              <a:t>(SWS + LAR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)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14430" y="4614964"/>
            <a:ext cx="1416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송신자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4430" y="5557257"/>
            <a:ext cx="1416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수신자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254907" y="5326425"/>
            <a:ext cx="81703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1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) RWS(Receive Window Size) : 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윈도우 크기</a:t>
            </a:r>
            <a:r>
              <a:rPr lang="ko-KR" altLang="en-US" b="1" dirty="0">
                <a:solidFill>
                  <a:srgbClr val="000000"/>
                </a:solidFill>
                <a:latin typeface="Noto Sans KR"/>
              </a:rPr>
              <a:t/>
            </a:r>
            <a:br>
              <a:rPr lang="ko-KR" altLang="en-US" b="1" dirty="0">
                <a:solidFill>
                  <a:srgbClr val="000000"/>
                </a:solidFill>
                <a:latin typeface="Noto Sans KR"/>
              </a:rPr>
            </a:b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2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) LAF(Last Acceptable Frame) : 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수신할 수 있는 마지막의 패킷의 번호</a:t>
            </a:r>
            <a:r>
              <a:rPr lang="ko-KR" altLang="en-US" b="1" dirty="0">
                <a:solidFill>
                  <a:srgbClr val="000000"/>
                </a:solidFill>
                <a:latin typeface="Noto Sans KR"/>
              </a:rPr>
              <a:t/>
            </a:r>
            <a:br>
              <a:rPr lang="ko-KR" altLang="en-US" b="1" dirty="0">
                <a:solidFill>
                  <a:srgbClr val="000000"/>
                </a:solidFill>
                <a:latin typeface="Noto Sans KR"/>
              </a:rPr>
            </a:b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3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) LFR(Last Frame Received) : 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마지막으로 수신한 패킷의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번호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9940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12804" y="502269"/>
            <a:ext cx="11755078" cy="6086790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274225" y="-163025"/>
            <a:ext cx="9668596" cy="919236"/>
            <a:chOff x="3279335" y="341820"/>
            <a:chExt cx="8251147" cy="591589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79335" y="448461"/>
              <a:ext cx="595099" cy="484948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874434" y="590276"/>
              <a:ext cx="7656048" cy="238044"/>
            </a:xfrm>
            <a:prstGeom prst="roundRect">
              <a:avLst>
                <a:gd name="adj" fmla="val 50000"/>
              </a:avLst>
            </a:prstGeom>
            <a:solidFill>
              <a:srgbClr val="3C92CA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56DCEEF-E7A6-4671-AFE5-560C0315259A}"/>
                </a:ext>
              </a:extLst>
            </p:cNvPr>
            <p:cNvSpPr/>
            <p:nvPr/>
          </p:nvSpPr>
          <p:spPr>
            <a:xfrm>
              <a:off x="3874434" y="341820"/>
              <a:ext cx="1136783" cy="53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32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문제</a:t>
              </a:r>
              <a:endParaRPr lang="ko-KR" altLang="en-US" sz="19900" b="1" kern="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3886706" y="69699"/>
            <a:ext cx="54971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흐름제어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Sliding Windows 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방식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송신자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30651" y="1167564"/>
            <a:ext cx="1071938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송신자의 윈도는 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[(LAR+1), (LAR+2), … , (LAR+SWS)]</a:t>
            </a: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가 된다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. </a:t>
            </a:r>
            <a:endParaRPr lang="en-US" altLang="ko-KR" sz="2000" b="1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ctr"/>
            <a:endParaRPr lang="en-US" altLang="ko-KR" sz="2000" b="1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송신자는 </a:t>
            </a: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이 윈도에 포함되는 모든 패킷을 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전송하고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,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endParaRPr lang="en-US" altLang="ko-KR" sz="2000" b="1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수신자로부터</a:t>
            </a: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 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ACK</a:t>
            </a: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가 올 때 까지 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기다린다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</a:p>
          <a:p>
            <a:pPr algn="ctr"/>
            <a:endParaRPr lang="en-US" altLang="ko-KR" sz="2000" b="1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아무 </a:t>
            </a: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문제가 없었다면 수신자로부터 </a:t>
            </a:r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LAR+1</a:t>
            </a:r>
            <a:r>
              <a:rPr lang="ko-KR" altLang="en-US" sz="20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의 </a:t>
            </a:r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ACK</a:t>
            </a: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를 가장 먼저 받게 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된다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</a:p>
          <a:p>
            <a:pPr algn="ctr"/>
            <a:endParaRPr lang="en-US" altLang="ko-KR" sz="2000" b="1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따라서 송신자는</a:t>
            </a: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 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LAR</a:t>
            </a: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을 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갱신하게 되고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,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 </a:t>
            </a:r>
            <a:endParaRPr lang="en-US" altLang="ko-KR" sz="2000" b="1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그렇게 </a:t>
            </a: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되면 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LAR+SWS</a:t>
            </a: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도 그만큼 증가하기 때문에 그 다음 패킷을 보낼 수 있게 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된다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</a:p>
          <a:p>
            <a:pPr algn="ctr"/>
            <a:endParaRPr lang="en-US" altLang="ko-KR" sz="2000" b="1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만약 </a:t>
            </a: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어느 패킷에 대해 </a:t>
            </a:r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ACK</a:t>
            </a:r>
            <a:r>
              <a:rPr lang="ko-KR" altLang="en-US" sz="20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를 받지 못한 경우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, </a:t>
            </a:r>
            <a:endParaRPr lang="en-US" altLang="ko-KR" sz="2000" b="1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송신자는 </a:t>
            </a: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일정시간을 기다린 후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, 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확인 받지 </a:t>
            </a: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못한 패킷을 </a:t>
            </a:r>
            <a:r>
              <a:rPr lang="ko-KR" altLang="en-US" sz="2000" b="1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재전송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한다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</a:p>
          <a:p>
            <a:pPr algn="ctr"/>
            <a:endParaRPr lang="en-US" altLang="ko-KR" sz="2000" b="1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이미 </a:t>
            </a: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현재의 윈도에 해당되는 패킷을 모두 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보냈는데 </a:t>
            </a:r>
            <a:endParaRPr lang="en-US" altLang="ko-KR" sz="2000" b="1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ctr"/>
            <a:r>
              <a:rPr lang="en-US" altLang="ko-KR" sz="20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ACK</a:t>
            </a: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를 받지 못해 윈도를 이동시키지 못하고 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있다면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필요한</a:t>
            </a: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 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ACK</a:t>
            </a: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가 오기까지 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기다려야 한다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2000" b="1" dirty="0"/>
          </a:p>
        </p:txBody>
      </p:sp>
      <p:sp>
        <p:nvSpPr>
          <p:cNvPr id="7" name="설명선 2 6"/>
          <p:cNvSpPr/>
          <p:nvPr/>
        </p:nvSpPr>
        <p:spPr>
          <a:xfrm>
            <a:off x="10245591" y="4103370"/>
            <a:ext cx="1394460" cy="400050"/>
          </a:xfrm>
          <a:prstGeom prst="borderCallout2">
            <a:avLst>
              <a:gd name="adj1" fmla="val 18750"/>
              <a:gd name="adj2" fmla="val 683"/>
              <a:gd name="adj3" fmla="val 18750"/>
              <a:gd name="adj4" fmla="val -16667"/>
              <a:gd name="adj5" fmla="val 112500"/>
              <a:gd name="adj6" fmla="val -67159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GBN </a:t>
            </a:r>
            <a:r>
              <a:rPr lang="ko-KR" altLang="en-US" b="1" dirty="0" smtClean="0">
                <a:solidFill>
                  <a:schemeClr val="tx1"/>
                </a:solidFill>
              </a:rPr>
              <a:t>및 </a:t>
            </a:r>
            <a:r>
              <a:rPr lang="en-US" altLang="ko-KR" b="1" dirty="0" smtClean="0">
                <a:solidFill>
                  <a:schemeClr val="tx1"/>
                </a:solidFill>
              </a:rPr>
              <a:t>SR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89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12804" y="502269"/>
            <a:ext cx="11755078" cy="6086790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274225" y="-163025"/>
            <a:ext cx="9668596" cy="919236"/>
            <a:chOff x="3279335" y="341820"/>
            <a:chExt cx="8251147" cy="591589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79335" y="448461"/>
              <a:ext cx="595099" cy="484948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874434" y="590276"/>
              <a:ext cx="7656048" cy="238044"/>
            </a:xfrm>
            <a:prstGeom prst="roundRect">
              <a:avLst>
                <a:gd name="adj" fmla="val 50000"/>
              </a:avLst>
            </a:prstGeom>
            <a:solidFill>
              <a:srgbClr val="3C92CA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56DCEEF-E7A6-4671-AFE5-560C0315259A}"/>
                </a:ext>
              </a:extLst>
            </p:cNvPr>
            <p:cNvSpPr/>
            <p:nvPr/>
          </p:nvSpPr>
          <p:spPr>
            <a:xfrm>
              <a:off x="3874434" y="341820"/>
              <a:ext cx="1136783" cy="53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32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문제</a:t>
              </a:r>
              <a:endParaRPr lang="ko-KR" altLang="en-US" sz="19900" b="1" kern="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3886706" y="69699"/>
            <a:ext cx="54971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흐름제어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Sliding Windows 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방식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수신자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74225" y="2268391"/>
            <a:ext cx="1003990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 smtClean="0"/>
              <a:t>수신자는</a:t>
            </a:r>
            <a:r>
              <a:rPr lang="ko-KR" altLang="en-US" sz="2000" b="1" dirty="0"/>
              <a:t> </a:t>
            </a:r>
            <a:r>
              <a:rPr lang="en-US" altLang="ko-KR" sz="2000" b="1" dirty="0"/>
              <a:t>LAF</a:t>
            </a:r>
            <a:r>
              <a:rPr lang="ko-KR" altLang="en-US" sz="2000" b="1" dirty="0"/>
              <a:t>와 </a:t>
            </a:r>
            <a:r>
              <a:rPr lang="en-US" altLang="ko-KR" sz="2000" b="1" dirty="0"/>
              <a:t>LFR</a:t>
            </a:r>
            <a:r>
              <a:rPr lang="ko-KR" altLang="en-US" sz="2000" b="1" dirty="0"/>
              <a:t>을 갱신하여 윈도를 이동시키며 패킷들을 </a:t>
            </a:r>
            <a:r>
              <a:rPr lang="ko-KR" altLang="en-US" sz="2000" b="1" dirty="0" smtClean="0"/>
              <a:t>접수한다</a:t>
            </a:r>
            <a:r>
              <a:rPr lang="en-US" altLang="ko-KR" sz="2000" b="1" dirty="0" smtClean="0"/>
              <a:t>.</a:t>
            </a:r>
          </a:p>
          <a:p>
            <a:pPr algn="ctr"/>
            <a:r>
              <a:rPr lang="en-US" altLang="ko-KR" sz="2000" b="1" dirty="0"/>
              <a:t> </a:t>
            </a:r>
            <a:endParaRPr lang="en-US" altLang="ko-KR" sz="2000" b="1" dirty="0" smtClean="0"/>
          </a:p>
          <a:p>
            <a:pPr algn="ctr"/>
            <a:r>
              <a:rPr lang="ko-KR" altLang="en-US" sz="2000" b="1" dirty="0" smtClean="0"/>
              <a:t>즉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받는 </a:t>
            </a:r>
            <a:r>
              <a:rPr lang="ko-KR" altLang="en-US" sz="2000" b="1" dirty="0">
                <a:solidFill>
                  <a:srgbClr val="FF0000"/>
                </a:solidFill>
              </a:rPr>
              <a:t>패킷들에 대한 </a:t>
            </a:r>
            <a:r>
              <a:rPr lang="en-US" altLang="ko-KR" sz="2000" b="1" dirty="0">
                <a:solidFill>
                  <a:srgbClr val="FF0000"/>
                </a:solidFill>
              </a:rPr>
              <a:t>AKC</a:t>
            </a:r>
            <a:r>
              <a:rPr lang="ko-KR" altLang="en-US" sz="2000" b="1" dirty="0">
                <a:solidFill>
                  <a:srgbClr val="FF0000"/>
                </a:solidFill>
              </a:rPr>
              <a:t>를 보내주는 것</a:t>
            </a:r>
            <a:r>
              <a:rPr lang="ko-KR" altLang="en-US" sz="2000" b="1" dirty="0"/>
              <a:t>이</a:t>
            </a:r>
            <a:r>
              <a:rPr lang="ko-KR" altLang="en-US" sz="2000" b="1" dirty="0">
                <a:solidFill>
                  <a:srgbClr val="FF0000"/>
                </a:solidFill>
              </a:rPr>
              <a:t> </a:t>
            </a:r>
            <a:r>
              <a:rPr lang="ko-KR" altLang="en-US" sz="2000" b="1" dirty="0"/>
              <a:t>수신자의 </a:t>
            </a:r>
            <a:r>
              <a:rPr lang="ko-KR" altLang="en-US" sz="2000" b="1" dirty="0" smtClean="0"/>
              <a:t>역할이다</a:t>
            </a:r>
            <a:r>
              <a:rPr lang="en-US" altLang="ko-KR" sz="2000" b="1" dirty="0" smtClean="0"/>
              <a:t>.</a:t>
            </a:r>
          </a:p>
          <a:p>
            <a:pPr algn="ctr"/>
            <a:endParaRPr lang="en-US" altLang="ko-KR" sz="2000" b="1" dirty="0" smtClean="0"/>
          </a:p>
          <a:p>
            <a:pPr algn="ctr"/>
            <a:r>
              <a:rPr lang="ko-KR" altLang="en-US" sz="2000" b="1" dirty="0" smtClean="0">
                <a:solidFill>
                  <a:srgbClr val="FF0000"/>
                </a:solidFill>
              </a:rPr>
              <a:t>수신자가 </a:t>
            </a:r>
            <a:r>
              <a:rPr lang="ko-KR" altLang="en-US" sz="2000" b="1" dirty="0">
                <a:solidFill>
                  <a:srgbClr val="FF0000"/>
                </a:solidFill>
              </a:rPr>
              <a:t>보내는 </a:t>
            </a:r>
            <a:r>
              <a:rPr lang="en-US" altLang="ko-KR" sz="2000" b="1" dirty="0">
                <a:solidFill>
                  <a:srgbClr val="FF0000"/>
                </a:solidFill>
              </a:rPr>
              <a:t>ACK</a:t>
            </a:r>
            <a:r>
              <a:rPr lang="ko-KR" altLang="en-US" sz="2000" b="1" dirty="0">
                <a:solidFill>
                  <a:srgbClr val="FF0000"/>
                </a:solidFill>
              </a:rPr>
              <a:t>는 </a:t>
            </a:r>
            <a:r>
              <a:rPr lang="ko-KR" altLang="en-US" sz="2000" b="1" dirty="0"/>
              <a:t>마지막으로 도착한 패킷에 대한 </a:t>
            </a:r>
            <a:r>
              <a:rPr lang="en-US" altLang="ko-KR" sz="2000" b="1" dirty="0"/>
              <a:t>ACK</a:t>
            </a:r>
            <a:r>
              <a:rPr lang="ko-KR" altLang="en-US" sz="2000" b="1" dirty="0"/>
              <a:t>가 아니고</a:t>
            </a:r>
            <a:r>
              <a:rPr lang="en-US" altLang="ko-KR" sz="2000" b="1" dirty="0"/>
              <a:t>, </a:t>
            </a:r>
            <a:endParaRPr lang="en-US" altLang="ko-KR" sz="2000" b="1" dirty="0" smtClean="0"/>
          </a:p>
          <a:p>
            <a:pPr algn="ctr"/>
            <a:r>
              <a:rPr lang="ko-KR" altLang="en-US" sz="2000" b="1" dirty="0" smtClean="0"/>
              <a:t>연속적으로 </a:t>
            </a:r>
            <a:r>
              <a:rPr lang="ko-KR" altLang="en-US" sz="2000" b="1" dirty="0"/>
              <a:t>도착한 패킷 중의 가장 </a:t>
            </a:r>
            <a:r>
              <a:rPr lang="ko-KR" altLang="en-US" sz="2000" b="1" dirty="0">
                <a:solidFill>
                  <a:srgbClr val="FF0000"/>
                </a:solidFill>
              </a:rPr>
              <a:t>마지막 패킷</a:t>
            </a:r>
            <a:r>
              <a:rPr lang="ko-KR" altLang="en-US" sz="2000" b="1" dirty="0"/>
              <a:t>에</a:t>
            </a:r>
            <a:r>
              <a:rPr lang="ko-KR" altLang="en-US" sz="2000" b="1" dirty="0">
                <a:solidFill>
                  <a:srgbClr val="FF0000"/>
                </a:solidFill>
              </a:rPr>
              <a:t> </a:t>
            </a:r>
            <a:r>
              <a:rPr lang="ko-KR" altLang="en-US" sz="2000" b="1" dirty="0"/>
              <a:t>대한 </a:t>
            </a:r>
            <a:r>
              <a:rPr lang="en-US" altLang="ko-KR" sz="2000" b="1" dirty="0" smtClean="0"/>
              <a:t>ACK</a:t>
            </a:r>
            <a:r>
              <a:rPr lang="ko-KR" altLang="en-US" sz="2000" b="1" dirty="0" smtClean="0"/>
              <a:t>이다</a:t>
            </a:r>
            <a:r>
              <a:rPr lang="en-US" altLang="ko-KR" sz="2000" b="1" dirty="0" smtClean="0"/>
              <a:t>.</a:t>
            </a:r>
            <a:r>
              <a:rPr lang="en-US" altLang="ko-KR" sz="2000" b="1" dirty="0"/>
              <a:t> </a:t>
            </a:r>
            <a:endParaRPr lang="en-US" altLang="ko-KR" sz="2000" b="1" dirty="0" smtClean="0"/>
          </a:p>
          <a:p>
            <a:pPr algn="ctr"/>
            <a:endParaRPr lang="en-US" altLang="ko-KR" sz="2000" b="1" dirty="0" smtClean="0"/>
          </a:p>
          <a:p>
            <a:pPr algn="ctr"/>
            <a:r>
              <a:rPr lang="ko-KR" altLang="en-US" sz="2000" b="1" dirty="0" smtClean="0"/>
              <a:t>만약 </a:t>
            </a:r>
            <a:r>
              <a:rPr lang="ko-KR" altLang="en-US" sz="2000" b="1" dirty="0"/>
              <a:t>윈도에 </a:t>
            </a:r>
            <a:r>
              <a:rPr lang="ko-KR" altLang="en-US" sz="2000" b="1" dirty="0">
                <a:solidFill>
                  <a:srgbClr val="FF0000"/>
                </a:solidFill>
              </a:rPr>
              <a:t>포함되지 않는 패킷</a:t>
            </a:r>
            <a:r>
              <a:rPr lang="ko-KR" altLang="en-US" sz="2000" b="1" dirty="0"/>
              <a:t>이 도착하면</a:t>
            </a:r>
            <a:r>
              <a:rPr lang="en-US" altLang="ko-KR" sz="2000" b="1" dirty="0"/>
              <a:t>, </a:t>
            </a:r>
            <a:r>
              <a:rPr lang="ko-KR" altLang="en-US" sz="2000" b="1" dirty="0"/>
              <a:t>수신자는 단순히 이 패킷을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버린다</a:t>
            </a:r>
            <a:r>
              <a:rPr lang="en-US" altLang="ko-KR" sz="2000" b="1" dirty="0" smtClean="0"/>
              <a:t>.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8596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12804" y="502269"/>
            <a:ext cx="11755078" cy="6086790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274225" y="-163025"/>
            <a:ext cx="9668596" cy="919236"/>
            <a:chOff x="3279335" y="341820"/>
            <a:chExt cx="8251147" cy="591589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79335" y="448461"/>
              <a:ext cx="595099" cy="484948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874434" y="590276"/>
              <a:ext cx="7656048" cy="238044"/>
            </a:xfrm>
            <a:prstGeom prst="roundRect">
              <a:avLst>
                <a:gd name="adj" fmla="val 50000"/>
              </a:avLst>
            </a:prstGeom>
            <a:solidFill>
              <a:srgbClr val="3C92CA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56DCEEF-E7A6-4671-AFE5-560C0315259A}"/>
                </a:ext>
              </a:extLst>
            </p:cNvPr>
            <p:cNvSpPr/>
            <p:nvPr/>
          </p:nvSpPr>
          <p:spPr>
            <a:xfrm>
              <a:off x="3874434" y="341820"/>
              <a:ext cx="1136783" cy="53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32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문제</a:t>
              </a:r>
              <a:endParaRPr lang="ko-KR" altLang="en-US" sz="19900" b="1" kern="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3032976" y="123857"/>
            <a:ext cx="77534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GBN(Go-Back-N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및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SR(Selective-Reject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ARQ 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방식</a:t>
            </a:r>
            <a:endParaRPr lang="ko-KR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394" y="735179"/>
            <a:ext cx="6306799" cy="56209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82980" y="3210969"/>
            <a:ext cx="1780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GNB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방식</a:t>
            </a:r>
            <a:endParaRPr lang="en-US" altLang="ko-K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521862" y="3210969"/>
            <a:ext cx="1780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방식</a:t>
            </a:r>
            <a:endParaRPr lang="en-US" altLang="ko-K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165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12804" y="502269"/>
            <a:ext cx="11755078" cy="6086790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274225" y="-163025"/>
            <a:ext cx="9668596" cy="919236"/>
            <a:chOff x="3279335" y="341820"/>
            <a:chExt cx="8251147" cy="591589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79335" y="448461"/>
              <a:ext cx="595099" cy="484948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874434" y="590276"/>
              <a:ext cx="7656048" cy="238044"/>
            </a:xfrm>
            <a:prstGeom prst="roundRect">
              <a:avLst>
                <a:gd name="adj" fmla="val 50000"/>
              </a:avLst>
            </a:prstGeom>
            <a:solidFill>
              <a:srgbClr val="3C92CA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56DCEEF-E7A6-4671-AFE5-560C0315259A}"/>
                </a:ext>
              </a:extLst>
            </p:cNvPr>
            <p:cNvSpPr/>
            <p:nvPr/>
          </p:nvSpPr>
          <p:spPr>
            <a:xfrm>
              <a:off x="3874434" y="341820"/>
              <a:ext cx="1136783" cy="53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32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문제</a:t>
              </a:r>
              <a:endParaRPr lang="ko-KR" altLang="en-US" sz="19900" b="1" kern="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3032976" y="123857"/>
            <a:ext cx="77534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GBN(Go-Back-N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및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SR(Selective-Reject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ARQ 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방식</a:t>
            </a:r>
            <a:endParaRPr lang="ko-KR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976" y="1167563"/>
            <a:ext cx="6306799" cy="51885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82980" y="3210969"/>
            <a:ext cx="1780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GNB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방식</a:t>
            </a:r>
            <a:endParaRPr lang="en-US" altLang="ko-K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521862" y="3210969"/>
            <a:ext cx="1780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방식</a:t>
            </a:r>
            <a:endParaRPr lang="en-US" altLang="ko-K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99593" y="753955"/>
            <a:ext cx="3573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FF0000"/>
                </a:solidFill>
              </a:rPr>
              <a:t>재전송 방식은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GBN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과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SR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로 나뉜다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.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03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</TotalTime>
  <Words>340</Words>
  <Application>Microsoft Office PowerPoint</Application>
  <PresentationFormat>와이드스크린</PresentationFormat>
  <Paragraphs>175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Noto Sans KR</vt:lpstr>
      <vt:lpstr>굴림</vt:lpstr>
      <vt:lpstr>나눔고딕</vt:lpstr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ADMIN</cp:lastModifiedBy>
  <cp:revision>67</cp:revision>
  <dcterms:created xsi:type="dcterms:W3CDTF">2019-09-05T03:53:56Z</dcterms:created>
  <dcterms:modified xsi:type="dcterms:W3CDTF">2019-10-16T11:28:48Z</dcterms:modified>
</cp:coreProperties>
</file>