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9"/>
  </p:notesMasterIdLst>
  <p:sldIdLst>
    <p:sldId id="329" r:id="rId2"/>
    <p:sldId id="411" r:id="rId3"/>
    <p:sldId id="413" r:id="rId4"/>
    <p:sldId id="409" r:id="rId5"/>
    <p:sldId id="414" r:id="rId6"/>
    <p:sldId id="415" r:id="rId7"/>
    <p:sldId id="410" r:id="rId8"/>
    <p:sldId id="438" r:id="rId9"/>
    <p:sldId id="439" r:id="rId10"/>
    <p:sldId id="440" r:id="rId11"/>
    <p:sldId id="345" r:id="rId12"/>
    <p:sldId id="437" r:id="rId13"/>
    <p:sldId id="371" r:id="rId14"/>
    <p:sldId id="416" r:id="rId15"/>
    <p:sldId id="417" r:id="rId16"/>
    <p:sldId id="347" r:id="rId17"/>
    <p:sldId id="43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>
      <p:cViewPr varScale="1">
        <p:scale>
          <a:sx n="112" d="100"/>
          <a:sy n="112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79612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82EA327-44CF-4128-ACAA-DAA90AA3F11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0698CF-3EB3-48B0-BFE3-BCE694EF0A7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7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2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0200" y="1538790"/>
            <a:ext cx="6834692" cy="32932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데이터베이스 </a:t>
            </a:r>
            <a:r>
              <a:rPr lang="ko-KR" alt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기본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개념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데이터베이스의 필요성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데이터베이스의 정의와 특성</a:t>
            </a:r>
          </a:p>
          <a:p>
            <a:pPr marL="538163" indent="-269875" algn="ctr"/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7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553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810375" y="533400"/>
            <a:ext cx="2333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ko-KR"/>
              <a:t>(a) </a:t>
            </a:r>
            <a:r>
              <a:rPr lang="ko-KR" altLang="en-US"/>
              <a:t>종래의 화일 </a:t>
            </a:r>
          </a:p>
          <a:p>
            <a:pPr algn="l" defTabSz="762000"/>
            <a:r>
              <a:rPr lang="ko-KR" altLang="en-US"/>
              <a:t>      접근 방법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538913" y="4648200"/>
            <a:ext cx="26019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ko-KR"/>
              <a:t>(b) </a:t>
            </a:r>
            <a:r>
              <a:rPr lang="ko-KR" altLang="en-US"/>
              <a:t>데이타베이스</a:t>
            </a:r>
          </a:p>
          <a:p>
            <a:pPr algn="l" defTabSz="762000"/>
            <a:r>
              <a:rPr lang="ko-KR" altLang="en-US"/>
              <a:t>     관리 접근 방법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데이터베이스의 </a:t>
            </a:r>
            <a:r>
              <a:rPr lang="ko-KR" altLang="en-US" dirty="0" smtClean="0"/>
              <a:t>정의와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998730"/>
            <a:ext cx="8758097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데이터베이스</a:t>
            </a:r>
            <a:r>
              <a:rPr lang="en-US" altLang="ko-KR" dirty="0" smtClean="0"/>
              <a:t>(DB;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조직의 여러 사용자가 </a:t>
            </a:r>
            <a:r>
              <a:rPr lang="ko-KR" altLang="en-US" b="1" dirty="0" smtClean="0">
                <a:solidFill>
                  <a:srgbClr val="FF0000"/>
                </a:solidFill>
              </a:rPr>
              <a:t>공유</a:t>
            </a:r>
            <a:r>
              <a:rPr lang="ko-KR" altLang="en-US" dirty="0" smtClean="0"/>
              <a:t>하여 사용할 수 있도록 </a:t>
            </a:r>
            <a:r>
              <a:rPr lang="ko-KR" altLang="en-US" b="1" dirty="0" smtClean="0">
                <a:solidFill>
                  <a:srgbClr val="FF0000"/>
                </a:solidFill>
              </a:rPr>
              <a:t>통합</a:t>
            </a:r>
            <a:r>
              <a:rPr lang="ko-KR" altLang="en-US" dirty="0" smtClean="0"/>
              <a:t>해서 </a:t>
            </a:r>
            <a:r>
              <a:rPr lang="ko-KR" altLang="en-US" b="1" dirty="0" smtClean="0">
                <a:solidFill>
                  <a:srgbClr val="FF0000"/>
                </a:solidFill>
              </a:rPr>
              <a:t>저장</a:t>
            </a:r>
            <a:r>
              <a:rPr lang="ko-KR" altLang="en-US" dirty="0" smtClean="0"/>
              <a:t>한 </a:t>
            </a:r>
            <a:r>
              <a:rPr lang="ko-KR" altLang="en-US" b="1" dirty="0" smtClean="0">
                <a:solidFill>
                  <a:srgbClr val="FF0000"/>
                </a:solidFill>
              </a:rPr>
              <a:t>운영</a:t>
            </a:r>
            <a:r>
              <a:rPr lang="ko-KR" altLang="en-US" dirty="0" smtClean="0"/>
              <a:t> 데이터의 집합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2271" y="2875080"/>
            <a:ext cx="6829425" cy="35242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06615" y="2679722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integrated data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31658" y="4867093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shared data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89930" y="2685367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stored data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42130" y="4845607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operational data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22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  <a:ln/>
        </p:spPr>
        <p:txBody>
          <a:bodyPr/>
          <a:lstStyle/>
          <a:p>
            <a:r>
              <a:rPr lang="ko-KR" altLang="en-US"/>
              <a:t>데이타베이스의 정의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114800"/>
          </a:xfrm>
          <a:noFill/>
          <a:ln/>
        </p:spPr>
        <p:txBody>
          <a:bodyPr/>
          <a:lstStyle/>
          <a:p>
            <a:r>
              <a:rPr lang="ko-KR" altLang="en-US"/>
              <a:t>하나 이상의 응용 프로그램들의 접근을 쉽게 하고 데이타 중복을 최소화하기 위해 조직된 화일들의 집합</a:t>
            </a:r>
          </a:p>
          <a:p>
            <a:r>
              <a:rPr lang="ko-KR" altLang="en-US"/>
              <a:t>목표</a:t>
            </a:r>
          </a:p>
          <a:p>
            <a:pPr lvl="1"/>
            <a:r>
              <a:rPr lang="ko-KR" altLang="en-US"/>
              <a:t>현존하는 데이타 화일의 통합</a:t>
            </a:r>
          </a:p>
          <a:p>
            <a:pPr lvl="1"/>
            <a:r>
              <a:rPr lang="ko-KR" altLang="en-US"/>
              <a:t>데이타를 여러 사용자가 공유</a:t>
            </a:r>
          </a:p>
          <a:p>
            <a:pPr lvl="1"/>
            <a:r>
              <a:rPr lang="ko-KR" altLang="en-US"/>
              <a:t>데이타 변화에 대한 신속하고 용이한 대처</a:t>
            </a:r>
          </a:p>
          <a:p>
            <a:pPr lvl="1"/>
            <a:r>
              <a:rPr lang="ko-KR" altLang="en-US"/>
              <a:t>데이타 화일 사용의 단순화</a:t>
            </a:r>
          </a:p>
          <a:p>
            <a:pPr lvl="1"/>
            <a:r>
              <a:rPr lang="ko-KR" altLang="en-US"/>
              <a:t>데이타 저장과 검색 비용의 최소화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데이터베이스의 </a:t>
            </a:r>
            <a:r>
              <a:rPr lang="ko-KR" altLang="en-US" dirty="0" smtClean="0"/>
              <a:t>정의와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데이터베이스의 특성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756" y="1988840"/>
            <a:ext cx="6877050" cy="34575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6575" y="1763815"/>
            <a:ext cx="3023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real-time accessibility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17105" y="1769460"/>
            <a:ext cx="2653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continuous evolution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600" y="3969060"/>
            <a:ext cx="2406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contents reference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62110" y="3974705"/>
            <a:ext cx="2406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concurrent sharing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6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공유 데이터</a:t>
            </a:r>
          </a:p>
          <a:p>
            <a:pPr lvl="1"/>
            <a:r>
              <a:rPr lang="ko-KR" altLang="en-US" dirty="0"/>
              <a:t>특정 조직의 여러 사용자가 함께 소유하고 이용할 수 있는 공용 데이터</a:t>
            </a:r>
          </a:p>
          <a:p>
            <a:pPr>
              <a:spcBef>
                <a:spcPts val="1800"/>
              </a:spcBef>
            </a:pPr>
            <a:r>
              <a:rPr lang="ko-KR" altLang="en-US" dirty="0"/>
              <a:t>통합 데이터</a:t>
            </a:r>
          </a:p>
          <a:p>
            <a:pPr lvl="1"/>
            <a:r>
              <a:rPr lang="ko-KR" altLang="en-US" dirty="0"/>
              <a:t>최소의 중복과 통제 가능한 중복만 허용하는 데이터</a:t>
            </a:r>
          </a:p>
          <a:p>
            <a:pPr>
              <a:spcBef>
                <a:spcPts val="1800"/>
              </a:spcBef>
            </a:pPr>
            <a:r>
              <a:rPr lang="ko-KR" altLang="en-US" dirty="0"/>
              <a:t>저장 데이터</a:t>
            </a:r>
          </a:p>
          <a:p>
            <a:pPr lvl="1"/>
            <a:r>
              <a:rPr lang="ko-KR" altLang="en-US" dirty="0"/>
              <a:t>컴퓨터가 접근할 수 있는 매체에 저장된 데이터</a:t>
            </a:r>
          </a:p>
          <a:p>
            <a:pPr>
              <a:spcBef>
                <a:spcPts val="1800"/>
              </a:spcBef>
            </a:pPr>
            <a:r>
              <a:rPr lang="ko-KR" altLang="en-US" dirty="0"/>
              <a:t>운영 데이터</a:t>
            </a:r>
          </a:p>
          <a:p>
            <a:pPr lvl="1"/>
            <a:r>
              <a:rPr lang="ko-KR" altLang="en-US" dirty="0"/>
              <a:t>조직의 주요 기능을 수행하기 위해 지속적으로 꼭 필요한 데이터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774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r>
              <a:rPr lang="ko-KR" altLang="en-US" dirty="0"/>
              <a:t>실시간 접근</a:t>
            </a:r>
          </a:p>
          <a:p>
            <a:pPr lvl="1"/>
            <a:r>
              <a:rPr lang="ko-KR" altLang="en-US" dirty="0"/>
              <a:t>사용자의 데이터 요구에 실시간으로 응답</a:t>
            </a:r>
          </a:p>
          <a:p>
            <a:pPr>
              <a:spcBef>
                <a:spcPts val="1200"/>
              </a:spcBef>
            </a:pPr>
            <a:r>
              <a:rPr lang="ko-KR" altLang="en-US" dirty="0"/>
              <a:t>계속 변화</a:t>
            </a:r>
          </a:p>
          <a:p>
            <a:pPr lvl="1"/>
            <a:r>
              <a:rPr lang="ko-KR" altLang="en-US" dirty="0"/>
              <a:t>데이터의 계속적인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수정을 통해 현재의 정확한 데이터를 유지</a:t>
            </a:r>
          </a:p>
          <a:p>
            <a:pPr>
              <a:spcBef>
                <a:spcPts val="1200"/>
              </a:spcBef>
            </a:pPr>
            <a:r>
              <a:rPr lang="ko-KR" altLang="en-US" dirty="0"/>
              <a:t>동시 공유</a:t>
            </a:r>
          </a:p>
          <a:p>
            <a:pPr lvl="1"/>
            <a:r>
              <a:rPr lang="ko-KR" altLang="en-US" dirty="0"/>
              <a:t>서로 다른 데이터의 동시 사용뿐만 아니라 같은 데이터의 </a:t>
            </a:r>
            <a:r>
              <a:rPr lang="ko-KR" altLang="en-US" spc="-150" dirty="0"/>
              <a:t>동시 사용도 지원</a:t>
            </a:r>
          </a:p>
          <a:p>
            <a:pPr>
              <a:spcBef>
                <a:spcPts val="1200"/>
              </a:spcBef>
            </a:pPr>
            <a:r>
              <a:rPr lang="ko-KR" altLang="en-US" dirty="0"/>
              <a:t>내용 기반 참조</a:t>
            </a:r>
          </a:p>
          <a:p>
            <a:pPr lvl="1"/>
            <a:r>
              <a:rPr lang="ko-KR" altLang="en-US" dirty="0"/>
              <a:t>데이터가 저장된 주소나 위치가 아닌 내용으로 참조 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재고량이 </a:t>
            </a:r>
            <a:r>
              <a:rPr lang="en-US" altLang="ko-KR" dirty="0"/>
              <a:t>1,000</a:t>
            </a:r>
            <a:r>
              <a:rPr lang="ko-KR" altLang="en-US" dirty="0"/>
              <a:t>개 이상인 제품의 이름을 검색하시오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6376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특성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3307" y="1052513"/>
            <a:ext cx="7505948" cy="5543550"/>
          </a:xfrm>
        </p:spPr>
      </p:pic>
    </p:spTree>
    <p:extLst>
      <p:ext uri="{BB962C8B-B14F-4D97-AF65-F5344CB8AC3E}">
        <p14:creationId xmlns:p14="http://schemas.microsoft.com/office/powerpoint/2010/main" xmlns="" val="35865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xmlns="" val="8894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데이터와 </a:t>
            </a:r>
            <a:r>
              <a:rPr lang="ko-KR" altLang="en-US" dirty="0"/>
              <a:t>정보의 차이를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</a:t>
            </a:r>
            <a:r>
              <a:rPr lang="ko-KR" altLang="en-US" dirty="0" smtClean="0"/>
              <a:t>이터베이스의 </a:t>
            </a:r>
            <a:r>
              <a:rPr lang="ko-KR" altLang="en-US" dirty="0"/>
              <a:t>필요성을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데이터베이스의 </a:t>
            </a:r>
            <a:r>
              <a:rPr lang="ko-KR" altLang="en-US" dirty="0"/>
              <a:t>정의에 숨겨진 의미와 주요 특성을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189291"/>
            <a:ext cx="722143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60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데이터와 정보</a:t>
            </a:r>
          </a:p>
          <a:p>
            <a:pPr lvl="1"/>
            <a:r>
              <a:rPr lang="ko-KR" altLang="en-US" dirty="0"/>
              <a:t>데이터</a:t>
            </a:r>
            <a:r>
              <a:rPr lang="en-US" altLang="ko-KR" dirty="0"/>
              <a:t>(data)</a:t>
            </a:r>
          </a:p>
          <a:p>
            <a:pPr lvl="2"/>
            <a:r>
              <a:rPr lang="ko-KR" altLang="en-US" dirty="0"/>
              <a:t>현실 세계에서 단순히 관찰하거나 측정해 수집한 사실이나 값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정보</a:t>
            </a:r>
            <a:r>
              <a:rPr lang="en-US" altLang="ko-KR" dirty="0"/>
              <a:t>(information)</a:t>
            </a:r>
          </a:p>
          <a:p>
            <a:pPr lvl="2"/>
            <a:r>
              <a:rPr lang="ko-KR" altLang="en-US" dirty="0"/>
              <a:t>의사 결정에 유용하게 활용할 수 있도록 데이터를 처리한 결과물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8307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데이터베이스의 </a:t>
            </a:r>
            <a:r>
              <a:rPr lang="ko-KR" altLang="en-US" dirty="0"/>
              <a:t>필요성</a:t>
            </a:r>
          </a:p>
        </p:txBody>
      </p:sp>
      <p:pic>
        <p:nvPicPr>
          <p:cNvPr id="5" name="내용 개체 틀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6674" y="1223755"/>
            <a:ext cx="5085565" cy="53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09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정보 처리</a:t>
            </a:r>
            <a:r>
              <a:rPr lang="en-US" altLang="ko-KR" dirty="0"/>
              <a:t>(information processing)</a:t>
            </a:r>
          </a:p>
          <a:p>
            <a:pPr lvl="1"/>
            <a:r>
              <a:rPr lang="ko-KR" altLang="en-US" dirty="0"/>
              <a:t>데이터에서 정보를 추출하는 과정 또는 방법</a:t>
            </a:r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4582" y="1943142"/>
            <a:ext cx="6977808" cy="4730909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476546" y="5814265"/>
            <a:ext cx="1350150" cy="450050"/>
          </a:xfrm>
          <a:prstGeom prst="wedgeRoundRectCallout">
            <a:avLst>
              <a:gd name="adj1" fmla="val -1550"/>
              <a:gd name="adj2" fmla="val -1540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7182290" y="1358769"/>
            <a:ext cx="1395155" cy="495055"/>
          </a:xfrm>
          <a:prstGeom prst="wedgeRoundRectCallout">
            <a:avLst>
              <a:gd name="adj1" fmla="val -41103"/>
              <a:gd name="adj2" fmla="val 13870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035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정보 시스템과 데이터베이스</a:t>
            </a:r>
          </a:p>
          <a:p>
            <a:pPr lvl="1"/>
            <a:r>
              <a:rPr lang="ko-KR" altLang="en-US" dirty="0"/>
              <a:t>정보 시스템</a:t>
            </a:r>
            <a:r>
              <a:rPr lang="en-US" altLang="ko-KR" dirty="0"/>
              <a:t>(information system)</a:t>
            </a:r>
          </a:p>
          <a:p>
            <a:pPr lvl="2"/>
            <a:r>
              <a:rPr lang="ko-KR" altLang="en-US" dirty="0"/>
              <a:t>조직 운영에 필요한 데이터를 수집하여 저장해두었다가 필요할 때 유용한 정보를 만들어 주는 수단 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</a:t>
            </a:r>
          </a:p>
          <a:p>
            <a:pPr lvl="2"/>
            <a:r>
              <a:rPr lang="ko-KR" altLang="en-US" dirty="0"/>
              <a:t>정보 시스템 안에서 데이터를 저장하고 있다가 필요할 때 제공하는 역할을 담당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235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데이터베이스의 </a:t>
            </a:r>
            <a:r>
              <a:rPr lang="ko-KR" altLang="en-US" dirty="0"/>
              <a:t>필요성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914" y="1763815"/>
            <a:ext cx="7892978" cy="35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41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3300"/>
                </a:solidFill>
              </a:rPr>
              <a:t>파일과 </a:t>
            </a:r>
            <a:r>
              <a:rPr lang="en-US" altLang="ko-KR">
                <a:solidFill>
                  <a:srgbClr val="FF3300"/>
                </a:solidFill>
              </a:rPr>
              <a:t>DB</a:t>
            </a:r>
            <a:endParaRPr lang="en-US" altLang="ko-KR"/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b="1" dirty="0"/>
              <a:t>File</a:t>
            </a:r>
          </a:p>
          <a:p>
            <a:pPr lvl="1"/>
            <a:r>
              <a:rPr lang="ko-KR" altLang="en-US" sz="2400" b="1" dirty="0"/>
              <a:t>특정 응용목적을 가지는 데이터의 집합</a:t>
            </a:r>
          </a:p>
          <a:p>
            <a:pPr lvl="2"/>
            <a:r>
              <a:rPr lang="ko-KR" altLang="en-US" sz="2000" b="1" dirty="0"/>
              <a:t>예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인사데이터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총무데이터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성적데이터</a:t>
            </a:r>
          </a:p>
          <a:p>
            <a:r>
              <a:rPr lang="en-US" altLang="ko-KR" sz="2800" b="1" dirty="0"/>
              <a:t>DB(Data Base)</a:t>
            </a:r>
          </a:p>
          <a:p>
            <a:pPr lvl="1"/>
            <a:r>
              <a:rPr lang="ko-KR" altLang="en-US" sz="2400" b="1" dirty="0"/>
              <a:t>시스템의 여러 응용 파일의 집합</a:t>
            </a:r>
          </a:p>
          <a:p>
            <a:r>
              <a:rPr lang="en-US" altLang="ko-KR" sz="2800" b="1" dirty="0"/>
              <a:t>DB</a:t>
            </a:r>
            <a:r>
              <a:rPr lang="ko-KR" altLang="en-US" sz="2800" b="1" dirty="0"/>
              <a:t>의 목적</a:t>
            </a:r>
          </a:p>
          <a:p>
            <a:pPr lvl="1"/>
            <a:r>
              <a:rPr lang="ko-KR" altLang="en-US" sz="2400" b="1" dirty="0"/>
              <a:t>데이터의 통합</a:t>
            </a:r>
            <a:r>
              <a:rPr lang="en-US" altLang="ko-KR" sz="2400" b="1" dirty="0"/>
              <a:t>(Integration)</a:t>
            </a:r>
          </a:p>
          <a:p>
            <a:pPr lvl="1"/>
            <a:r>
              <a:rPr lang="ko-KR" altLang="en-US" sz="2400" b="1" dirty="0"/>
              <a:t>정보의 공유</a:t>
            </a:r>
            <a:r>
              <a:rPr lang="en-US" altLang="ko-KR" sz="2400" b="1" dirty="0"/>
              <a:t>(Share)</a:t>
            </a:r>
          </a:p>
          <a:p>
            <a:pPr lvl="1"/>
            <a:r>
              <a:rPr lang="ko-KR" altLang="en-US" sz="2400" b="1" dirty="0"/>
              <a:t>효율적이고 체계적인 관리</a:t>
            </a:r>
          </a:p>
        </p:txBody>
      </p:sp>
    </p:spTree>
  </p:cSld>
  <p:clrMapOvr>
    <a:masterClrMapping/>
  </p:clrMapOvr>
  <p:transition spd="slow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3" name="AutoShape 1053"/>
          <p:cNvSpPr>
            <a:spLocks noChangeArrowheads="1"/>
          </p:cNvSpPr>
          <p:nvPr/>
        </p:nvSpPr>
        <p:spPr bwMode="auto">
          <a:xfrm>
            <a:off x="5715000" y="4800600"/>
            <a:ext cx="2133600" cy="1524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3300"/>
                </a:solidFill>
              </a:rPr>
              <a:t>파일시스템과 </a:t>
            </a:r>
            <a:r>
              <a:rPr lang="en-US" altLang="ko-KR">
                <a:solidFill>
                  <a:srgbClr val="FF3300"/>
                </a:solidFill>
              </a:rPr>
              <a:t>DB </a:t>
            </a:r>
            <a:r>
              <a:rPr lang="ko-KR" altLang="en-US">
                <a:solidFill>
                  <a:srgbClr val="FF3300"/>
                </a:solidFill>
              </a:rPr>
              <a:t>비교</a:t>
            </a:r>
            <a:endParaRPr lang="ko-KR" altLang="en-US"/>
          </a:p>
        </p:txBody>
      </p:sp>
      <p:sp>
        <p:nvSpPr>
          <p:cNvPr id="41987" name="Rectangle 1027"/>
          <p:cNvSpPr>
            <a:spLocks noChangeArrowheads="1"/>
          </p:cNvSpPr>
          <p:nvPr/>
        </p:nvSpPr>
        <p:spPr bwMode="auto">
          <a:xfrm>
            <a:off x="4800600" y="2209800"/>
            <a:ext cx="11430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88" name="Rectangle 1028"/>
          <p:cNvSpPr>
            <a:spLocks noChangeArrowheads="1"/>
          </p:cNvSpPr>
          <p:nvPr/>
        </p:nvSpPr>
        <p:spPr bwMode="auto">
          <a:xfrm>
            <a:off x="6019800" y="2209800"/>
            <a:ext cx="11430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89" name="Rectangle 1029"/>
          <p:cNvSpPr>
            <a:spLocks noChangeArrowheads="1"/>
          </p:cNvSpPr>
          <p:nvPr/>
        </p:nvSpPr>
        <p:spPr bwMode="auto">
          <a:xfrm>
            <a:off x="7239000" y="2209800"/>
            <a:ext cx="11430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0" name="Text Box 1030"/>
          <p:cNvSpPr txBox="1">
            <a:spLocks noChangeArrowheads="1"/>
          </p:cNvSpPr>
          <p:nvPr/>
        </p:nvSpPr>
        <p:spPr bwMode="auto">
          <a:xfrm>
            <a:off x="4876800" y="2286000"/>
            <a:ext cx="990600" cy="396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latinLnBrk="1">
              <a:spcBef>
                <a:spcPct val="50000"/>
              </a:spcBef>
            </a:pPr>
            <a:r>
              <a:rPr lang="ko-KR" altLang="en-US" sz="2000" dirty="0">
                <a:solidFill>
                  <a:schemeClr val="bg1"/>
                </a:solidFill>
                <a:latin typeface="Times New Roman" charset="0"/>
                <a:ea typeface="굴림" charset="-127"/>
              </a:rPr>
              <a:t>인사과</a:t>
            </a:r>
            <a:endParaRPr lang="ko-KR" altLang="en-US" dirty="0">
              <a:solidFill>
                <a:schemeClr val="bg1"/>
              </a:solidFill>
              <a:latin typeface="Times New Roman" charset="0"/>
              <a:ea typeface="굴림" charset="-127"/>
            </a:endParaRPr>
          </a:p>
        </p:txBody>
      </p:sp>
      <p:sp>
        <p:nvSpPr>
          <p:cNvPr id="41991" name="Text Box 1031"/>
          <p:cNvSpPr txBox="1">
            <a:spLocks noChangeArrowheads="1"/>
          </p:cNvSpPr>
          <p:nvPr/>
        </p:nvSpPr>
        <p:spPr bwMode="auto">
          <a:xfrm>
            <a:off x="6096000" y="2286000"/>
            <a:ext cx="990600" cy="396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latinLnBrk="1">
              <a:spcBef>
                <a:spcPct val="50000"/>
              </a:spcBef>
            </a:pPr>
            <a:r>
              <a:rPr lang="ko-KR" altLang="en-US" sz="2000" dirty="0">
                <a:solidFill>
                  <a:schemeClr val="bg1"/>
                </a:solidFill>
                <a:latin typeface="Times New Roman" charset="0"/>
                <a:ea typeface="굴림" charset="-127"/>
              </a:rPr>
              <a:t>총무과</a:t>
            </a:r>
            <a:endParaRPr lang="ko-KR" altLang="en-US" dirty="0">
              <a:solidFill>
                <a:schemeClr val="bg1"/>
              </a:solidFill>
              <a:latin typeface="Times New Roman" charset="0"/>
              <a:ea typeface="굴림" charset="-127"/>
            </a:endParaRPr>
          </a:p>
        </p:txBody>
      </p:sp>
      <p:sp>
        <p:nvSpPr>
          <p:cNvPr id="41992" name="Rectangle 1032"/>
          <p:cNvSpPr>
            <a:spLocks noChangeArrowheads="1"/>
          </p:cNvSpPr>
          <p:nvPr/>
        </p:nvSpPr>
        <p:spPr bwMode="auto">
          <a:xfrm>
            <a:off x="7239000" y="2209800"/>
            <a:ext cx="11430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3" name="Text Box 1033"/>
          <p:cNvSpPr txBox="1">
            <a:spLocks noChangeArrowheads="1"/>
          </p:cNvSpPr>
          <p:nvPr/>
        </p:nvSpPr>
        <p:spPr bwMode="auto">
          <a:xfrm>
            <a:off x="7315200" y="2286000"/>
            <a:ext cx="1066800" cy="396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latinLnBrk="1">
              <a:spcBef>
                <a:spcPct val="50000"/>
              </a:spcBef>
            </a:pPr>
            <a:r>
              <a:rPr lang="ko-KR" altLang="en-US" sz="2000" dirty="0">
                <a:solidFill>
                  <a:schemeClr val="bg1"/>
                </a:solidFill>
                <a:latin typeface="Times New Roman" charset="0"/>
                <a:ea typeface="굴림" charset="-127"/>
              </a:rPr>
              <a:t>재무과</a:t>
            </a:r>
          </a:p>
        </p:txBody>
      </p:sp>
      <p:sp>
        <p:nvSpPr>
          <p:cNvPr id="41994" name="Rectangle 1034"/>
          <p:cNvSpPr>
            <a:spLocks noChangeArrowheads="1"/>
          </p:cNvSpPr>
          <p:nvPr/>
        </p:nvSpPr>
        <p:spPr bwMode="auto">
          <a:xfrm>
            <a:off x="533400" y="2209800"/>
            <a:ext cx="11430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5" name="Rectangle 1035"/>
          <p:cNvSpPr>
            <a:spLocks noChangeArrowheads="1"/>
          </p:cNvSpPr>
          <p:nvPr/>
        </p:nvSpPr>
        <p:spPr bwMode="auto">
          <a:xfrm>
            <a:off x="3276600" y="2209800"/>
            <a:ext cx="11430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6" name="Rectangle 1036"/>
          <p:cNvSpPr>
            <a:spLocks noChangeArrowheads="1"/>
          </p:cNvSpPr>
          <p:nvPr/>
        </p:nvSpPr>
        <p:spPr bwMode="auto">
          <a:xfrm>
            <a:off x="1828800" y="2209800"/>
            <a:ext cx="11430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997" name="Text Box 1037"/>
          <p:cNvSpPr txBox="1">
            <a:spLocks noChangeArrowheads="1"/>
          </p:cNvSpPr>
          <p:nvPr/>
        </p:nvSpPr>
        <p:spPr bwMode="auto">
          <a:xfrm>
            <a:off x="609600" y="2286000"/>
            <a:ext cx="990600" cy="396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latinLnBrk="1">
              <a:spcBef>
                <a:spcPct val="50000"/>
              </a:spcBef>
            </a:pPr>
            <a:r>
              <a:rPr lang="ko-KR" altLang="en-US" sz="2000" dirty="0">
                <a:solidFill>
                  <a:schemeClr val="bg1"/>
                </a:solidFill>
                <a:latin typeface="Times New Roman" charset="0"/>
                <a:ea typeface="굴림" charset="-127"/>
              </a:rPr>
              <a:t>인사과</a:t>
            </a:r>
          </a:p>
        </p:txBody>
      </p:sp>
      <p:sp>
        <p:nvSpPr>
          <p:cNvPr id="41998" name="Text Box 1038"/>
          <p:cNvSpPr txBox="1">
            <a:spLocks noChangeArrowheads="1"/>
          </p:cNvSpPr>
          <p:nvPr/>
        </p:nvSpPr>
        <p:spPr bwMode="auto">
          <a:xfrm>
            <a:off x="1905000" y="2286000"/>
            <a:ext cx="1066800" cy="396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latinLnBrk="1">
              <a:spcBef>
                <a:spcPct val="50000"/>
              </a:spcBef>
            </a:pPr>
            <a:r>
              <a:rPr lang="ko-KR" altLang="en-US" sz="2000" dirty="0">
                <a:solidFill>
                  <a:schemeClr val="bg1"/>
                </a:solidFill>
                <a:latin typeface="Times New Roman" charset="0"/>
                <a:ea typeface="굴림" charset="-127"/>
              </a:rPr>
              <a:t>총무과</a:t>
            </a:r>
          </a:p>
        </p:txBody>
      </p:sp>
      <p:sp>
        <p:nvSpPr>
          <p:cNvPr id="41999" name="Text Box 1039"/>
          <p:cNvSpPr txBox="1">
            <a:spLocks noChangeArrowheads="1"/>
          </p:cNvSpPr>
          <p:nvPr/>
        </p:nvSpPr>
        <p:spPr bwMode="auto">
          <a:xfrm>
            <a:off x="3352800" y="2286000"/>
            <a:ext cx="1066800" cy="3968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latinLnBrk="1">
              <a:spcBef>
                <a:spcPct val="50000"/>
              </a:spcBef>
            </a:pPr>
            <a:r>
              <a:rPr lang="ko-KR" altLang="en-US" sz="2000" dirty="0">
                <a:solidFill>
                  <a:schemeClr val="bg1"/>
                </a:solidFill>
                <a:latin typeface="Times New Roman" charset="0"/>
                <a:ea typeface="굴림" charset="-127"/>
              </a:rPr>
              <a:t>재무과</a:t>
            </a:r>
          </a:p>
        </p:txBody>
      </p:sp>
      <p:sp>
        <p:nvSpPr>
          <p:cNvPr id="42000" name="Text Box 1040"/>
          <p:cNvSpPr txBox="1">
            <a:spLocks noChangeArrowheads="1"/>
          </p:cNvSpPr>
          <p:nvPr/>
        </p:nvSpPr>
        <p:spPr bwMode="auto">
          <a:xfrm>
            <a:off x="381000" y="4114800"/>
            <a:ext cx="1295400" cy="396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latinLnBrk="1">
              <a:spcBef>
                <a:spcPct val="50000"/>
              </a:spcBef>
            </a:pPr>
            <a:r>
              <a:rPr lang="ko-KR" altLang="en-US" sz="2000">
                <a:solidFill>
                  <a:srgbClr val="000000"/>
                </a:solidFill>
                <a:latin typeface="Times New Roman" charset="0"/>
                <a:ea typeface="굴림" charset="-127"/>
              </a:rPr>
              <a:t>인사자료</a:t>
            </a:r>
            <a:endParaRPr lang="ko-KR" altLang="en-US">
              <a:solidFill>
                <a:srgbClr val="000000"/>
              </a:solidFill>
              <a:latin typeface="Times New Roman" charset="0"/>
              <a:ea typeface="굴림" charset="-127"/>
            </a:endParaRPr>
          </a:p>
        </p:txBody>
      </p:sp>
      <p:sp>
        <p:nvSpPr>
          <p:cNvPr id="42001" name="Text Box 1041"/>
          <p:cNvSpPr txBox="1">
            <a:spLocks noChangeArrowheads="1"/>
          </p:cNvSpPr>
          <p:nvPr/>
        </p:nvSpPr>
        <p:spPr bwMode="auto">
          <a:xfrm>
            <a:off x="3276600" y="4114800"/>
            <a:ext cx="1295400" cy="396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latinLnBrk="1">
              <a:spcBef>
                <a:spcPct val="50000"/>
              </a:spcBef>
            </a:pPr>
            <a:r>
              <a:rPr lang="ko-KR" altLang="en-US" sz="2000">
                <a:solidFill>
                  <a:srgbClr val="000000"/>
                </a:solidFill>
                <a:latin typeface="Times New Roman" charset="0"/>
                <a:ea typeface="굴림" charset="-127"/>
              </a:rPr>
              <a:t>재무자료</a:t>
            </a:r>
            <a:endParaRPr lang="ko-KR" altLang="en-US">
              <a:solidFill>
                <a:srgbClr val="000000"/>
              </a:solidFill>
              <a:latin typeface="Times New Roman" charset="0"/>
              <a:ea typeface="굴림" charset="-127"/>
            </a:endParaRPr>
          </a:p>
        </p:txBody>
      </p:sp>
      <p:sp>
        <p:nvSpPr>
          <p:cNvPr id="42002" name="Text Box 1042"/>
          <p:cNvSpPr txBox="1">
            <a:spLocks noChangeArrowheads="1"/>
          </p:cNvSpPr>
          <p:nvPr/>
        </p:nvSpPr>
        <p:spPr bwMode="auto">
          <a:xfrm>
            <a:off x="1828800" y="4114800"/>
            <a:ext cx="1295400" cy="396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latinLnBrk="1">
              <a:spcBef>
                <a:spcPct val="50000"/>
              </a:spcBef>
            </a:pPr>
            <a:r>
              <a:rPr lang="ko-KR" altLang="en-US" sz="2000">
                <a:solidFill>
                  <a:srgbClr val="000000"/>
                </a:solidFill>
                <a:latin typeface="Times New Roman" charset="0"/>
                <a:ea typeface="굴림" charset="-127"/>
              </a:rPr>
              <a:t>총무자료</a:t>
            </a:r>
            <a:endParaRPr lang="ko-KR" altLang="en-US">
              <a:solidFill>
                <a:srgbClr val="000000"/>
              </a:solidFill>
              <a:latin typeface="Times New Roman" charset="0"/>
              <a:ea typeface="굴림" charset="-127"/>
            </a:endParaRPr>
          </a:p>
        </p:txBody>
      </p:sp>
      <p:sp>
        <p:nvSpPr>
          <p:cNvPr id="42003" name="Text Box 1043"/>
          <p:cNvSpPr txBox="1">
            <a:spLocks noChangeArrowheads="1"/>
          </p:cNvSpPr>
          <p:nvPr/>
        </p:nvSpPr>
        <p:spPr bwMode="auto">
          <a:xfrm>
            <a:off x="6096000" y="3657600"/>
            <a:ext cx="1219200" cy="519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latinLnBrk="1">
              <a:spcBef>
                <a:spcPct val="50000"/>
              </a:spcBef>
            </a:pPr>
            <a:r>
              <a:rPr lang="en-US" altLang="ko-KR" sz="2800">
                <a:solidFill>
                  <a:srgbClr val="000000"/>
                </a:solidFill>
                <a:latin typeface="Times New Roman" charset="0"/>
                <a:ea typeface="굴림" charset="-127"/>
              </a:rPr>
              <a:t>DBMS</a:t>
            </a:r>
            <a:endParaRPr lang="en-US" altLang="ko-KR">
              <a:solidFill>
                <a:srgbClr val="000000"/>
              </a:solidFill>
              <a:latin typeface="Times New Roman" charset="0"/>
              <a:ea typeface="굴림" charset="-127"/>
            </a:endParaRPr>
          </a:p>
        </p:txBody>
      </p:sp>
      <p:sp>
        <p:nvSpPr>
          <p:cNvPr id="42005" name="Text Box 1045"/>
          <p:cNvSpPr txBox="1">
            <a:spLocks noChangeArrowheads="1"/>
          </p:cNvSpPr>
          <p:nvPr/>
        </p:nvSpPr>
        <p:spPr bwMode="auto">
          <a:xfrm>
            <a:off x="6400800" y="55626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latinLnBrk="1">
              <a:spcBef>
                <a:spcPct val="50000"/>
              </a:spcBef>
            </a:pPr>
            <a:r>
              <a:rPr lang="en-US" altLang="ko-KR" sz="3200">
                <a:solidFill>
                  <a:srgbClr val="000000"/>
                </a:solidFill>
                <a:latin typeface="Times New Roman" charset="0"/>
                <a:ea typeface="굴림" charset="-127"/>
              </a:rPr>
              <a:t>DB</a:t>
            </a:r>
          </a:p>
        </p:txBody>
      </p:sp>
      <p:sp>
        <p:nvSpPr>
          <p:cNvPr id="42006" name="Line 1046"/>
          <p:cNvSpPr>
            <a:spLocks noChangeShapeType="1"/>
          </p:cNvSpPr>
          <p:nvPr/>
        </p:nvSpPr>
        <p:spPr bwMode="auto">
          <a:xfrm>
            <a:off x="1066800" y="2971800"/>
            <a:ext cx="0" cy="990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7" name="Line 1047"/>
          <p:cNvSpPr>
            <a:spLocks noChangeShapeType="1"/>
          </p:cNvSpPr>
          <p:nvPr/>
        </p:nvSpPr>
        <p:spPr bwMode="auto">
          <a:xfrm flipH="1">
            <a:off x="7010400" y="2895600"/>
            <a:ext cx="838200" cy="685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8" name="Line 1048"/>
          <p:cNvSpPr>
            <a:spLocks noChangeShapeType="1"/>
          </p:cNvSpPr>
          <p:nvPr/>
        </p:nvSpPr>
        <p:spPr bwMode="auto">
          <a:xfrm>
            <a:off x="6629400" y="2895600"/>
            <a:ext cx="0" cy="762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09" name="Line 1049"/>
          <p:cNvSpPr>
            <a:spLocks noChangeShapeType="1"/>
          </p:cNvSpPr>
          <p:nvPr/>
        </p:nvSpPr>
        <p:spPr bwMode="auto">
          <a:xfrm>
            <a:off x="5562600" y="2895600"/>
            <a:ext cx="762000" cy="685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10" name="Line 1050"/>
          <p:cNvSpPr>
            <a:spLocks noChangeShapeType="1"/>
          </p:cNvSpPr>
          <p:nvPr/>
        </p:nvSpPr>
        <p:spPr bwMode="auto">
          <a:xfrm>
            <a:off x="3886200" y="2971800"/>
            <a:ext cx="0" cy="990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11" name="Line 1051"/>
          <p:cNvSpPr>
            <a:spLocks noChangeShapeType="1"/>
          </p:cNvSpPr>
          <p:nvPr/>
        </p:nvSpPr>
        <p:spPr bwMode="auto">
          <a:xfrm>
            <a:off x="2438400" y="2971800"/>
            <a:ext cx="0" cy="990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014" name="AutoShape 1054"/>
          <p:cNvSpPr>
            <a:spLocks noChangeArrowheads="1"/>
          </p:cNvSpPr>
          <p:nvPr/>
        </p:nvSpPr>
        <p:spPr bwMode="auto">
          <a:xfrm>
            <a:off x="6477000" y="4267200"/>
            <a:ext cx="4572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Words>385</Words>
  <Application>Microsoft Office PowerPoint</Application>
  <PresentationFormat>화면 슬라이드 쇼(4:3)</PresentationFormat>
  <Paragraphs>95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1_유닉스</vt:lpstr>
      <vt:lpstr>슬라이드 1</vt:lpstr>
      <vt:lpstr>학습목표</vt:lpstr>
      <vt:lpstr>01 데이터베이스의 필요성</vt:lpstr>
      <vt:lpstr>01 데이터베이스의 필요성</vt:lpstr>
      <vt:lpstr>01 데이터베이스의 필요성</vt:lpstr>
      <vt:lpstr>01 데이터베이스의 필요성</vt:lpstr>
      <vt:lpstr>01 데이터베이스의 필요성</vt:lpstr>
      <vt:lpstr>파일과 DB</vt:lpstr>
      <vt:lpstr>파일시스템과 DB 비교</vt:lpstr>
      <vt:lpstr>슬라이드 10</vt:lpstr>
      <vt:lpstr>02 데이터베이스의 정의와 특성</vt:lpstr>
      <vt:lpstr>데이타베이스의 정의</vt:lpstr>
      <vt:lpstr>02 데이터베이스의 정의와 특성</vt:lpstr>
      <vt:lpstr>02 데이터베이스의 정의와 특성-정의</vt:lpstr>
      <vt:lpstr>02 데이터베이스의 정의와 특성-특성</vt:lpstr>
      <vt:lpstr>02 데이터베이스의 정의와 특성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이해각교수님</cp:lastModifiedBy>
  <cp:revision>169</cp:revision>
  <dcterms:created xsi:type="dcterms:W3CDTF">2012-07-23T02:34:37Z</dcterms:created>
  <dcterms:modified xsi:type="dcterms:W3CDTF">2016-08-28T05:42:32Z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