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49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6"/>
  </p:notesMasterIdLst>
  <p:sldIdLst>
    <p:sldId id="330" r:id="rId2"/>
    <p:sldId id="393" r:id="rId3"/>
    <p:sldId id="372" r:id="rId4"/>
    <p:sldId id="373" r:id="rId5"/>
    <p:sldId id="375" r:id="rId6"/>
    <p:sldId id="376" r:id="rId7"/>
    <p:sldId id="374" r:id="rId8"/>
    <p:sldId id="378" r:id="rId9"/>
    <p:sldId id="379" r:id="rId10"/>
    <p:sldId id="352" r:id="rId11"/>
    <p:sldId id="351" r:id="rId12"/>
    <p:sldId id="380" r:id="rId13"/>
    <p:sldId id="398" r:id="rId14"/>
    <p:sldId id="43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CCFF99"/>
    <a:srgbClr val="B7F595"/>
    <a:srgbClr val="401254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94660"/>
  </p:normalViewPr>
  <p:slideViewPr>
    <p:cSldViewPr>
      <p:cViewPr varScale="1">
        <p:scale>
          <a:sx n="113" d="100"/>
          <a:sy n="113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2013-09-04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6" Type="http://schemas.openxmlformats.org/officeDocument/2006/relationships/image" Target="../media/image3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2.jpeg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7" name="Group 169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7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11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2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2745288" y="809902"/>
            <a:ext cx="3852000" cy="48150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27961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611561" y="1104891"/>
            <a:ext cx="7920880" cy="5420453"/>
          </a:xfrm>
          <a:prstGeom prst="roundRect">
            <a:avLst>
              <a:gd name="adj" fmla="val 41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2600" b="1" baseline="0"/>
            </a:lvl1pPr>
            <a:lvl2pPr marL="627063" indent="-269875">
              <a:buClr>
                <a:srgbClr val="4F784C"/>
              </a:buClr>
              <a:buFont typeface="Wingdings" pitchFamily="2" charset="2"/>
              <a:buChar char="ü"/>
              <a:defRPr sz="2200" baseline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78485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>
            <a:lvl1pPr>
              <a:spcAft>
                <a:spcPts val="300"/>
              </a:spcAft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3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lnSpc>
                <a:spcPct val="130000"/>
              </a:lnSpc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indent="-182563">
              <a:lnSpc>
                <a:spcPct val="120000"/>
              </a:lnSpc>
              <a:buSzPct val="80000"/>
              <a:buFont typeface="Arial" panose="020B0604020202020204" pitchFamily="34" charset="0"/>
              <a:buChar char="‒"/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24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0718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9BBB59">
                    <a:lumMod val="60000"/>
                    <a:lumOff val="40000"/>
                  </a:srgbClr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9BBB59">
                  <a:lumMod val="60000"/>
                  <a:lumOff val="40000"/>
                </a:srgb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864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5834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977578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 smtClean="0">
                <a:latin typeface="HY견고딕" pitchFamily="18" charset="-127"/>
                <a:ea typeface="HY견고딕" pitchFamily="18" charset="-127"/>
              </a:rPr>
              <a:t>IT CookBook, 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데이터베이스 개론</a:t>
            </a:r>
            <a:endParaRPr kumimoji="0"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79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1"/>
            </p:custDataLst>
          </p:nvPr>
        </p:nvSpPr>
        <p:spPr>
          <a:xfrm>
            <a:off x="179388" y="5229200"/>
            <a:ext cx="8713787" cy="1367239"/>
          </a:xfrm>
        </p:spPr>
        <p:txBody>
          <a:bodyPr>
            <a:normAutofit/>
          </a:bodyPr>
          <a:lstStyle>
            <a:lvl1pPr marL="449263" indent="-177800"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defRPr sz="1400" b="1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2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66523" y="152712"/>
            <a:ext cx="8025957" cy="596671"/>
          </a:xfrm>
        </p:spPr>
        <p:txBody>
          <a:bodyPr>
            <a:normAutofit/>
          </a:bodyPr>
          <a:lstStyle>
            <a:lvl1pPr>
              <a:defRPr sz="3000" spc="-15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5970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tags" Target="../tags/tag1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" name="Group 169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51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56" name="Freeform 170"/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7" name="Freeform 171"/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82728" y="980727"/>
            <a:ext cx="871362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875982" y="158476"/>
            <a:ext cx="7656458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14" name="Group 169"/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15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Freeform 170"/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Freeform 171"/>
          <p:cNvSpPr>
            <a:spLocks/>
          </p:cNvSpPr>
          <p:nvPr>
            <p:custDataLst>
              <p:tags r:id="rId2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56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83" r:id="rId7"/>
    <p:sldLayoutId id="2147483682" r:id="rId8"/>
    <p:sldLayoutId id="2147483695" r:id="rId9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spc="-150" dirty="0">
          <a:solidFill>
            <a:srgbClr val="4F784C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C4A2D2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BBD98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72617" y="1538790"/>
            <a:ext cx="7669857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장</a:t>
            </a:r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. 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데이터베이스 관리 시스템</a:t>
            </a:r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데이터베이스 </a:t>
            </a: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관리 시스템의 등장 배경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데이터베이스 </a:t>
            </a: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관리 시스템의 정의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데이터베이스 </a:t>
            </a: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관리 시스템의 장단점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데이터베이스 </a:t>
            </a: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관리 시스템의 발전 과정</a:t>
            </a:r>
            <a:endParaRPr lang="ko-KR" alt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702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/>
              <a:t>데이터베이스 관리 시스템의 장단점</a:t>
            </a:r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388" y="1358770"/>
            <a:ext cx="8713787" cy="387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08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발전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/>
              <a:t>1</a:t>
            </a:r>
            <a:r>
              <a:rPr lang="ko-KR" altLang="en-US" dirty="0"/>
              <a:t>세대 </a:t>
            </a:r>
            <a:r>
              <a:rPr lang="en-US" altLang="ko-KR" dirty="0"/>
              <a:t>: </a:t>
            </a:r>
            <a:r>
              <a:rPr lang="ko-KR" altLang="en-US" dirty="0"/>
              <a:t>네트워크 </a:t>
            </a:r>
            <a:r>
              <a:rPr lang="en-US" altLang="ko-KR" dirty="0"/>
              <a:t>DBMS, </a:t>
            </a:r>
            <a:r>
              <a:rPr lang="ko-KR" altLang="en-US" dirty="0"/>
              <a:t>계층 </a:t>
            </a:r>
            <a:r>
              <a:rPr lang="en-US" altLang="ko-KR" dirty="0" smtClean="0"/>
              <a:t>DBMS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네트워크 </a:t>
            </a:r>
            <a:r>
              <a:rPr lang="en-US" altLang="ko-KR" dirty="0" smtClean="0"/>
              <a:t>DBMS : </a:t>
            </a:r>
            <a:r>
              <a:rPr lang="ko-KR" altLang="en-US" dirty="0" smtClean="0"/>
              <a:t>데이터베이스를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그래프 형태로 구성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IDS(Integrated Data Store)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계층</a:t>
            </a:r>
            <a:r>
              <a:rPr lang="en-US" altLang="ko-KR" dirty="0" smtClean="0"/>
              <a:t> DBMS : </a:t>
            </a:r>
            <a:r>
              <a:rPr lang="ko-KR" altLang="en-US" dirty="0" smtClean="0"/>
              <a:t>데이터베이스를 트리 형태로 구성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IMS(Information Management System)</a:t>
            </a:r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6585" y="3447350"/>
            <a:ext cx="7602155" cy="3132000"/>
          </a:xfrm>
          <a:prstGeom prst="rect">
            <a:avLst/>
          </a:prstGeom>
        </p:spPr>
      </p:pic>
      <p:grpSp>
        <p:nvGrpSpPr>
          <p:cNvPr id="43" name="그룹 42"/>
          <p:cNvGrpSpPr/>
          <p:nvPr/>
        </p:nvGrpSpPr>
        <p:grpSpPr>
          <a:xfrm>
            <a:off x="889828" y="3768749"/>
            <a:ext cx="7417587" cy="2585576"/>
            <a:chOff x="889828" y="3768749"/>
            <a:chExt cx="7417587" cy="2585576"/>
          </a:xfrm>
        </p:grpSpPr>
        <p:cxnSp>
          <p:nvCxnSpPr>
            <p:cNvPr id="6" name="직선 연결선 5"/>
            <p:cNvCxnSpPr/>
            <p:nvPr/>
          </p:nvCxnSpPr>
          <p:spPr>
            <a:xfrm flipV="1">
              <a:off x="3180856" y="5013350"/>
              <a:ext cx="1080120" cy="549235"/>
            </a:xfrm>
            <a:prstGeom prst="line">
              <a:avLst/>
            </a:prstGeom>
            <a:ln>
              <a:solidFill>
                <a:srgbClr val="4012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/>
            <p:cNvSpPr/>
            <p:nvPr/>
          </p:nvSpPr>
          <p:spPr>
            <a:xfrm>
              <a:off x="891432" y="3768749"/>
              <a:ext cx="1485165" cy="8100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89828" y="4963671"/>
              <a:ext cx="1485165" cy="891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47297" y="4186783"/>
              <a:ext cx="1485165" cy="1214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180856" y="5013351"/>
              <a:ext cx="1485165" cy="8414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V="1">
              <a:off x="1466655" y="4059070"/>
              <a:ext cx="909942" cy="51976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H="1">
              <a:off x="1241631" y="3879050"/>
              <a:ext cx="1134966" cy="65762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H="1">
              <a:off x="3180856" y="4963671"/>
              <a:ext cx="986099" cy="59891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2773404" y="4170307"/>
              <a:ext cx="0" cy="121419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H="1" flipV="1">
              <a:off x="1331640" y="4963671"/>
              <a:ext cx="1043354" cy="59891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1514272" y="3992869"/>
              <a:ext cx="44114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>
                  <a:latin typeface="HY엽서L" pitchFamily="18" charset="-127"/>
                  <a:ea typeface="HY엽서L" pitchFamily="18" charset="-127"/>
                </a:rPr>
                <a:t>주문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826724" y="4341578"/>
              <a:ext cx="44114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smtClean="0">
                  <a:latin typeface="HY엽서L" pitchFamily="18" charset="-127"/>
                  <a:ea typeface="HY엽서L" pitchFamily="18" charset="-127"/>
                </a:rPr>
                <a:t>판매</a:t>
              </a:r>
              <a:endParaRPr lang="ko-KR" altLang="en-US" sz="100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726795" y="4717450"/>
              <a:ext cx="44114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smtClean="0">
                  <a:latin typeface="HY엽서L" pitchFamily="18" charset="-127"/>
                  <a:ea typeface="HY엽서L" pitchFamily="18" charset="-127"/>
                </a:rPr>
                <a:t>담</a:t>
              </a:r>
              <a:r>
                <a:rPr lang="ko-KR" altLang="en-US" sz="1000">
                  <a:latin typeface="HY엽서L" pitchFamily="18" charset="-127"/>
                  <a:ea typeface="HY엽서L" pitchFamily="18" charset="-127"/>
                </a:rPr>
                <a:t>당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606151" y="5310950"/>
              <a:ext cx="44114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smtClean="0">
                  <a:latin typeface="HY엽서L" pitchFamily="18" charset="-127"/>
                  <a:ea typeface="HY엽서L" pitchFamily="18" charset="-127"/>
                </a:rPr>
                <a:t>관리</a:t>
              </a:r>
              <a:endParaRPr lang="ko-KR" altLang="en-US" sz="100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26895" y="5253009"/>
              <a:ext cx="44114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smtClean="0">
                  <a:latin typeface="HY엽서L" pitchFamily="18" charset="-127"/>
                  <a:ea typeface="HY엽서L" pitchFamily="18" charset="-127"/>
                </a:rPr>
                <a:t>소속</a:t>
              </a:r>
              <a:endParaRPr lang="ko-KR" altLang="en-US" sz="100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887035" y="5949280"/>
              <a:ext cx="855095" cy="405045"/>
            </a:xfrm>
            <a:prstGeom prst="rect">
              <a:avLst/>
            </a:prstGeom>
            <a:solidFill>
              <a:srgbClr val="669900">
                <a:alpha val="16863"/>
              </a:srgb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주문고객</a:t>
              </a:r>
              <a:endParaRPr lang="ko-KR" altLang="en-US" sz="120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452320" y="5949280"/>
              <a:ext cx="855095" cy="405045"/>
            </a:xfrm>
            <a:prstGeom prst="rect">
              <a:avLst/>
            </a:prstGeom>
            <a:solidFill>
              <a:srgbClr val="669900">
                <a:alpha val="16863"/>
              </a:srgb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판매상품</a:t>
              </a:r>
              <a:endParaRPr lang="ko-KR" altLang="en-US" sz="1200"/>
            </a:p>
          </p:txBody>
        </p:sp>
        <p:cxnSp>
          <p:nvCxnSpPr>
            <p:cNvPr id="39" name="직선 화살표 연결선 38"/>
            <p:cNvCxnSpPr>
              <a:endCxn id="37" idx="0"/>
            </p:cNvCxnSpPr>
            <p:nvPr/>
          </p:nvCxnSpPr>
          <p:spPr>
            <a:xfrm>
              <a:off x="5314581" y="5777393"/>
              <a:ext cx="2" cy="17188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7879867" y="5777393"/>
              <a:ext cx="2" cy="17188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23728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발전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61510" y="1052735"/>
            <a:ext cx="8964612" cy="55437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/>
              <a:t>2</a:t>
            </a:r>
            <a:r>
              <a:rPr lang="ko-KR" altLang="en-US" dirty="0" smtClean="0"/>
              <a:t>세대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관계 </a:t>
            </a:r>
            <a:r>
              <a:rPr lang="en-US" altLang="ko-KR" dirty="0"/>
              <a:t>DBMS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관계 </a:t>
            </a:r>
            <a:r>
              <a:rPr lang="en-US" altLang="ko-KR" dirty="0" smtClean="0"/>
              <a:t>DBMS : </a:t>
            </a:r>
            <a:r>
              <a:rPr lang="ko-KR" altLang="en-US" dirty="0" smtClean="0"/>
              <a:t>데이터베이스를 테이블 형태로 구성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오라클</a:t>
            </a:r>
            <a:r>
              <a:rPr lang="en-US" altLang="ko-KR" dirty="0" smtClean="0"/>
              <a:t>(Oracle), MS SQL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액세스</a:t>
            </a:r>
            <a:r>
              <a:rPr lang="en-US" altLang="ko-KR" dirty="0" smtClean="0"/>
              <a:t>(Access), </a:t>
            </a:r>
            <a:r>
              <a:rPr lang="ko-KR" altLang="en-US" dirty="0" err="1" smtClean="0"/>
              <a:t>인포믹스</a:t>
            </a:r>
            <a:r>
              <a:rPr lang="en-US" altLang="ko-KR" dirty="0" smtClean="0"/>
              <a:t>(Informix), MySQL</a:t>
            </a:r>
            <a:endParaRPr lang="ko-KR" altLang="en-US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635" y="2843935"/>
            <a:ext cx="8024898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62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발전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/>
              <a:t>3</a:t>
            </a:r>
            <a:r>
              <a:rPr lang="ko-KR" altLang="en-US" dirty="0" smtClean="0"/>
              <a:t>세대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객체지향 </a:t>
            </a:r>
            <a:r>
              <a:rPr lang="en-US" altLang="ko-KR" dirty="0"/>
              <a:t>DBMS, </a:t>
            </a:r>
            <a:r>
              <a:rPr lang="ko-KR" altLang="en-US" dirty="0"/>
              <a:t>객체관계 </a:t>
            </a:r>
            <a:r>
              <a:rPr lang="en-US" altLang="ko-KR" dirty="0" smtClean="0"/>
              <a:t>DBMS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객체지향 </a:t>
            </a:r>
            <a:r>
              <a:rPr lang="en-US" altLang="ko-KR" dirty="0" smtClean="0"/>
              <a:t>DBMS : </a:t>
            </a:r>
            <a:r>
              <a:rPr lang="ko-KR" altLang="en-US" dirty="0" smtClean="0"/>
              <a:t>객체를 이용해 데이터베이스를 구성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오투</a:t>
            </a:r>
            <a:r>
              <a:rPr lang="en-US" altLang="ko-KR" dirty="0" smtClean="0"/>
              <a:t>(O2), </a:t>
            </a:r>
            <a:r>
              <a:rPr lang="ko-KR" altLang="en-US" dirty="0" err="1" smtClean="0"/>
              <a:t>온투스</a:t>
            </a:r>
            <a:r>
              <a:rPr lang="en-US" altLang="ko-KR" dirty="0" smtClean="0"/>
              <a:t>(ONTOS), </a:t>
            </a:r>
            <a:r>
              <a:rPr lang="ko-KR" altLang="en-US" dirty="0" err="1" smtClean="0"/>
              <a:t>젬스톤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GemStone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객체관계 </a:t>
            </a:r>
            <a:r>
              <a:rPr lang="en-US" altLang="ko-KR" dirty="0" smtClean="0"/>
              <a:t>DBMS :</a:t>
            </a:r>
            <a:r>
              <a:rPr lang="ko-KR" altLang="en-US" dirty="0"/>
              <a:t>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DBMS + </a:t>
            </a:r>
            <a:r>
              <a:rPr lang="ko-KR" altLang="en-US" dirty="0" smtClean="0"/>
              <a:t>관계 </a:t>
            </a:r>
            <a:r>
              <a:rPr lang="en-US" altLang="ko-KR" dirty="0" smtClean="0"/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xmlns="" val="129539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xmlns="" val="114208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시스템의 문제점과 데이터베이스 관리 시스템의 필요성을 알아본다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데이터베이스 관리 시스템의 필수 기능을 살펴본다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데이터베이스 관리 시스템의 장단점을 알아본다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데이터베이스 관리 시스템의 발전 과정을 살펴본다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8318" y="1116175"/>
            <a:ext cx="6800333" cy="38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47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등장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파일 시스템</a:t>
            </a:r>
            <a:r>
              <a:rPr lang="en-US" altLang="ko-KR" dirty="0" smtClean="0"/>
              <a:t>(file system)</a:t>
            </a:r>
            <a:endParaRPr lang="ko-KR" altLang="en-US" dirty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데이터를 </a:t>
            </a:r>
            <a:r>
              <a:rPr lang="ko-KR" altLang="en-US" dirty="0"/>
              <a:t>파일로 관리하기 위해 파일을 생성</a:t>
            </a:r>
            <a:r>
              <a:rPr lang="en-US" altLang="ko-KR" dirty="0"/>
              <a:t>·</a:t>
            </a:r>
            <a:r>
              <a:rPr lang="ko-KR" altLang="en-US" dirty="0"/>
              <a:t>삭제</a:t>
            </a:r>
            <a:r>
              <a:rPr lang="en-US" altLang="ko-KR" dirty="0"/>
              <a:t>·</a:t>
            </a:r>
            <a:r>
              <a:rPr lang="ko-KR" altLang="en-US" dirty="0"/>
              <a:t>수정</a:t>
            </a:r>
            <a:r>
              <a:rPr lang="en-US" altLang="ko-KR" dirty="0"/>
              <a:t>·</a:t>
            </a:r>
            <a:r>
              <a:rPr lang="ko-KR" altLang="en-US" dirty="0"/>
              <a:t>검색하는 기능을 제공하는 </a:t>
            </a:r>
            <a:r>
              <a:rPr lang="ko-KR" altLang="en-US" dirty="0" smtClean="0"/>
              <a:t>소프트웨어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응용 </a:t>
            </a:r>
            <a:r>
              <a:rPr lang="ko-KR" altLang="en-US" dirty="0"/>
              <a:t>프로그램마다 필요한 데이터를 별도의 파일로 </a:t>
            </a:r>
            <a:r>
              <a:rPr lang="ko-KR" altLang="en-US" dirty="0" smtClean="0"/>
              <a:t>관리함</a:t>
            </a:r>
            <a:endParaRPr lang="en-US" altLang="ko-KR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822" y="3068960"/>
            <a:ext cx="8713787" cy="31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327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등장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파일 시스템의 문제점</a:t>
            </a:r>
            <a:endParaRPr lang="ko-KR" altLang="en-US" dirty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같은 </a:t>
            </a:r>
            <a:r>
              <a:rPr lang="ko-KR" altLang="en-US" dirty="0"/>
              <a:t>내용의 데이터가 여러 파일에 중복 저장된다</a:t>
            </a:r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응용 </a:t>
            </a:r>
            <a:r>
              <a:rPr lang="ko-KR" altLang="en-US" dirty="0"/>
              <a:t>프로그램이 데이터 파일에 </a:t>
            </a:r>
            <a:r>
              <a:rPr lang="ko-KR" altLang="en-US" dirty="0" smtClean="0"/>
              <a:t>종속적이다</a:t>
            </a:r>
            <a:endParaRPr lang="ko-KR" altLang="en-US" dirty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데이터 </a:t>
            </a:r>
            <a:r>
              <a:rPr lang="ko-KR" altLang="en-US" dirty="0"/>
              <a:t>파일에 대한 동시 공유</a:t>
            </a:r>
            <a:r>
              <a:rPr lang="en-US" altLang="ko-KR" dirty="0"/>
              <a:t>, </a:t>
            </a:r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/>
              <a:t>회복 기능이 부족하다</a:t>
            </a:r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응용 </a:t>
            </a:r>
            <a:r>
              <a:rPr lang="ko-KR" altLang="en-US" dirty="0"/>
              <a:t>프로그램 개발이 쉽지 않다</a:t>
            </a:r>
          </a:p>
        </p:txBody>
      </p:sp>
    </p:spTree>
    <p:extLst>
      <p:ext uri="{BB962C8B-B14F-4D97-AF65-F5344CB8AC3E}">
        <p14:creationId xmlns:p14="http://schemas.microsoft.com/office/powerpoint/2010/main" xmlns="" val="333960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등장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파일 시스템의 주요 문제점</a:t>
            </a:r>
            <a:endParaRPr lang="ko-KR" altLang="en-US" dirty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같은 </a:t>
            </a:r>
            <a:r>
              <a:rPr lang="ko-KR" altLang="en-US" dirty="0"/>
              <a:t>내용의 데이터가 여러 파일에 중복 </a:t>
            </a:r>
            <a:r>
              <a:rPr lang="ko-KR" altLang="en-US" dirty="0" smtClean="0"/>
              <a:t>저장된다 </a:t>
            </a:r>
            <a:r>
              <a:rPr lang="ko-KR" altLang="en-US" dirty="0">
                <a:solidFill>
                  <a:srgbClr val="0070C0"/>
                </a:solidFill>
                <a:sym typeface="Wingdings"/>
              </a:rPr>
              <a:t></a:t>
            </a:r>
            <a:r>
              <a:rPr lang="ko-KR" altLang="en-US" dirty="0" smtClean="0">
                <a:solidFill>
                  <a:srgbClr val="0070C0"/>
                </a:solidFill>
                <a:sym typeface="Wingdings"/>
              </a:rPr>
              <a:t> 데이터 </a:t>
            </a:r>
            <a:r>
              <a:rPr lang="ko-KR" altLang="en-US" dirty="0" err="1" smtClean="0">
                <a:solidFill>
                  <a:srgbClr val="0070C0"/>
                </a:solidFill>
                <a:sym typeface="Wingdings"/>
              </a:rPr>
              <a:t>중복성</a:t>
            </a:r>
            <a:endParaRPr lang="en-US" altLang="ko-KR" dirty="0" smtClean="0">
              <a:solidFill>
                <a:srgbClr val="0070C0"/>
              </a:solidFill>
              <a:sym typeface="Wingdings"/>
            </a:endParaRPr>
          </a:p>
          <a:p>
            <a:pPr lvl="2">
              <a:lnSpc>
                <a:spcPct val="130000"/>
              </a:lnSpc>
            </a:pPr>
            <a:r>
              <a:rPr lang="ko-KR" altLang="en-US" dirty="0"/>
              <a:t>저장 공간의 낭비는 물론</a:t>
            </a:r>
            <a:r>
              <a:rPr lang="en-US" altLang="ko-KR" dirty="0"/>
              <a:t> </a:t>
            </a:r>
            <a:r>
              <a:rPr lang="ko-KR" altLang="en-US" dirty="0"/>
              <a:t>데이터 일관성과 데이터 </a:t>
            </a:r>
            <a:r>
              <a:rPr lang="ko-KR" altLang="en-US" dirty="0" err="1"/>
              <a:t>무결성을</a:t>
            </a:r>
            <a:r>
              <a:rPr lang="ko-KR" altLang="en-US" dirty="0"/>
              <a:t> 유지하기 어려움</a:t>
            </a:r>
            <a:endParaRPr lang="en-US" altLang="ko-KR" dirty="0"/>
          </a:p>
          <a:p>
            <a:pPr lvl="2">
              <a:lnSpc>
                <a:spcPct val="130000"/>
              </a:lnSpc>
            </a:pPr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86735" y="2528900"/>
            <a:ext cx="4838105" cy="3918180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5449698" y="3927882"/>
            <a:ext cx="1665118" cy="560108"/>
          </a:xfrm>
          <a:prstGeom prst="wedgeRoundRectCallout">
            <a:avLst>
              <a:gd name="adj1" fmla="val -35110"/>
              <a:gd name="adj2" fmla="val 106916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데이터 통합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600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등장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파일 시스템의 주요 문제점</a:t>
            </a:r>
            <a:endParaRPr lang="ko-KR" altLang="en-US" dirty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응용 </a:t>
            </a:r>
            <a:r>
              <a:rPr lang="ko-KR" altLang="en-US" dirty="0"/>
              <a:t>프로그램이 데이터 파일에 </a:t>
            </a:r>
            <a:r>
              <a:rPr lang="ko-KR" altLang="en-US" dirty="0" smtClean="0"/>
              <a:t>종속적이다 </a:t>
            </a:r>
            <a:r>
              <a:rPr lang="ko-KR" altLang="en-US" dirty="0">
                <a:solidFill>
                  <a:srgbClr val="0070C0"/>
                </a:solidFill>
                <a:sym typeface="Wingdings"/>
              </a:rPr>
              <a:t> 데이터 </a:t>
            </a:r>
            <a:r>
              <a:rPr lang="ko-KR" altLang="en-US" dirty="0" smtClean="0">
                <a:solidFill>
                  <a:srgbClr val="0070C0"/>
                </a:solidFill>
                <a:sym typeface="Wingdings"/>
              </a:rPr>
              <a:t>종</a:t>
            </a:r>
            <a:r>
              <a:rPr lang="ko-KR" altLang="en-US" dirty="0">
                <a:solidFill>
                  <a:srgbClr val="0070C0"/>
                </a:solidFill>
                <a:sym typeface="Wingdings"/>
              </a:rPr>
              <a:t>속</a:t>
            </a:r>
            <a:r>
              <a:rPr lang="ko-KR" altLang="en-US" dirty="0" smtClean="0">
                <a:solidFill>
                  <a:srgbClr val="0070C0"/>
                </a:solidFill>
                <a:sym typeface="Wingdings"/>
              </a:rPr>
              <a:t>성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/>
              <a:t>사용하는 파일의 구조를 변경하면 응용 프로그램도 함께 변경해야 함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3030" y="2843935"/>
            <a:ext cx="7340017" cy="22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60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ko-KR" altLang="en-US" dirty="0"/>
              <a:t>관리 </a:t>
            </a:r>
            <a:r>
              <a:rPr lang="ko-KR" altLang="en-US" dirty="0" smtClean="0"/>
              <a:t>시스템</a:t>
            </a:r>
            <a:endParaRPr lang="ko-KR" altLang="en-US" dirty="0"/>
          </a:p>
          <a:p>
            <a:pPr lvl="1">
              <a:lnSpc>
                <a:spcPct val="130000"/>
              </a:lnSpc>
            </a:pPr>
            <a:r>
              <a:rPr lang="en-US" altLang="ko-KR" dirty="0" smtClean="0"/>
              <a:t>DBMS(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 Management System)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파일 </a:t>
            </a:r>
            <a:r>
              <a:rPr lang="ko-KR" altLang="en-US" dirty="0"/>
              <a:t>시스템의 </a:t>
            </a:r>
            <a:r>
              <a:rPr lang="ko-KR" altLang="en-US" dirty="0" smtClean="0"/>
              <a:t>문제를 </a:t>
            </a:r>
            <a:r>
              <a:rPr lang="ko-KR" altLang="en-US" dirty="0"/>
              <a:t>해결하기 위해 제시된 </a:t>
            </a:r>
            <a:r>
              <a:rPr lang="ko-KR" altLang="en-US" dirty="0" smtClean="0"/>
              <a:t>소프트웨어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조직에 </a:t>
            </a:r>
            <a:r>
              <a:rPr lang="ko-KR" altLang="en-US" dirty="0"/>
              <a:t>필요한 데이터를 데이터베이스에 통합하여 </a:t>
            </a:r>
            <a:r>
              <a:rPr lang="ko-KR" altLang="en-US" dirty="0" smtClean="0"/>
              <a:t>저장하고 관리함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575" y="3049099"/>
            <a:ext cx="7781124" cy="353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33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ko-KR" altLang="en-US" dirty="0"/>
              <a:t>관리 </a:t>
            </a:r>
            <a:r>
              <a:rPr lang="ko-KR" altLang="en-US" dirty="0" smtClean="0"/>
              <a:t>시스템에서의 데이터 관리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85138" y="1556930"/>
            <a:ext cx="4363745" cy="5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36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 관리 시스템의 주요 기능</a:t>
            </a:r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7518" y="1808820"/>
            <a:ext cx="8713787" cy="301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331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5ErAOXMijwbOU1C94gQ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csC8rnppnKR1ywRriH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LEtvfynzB5ZayLl4ZWN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XwhowXLwl7wJaABsj7wH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fax0EuXVIDdDLsPaj8r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nJbIjOPbbSImvBr7lBt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y5nBDrvgkFlUcfKbhXJ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yI9m3D3NmCQqOZ3XljE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6X9Tc0oyCahkv26sHU7I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mbjWC53CjbfZXM4Lq6hK"/>
</p:tagLst>
</file>

<file path=ppt/theme/theme1.xml><?xml version="1.0" encoding="utf-8"?>
<a:theme xmlns:a="http://schemas.openxmlformats.org/drawingml/2006/main" name="1_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1829</TotalTime>
  <Words>362</Words>
  <Application>Microsoft Office PowerPoint</Application>
  <PresentationFormat>화면 슬라이드 쇼(4:3)</PresentationFormat>
  <Paragraphs>67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1_유닉스</vt:lpstr>
      <vt:lpstr>슬라이드 1</vt:lpstr>
      <vt:lpstr>학습목표</vt:lpstr>
      <vt:lpstr>01 데이터베이스 관리 시스템의 등장 배경</vt:lpstr>
      <vt:lpstr>01 데이터베이스 관리 시스템의 등장 배경</vt:lpstr>
      <vt:lpstr>01 데이터베이스 관리 시스템의 등장 배경</vt:lpstr>
      <vt:lpstr>01 데이터베이스 관리 시스템의 등장 배경</vt:lpstr>
      <vt:lpstr>02 데이터베이스 관리 시스템의 정의</vt:lpstr>
      <vt:lpstr>02 데이터베이스 관리 시스템의 정의</vt:lpstr>
      <vt:lpstr>02 데이터베이스 관리 시스템의 정의</vt:lpstr>
      <vt:lpstr>03 데이터베이스 관리 시스템의 장단점</vt:lpstr>
      <vt:lpstr>04 데이터베이스 관리 시스템의 발전 과정</vt:lpstr>
      <vt:lpstr>04 데이터베이스 관리 시스템의 발전 과정</vt:lpstr>
      <vt:lpstr>04 데이터베이스 관리 시스템의 발전 과정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Administrators</cp:lastModifiedBy>
  <cp:revision>169</cp:revision>
  <dcterms:created xsi:type="dcterms:W3CDTF">2012-07-23T02:34:37Z</dcterms:created>
  <dcterms:modified xsi:type="dcterms:W3CDTF">2013-09-04T00:58:38Z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