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2"/>
  </p:notesMasterIdLst>
  <p:sldIdLst>
    <p:sldId id="329" r:id="rId2"/>
    <p:sldId id="442" r:id="rId3"/>
    <p:sldId id="514" r:id="rId4"/>
    <p:sldId id="466" r:id="rId5"/>
    <p:sldId id="515" r:id="rId6"/>
    <p:sldId id="492" r:id="rId7"/>
    <p:sldId id="516" r:id="rId8"/>
    <p:sldId id="493" r:id="rId9"/>
    <p:sldId id="517" r:id="rId10"/>
    <p:sldId id="520" r:id="rId11"/>
    <p:sldId id="518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19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11" r:id="rId34"/>
    <p:sldId id="495" r:id="rId35"/>
    <p:sldId id="542" r:id="rId36"/>
    <p:sldId id="543" r:id="rId37"/>
    <p:sldId id="545" r:id="rId38"/>
    <p:sldId id="544" r:id="rId39"/>
    <p:sldId id="512" r:id="rId40"/>
    <p:sldId id="45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8677" y="1538790"/>
            <a:ext cx="485774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 모델링</a:t>
            </a:r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모델링과 데이터 모델의 개념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개체</a:t>
            </a:r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모델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논리적 데이터 모델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/>
              <a:t>개체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사각형으로 표현하고 사각형 안에 이름을 표기 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24" y="3158970"/>
            <a:ext cx="5038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개체나 관계가 가지고 있는 고유의 특성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의미 있는 데이터의 가장 작은 논리적 단위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 구조의 필드</a:t>
            </a:r>
            <a:r>
              <a:rPr lang="en-US" altLang="ko-KR" dirty="0"/>
              <a:t>(field)</a:t>
            </a:r>
            <a:r>
              <a:rPr lang="ko-KR" altLang="en-US" dirty="0"/>
              <a:t>와 대응됨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타원으로 표현하고 타원 안에 이름을 표기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3879050"/>
            <a:ext cx="6021710" cy="28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개체 타입</a:t>
            </a:r>
            <a:r>
              <a:rPr lang="en-US" altLang="ko-KR" dirty="0"/>
              <a:t>(entity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개체를 고유의 이름과 속성들로 정의한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 구조의 레코드 타입</a:t>
            </a:r>
            <a:r>
              <a:rPr lang="en-US" altLang="ko-KR" dirty="0"/>
              <a:t>(record type)</a:t>
            </a:r>
            <a:r>
              <a:rPr lang="ko-KR" altLang="en-US" dirty="0"/>
              <a:t>에 대응됨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ko-KR" altLang="en-US" dirty="0" err="1"/>
              <a:t>인스턴스</a:t>
            </a:r>
            <a:r>
              <a:rPr lang="en-US" altLang="ko-KR" dirty="0"/>
              <a:t>(entity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개체를</a:t>
            </a:r>
            <a:r>
              <a:rPr lang="en-US" altLang="ko-KR" dirty="0"/>
              <a:t> </a:t>
            </a:r>
            <a:r>
              <a:rPr lang="ko-KR" altLang="en-US" dirty="0"/>
              <a:t>구성하고 있는 속성이 실제 값을 가짐으로써 실체화된 개체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ko-KR" altLang="en-US" dirty="0" err="1"/>
              <a:t>어커런스</a:t>
            </a:r>
            <a:r>
              <a:rPr lang="en-US" altLang="ko-KR" dirty="0"/>
              <a:t>(entity occurrence)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 구조의 레코드 </a:t>
            </a:r>
            <a:r>
              <a:rPr lang="ko-KR" altLang="en-US" dirty="0" err="1"/>
              <a:t>인스턴스</a:t>
            </a:r>
            <a:r>
              <a:rPr lang="en-US" altLang="ko-KR" dirty="0"/>
              <a:t>(record instance)</a:t>
            </a:r>
            <a:r>
              <a:rPr lang="ko-KR" altLang="en-US" dirty="0"/>
              <a:t>에 대응됨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 집합</a:t>
            </a:r>
            <a:r>
              <a:rPr lang="en-US" altLang="ko-KR" dirty="0"/>
              <a:t>(entity set)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개체 타입에 대한 개체 </a:t>
            </a:r>
            <a:r>
              <a:rPr lang="ko-KR" altLang="en-US" dirty="0" err="1"/>
              <a:t>인스턴스들을</a:t>
            </a:r>
            <a:r>
              <a:rPr lang="ko-KR" altLang="en-US" dirty="0"/>
              <a:t> 모아놓은 것</a:t>
            </a:r>
          </a:p>
        </p:txBody>
      </p:sp>
    </p:spTree>
    <p:extLst>
      <p:ext uri="{BB962C8B-B14F-4D97-AF65-F5344CB8AC3E}">
        <p14:creationId xmlns:p14="http://schemas.microsoft.com/office/powerpoint/2010/main" val="11321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1" y="1718810"/>
            <a:ext cx="8401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속성의 분류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532494"/>
            <a:ext cx="7391111" cy="50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단일 값 속성</a:t>
            </a:r>
            <a:r>
              <a:rPr lang="en-US" altLang="ko-KR" dirty="0"/>
              <a:t>(single-valued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값을 하나만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이름</a:t>
            </a:r>
            <a:r>
              <a:rPr lang="en-US" altLang="ko-KR" dirty="0"/>
              <a:t>, </a:t>
            </a:r>
            <a:r>
              <a:rPr lang="ko-KR" altLang="en-US" dirty="0"/>
              <a:t>적립금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다중 값 속성</a:t>
            </a:r>
            <a:r>
              <a:rPr lang="en-US" altLang="ko-KR" dirty="0"/>
              <a:t>(multi-valued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값을 여러 개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연락처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 개체의 저자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이중 타원으로 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941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88" y="2554461"/>
            <a:ext cx="5876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단순 속성</a:t>
            </a:r>
            <a:r>
              <a:rPr lang="en-US" altLang="ko-KR" dirty="0"/>
              <a:t>(simple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의미를 더는 분해할 수 없는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적립금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 개체의 이름</a:t>
            </a:r>
            <a:r>
              <a:rPr lang="en-US" altLang="ko-KR" dirty="0"/>
              <a:t>, ISBN, </a:t>
            </a:r>
            <a:r>
              <a:rPr lang="ko-KR" altLang="en-US" dirty="0"/>
              <a:t>가격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복합 속성</a:t>
            </a:r>
            <a:r>
              <a:rPr lang="en-US" altLang="ko-KR" dirty="0"/>
              <a:t>(composite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의미를 분해할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주소 속성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도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동</a:t>
            </a:r>
            <a:r>
              <a:rPr lang="en-US" altLang="ko-KR" dirty="0"/>
              <a:t>, </a:t>
            </a:r>
            <a:r>
              <a:rPr lang="ko-KR" altLang="en-US" dirty="0"/>
              <a:t>우편번호 등으로 의미를 세분화할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생년월일 속성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연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일로 의미를 세분화할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29097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74" y="2308048"/>
            <a:ext cx="6124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유도 속성</a:t>
            </a:r>
            <a:r>
              <a:rPr lang="en-US" altLang="ko-KR" dirty="0"/>
              <a:t>(derived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기존의 다른 속성의 값에서 유도되어 결정되는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값이 별도로 저장되지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 개체의 가격과 할인율 속성으로 계산되는 판매가격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출생연도 속성으로 계산되는 나이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점선</a:t>
            </a:r>
            <a:r>
              <a:rPr lang="en-US" altLang="ko-KR" dirty="0"/>
              <a:t> </a:t>
            </a:r>
            <a:r>
              <a:rPr lang="ko-KR" altLang="en-US" dirty="0"/>
              <a:t>타원으로 표현</a:t>
            </a: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4239088"/>
            <a:ext cx="5886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모델링과 데이터 모델의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개념적 데이터 모델인 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모델링을 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개체 </a:t>
            </a:r>
            <a:r>
              <a:rPr lang="en-US" altLang="ko-KR" dirty="0"/>
              <a:t>- </a:t>
            </a:r>
            <a:r>
              <a:rPr lang="ko-KR" altLang="en-US" dirty="0"/>
              <a:t>관계 다이어그램으로 작성하는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논리적 데이터 모델의 종류와 특징을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149" y="1062037"/>
            <a:ext cx="7609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널 속성</a:t>
            </a:r>
            <a:r>
              <a:rPr lang="en-US" altLang="ko-KR" dirty="0"/>
              <a:t>(null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널 값이 허용되는 속성</a:t>
            </a:r>
            <a:endParaRPr lang="en-US" altLang="ko-KR" dirty="0"/>
          </a:p>
          <a:p>
            <a:pPr lvl="8"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널</a:t>
            </a:r>
            <a:r>
              <a:rPr lang="en-US" altLang="ko-KR" dirty="0"/>
              <a:t>(null)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아직 결정되지 않거나</a:t>
            </a:r>
            <a:r>
              <a:rPr lang="en-US" altLang="ko-KR" dirty="0"/>
              <a:t> </a:t>
            </a:r>
            <a:r>
              <a:rPr lang="ko-KR" altLang="en-US" dirty="0"/>
              <a:t>모르는 값</a:t>
            </a:r>
            <a:r>
              <a:rPr lang="en-US" altLang="ko-KR" dirty="0"/>
              <a:t> </a:t>
            </a:r>
            <a:r>
              <a:rPr lang="ko-KR" altLang="en-US" dirty="0"/>
              <a:t>또는 존재하지 않는 값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공백이나 </a:t>
            </a:r>
            <a:r>
              <a:rPr lang="en-US" altLang="ko-KR" dirty="0"/>
              <a:t>0</a:t>
            </a:r>
            <a:r>
              <a:rPr lang="ko-KR" altLang="en-US" dirty="0"/>
              <a:t>과는 의미가 다름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등급 속성이 널 값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등급이 아직 결정되지 않았음을 의미</a:t>
            </a:r>
          </a:p>
        </p:txBody>
      </p:sp>
    </p:spTree>
    <p:extLst>
      <p:ext uri="{BB962C8B-B14F-4D97-AF65-F5344CB8AC3E}">
        <p14:creationId xmlns:p14="http://schemas.microsoft.com/office/powerpoint/2010/main" val="379070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키 속성</a:t>
            </a:r>
            <a:r>
              <a:rPr lang="en-US" altLang="ko-KR" dirty="0"/>
              <a:t>(key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개체 </a:t>
            </a:r>
            <a:r>
              <a:rPr lang="ko-KR" altLang="en-US" dirty="0" err="1"/>
              <a:t>인스턴스를</a:t>
            </a:r>
            <a:r>
              <a:rPr lang="ko-KR" altLang="en-US" dirty="0"/>
              <a:t> 식별하는 데 사용되는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모든 개체 </a:t>
            </a:r>
            <a:r>
              <a:rPr lang="ko-KR" altLang="en-US" dirty="0" err="1"/>
              <a:t>인스턴스의</a:t>
            </a:r>
            <a:r>
              <a:rPr lang="ko-KR" altLang="en-US" dirty="0"/>
              <a:t> 키 속성 값이 다름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둘 이상의 속성들로 구성되기도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고객아이디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밑줄로 표현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65" y="4295015"/>
            <a:ext cx="5848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개체와</a:t>
            </a:r>
            <a:r>
              <a:rPr lang="en-US" altLang="ko-KR" dirty="0"/>
              <a:t> </a:t>
            </a:r>
            <a:r>
              <a:rPr lang="ko-KR" altLang="en-US" dirty="0"/>
              <a:t>개체가 맺고 있는 의미 있는 연관성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집합들 사이의 대응 관계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매핑</a:t>
            </a:r>
            <a:r>
              <a:rPr lang="en-US" altLang="ko-KR" dirty="0"/>
              <a:t>(mapping)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개체와 책 개체 간의 구매 관계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고객은 책을 구매한다</a:t>
            </a:r>
            <a:r>
              <a:rPr lang="en-US" altLang="ko-KR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마름모로 표현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4084257"/>
            <a:ext cx="6191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유형 </a:t>
            </a:r>
            <a:r>
              <a:rPr lang="en-US" altLang="ko-KR" dirty="0"/>
              <a:t>: </a:t>
            </a:r>
            <a:r>
              <a:rPr lang="ko-KR" altLang="en-US" dirty="0"/>
              <a:t>관계에 참여하는 개체 타입의 수 기준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이항 관계 </a:t>
            </a:r>
            <a:r>
              <a:rPr lang="en-US" altLang="ko-KR" dirty="0"/>
              <a:t>: </a:t>
            </a:r>
            <a:r>
              <a:rPr lang="ko-KR" altLang="en-US" dirty="0"/>
              <a:t>개체 타입 두 개가 맺는 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삼항</a:t>
            </a:r>
            <a:r>
              <a:rPr lang="ko-KR" altLang="en-US" dirty="0"/>
              <a:t> 관계 </a:t>
            </a:r>
            <a:r>
              <a:rPr lang="en-US" altLang="ko-KR" dirty="0"/>
              <a:t>: </a:t>
            </a:r>
            <a:r>
              <a:rPr lang="ko-KR" altLang="en-US" dirty="0"/>
              <a:t>개체 타입 세 개가 맺는 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순환 관계 </a:t>
            </a:r>
            <a:r>
              <a:rPr lang="en-US" altLang="ko-KR" dirty="0"/>
              <a:t>: </a:t>
            </a:r>
            <a:r>
              <a:rPr lang="ko-KR" altLang="en-US" dirty="0"/>
              <a:t>개체 타입 하나가 자기 자신과 맺는 관계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32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유형 </a:t>
            </a:r>
            <a:r>
              <a:rPr lang="en-US" altLang="ko-KR" dirty="0"/>
              <a:t>: </a:t>
            </a: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ko-KR" altLang="en-US" dirty="0"/>
              <a:t> 기준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일대일</a:t>
            </a:r>
            <a:r>
              <a:rPr lang="en-US" altLang="ko-KR" dirty="0"/>
              <a:t>(1:1)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일대다</a:t>
            </a:r>
            <a:r>
              <a:rPr lang="en-US" altLang="ko-KR" dirty="0"/>
              <a:t>(1:n)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다대다</a:t>
            </a:r>
            <a:r>
              <a:rPr lang="en-US" altLang="ko-KR" dirty="0"/>
              <a:t>(</a:t>
            </a:r>
            <a:r>
              <a:rPr lang="en-US" altLang="ko-KR" dirty="0" err="1"/>
              <a:t>n:m</a:t>
            </a:r>
            <a:r>
              <a:rPr lang="en-US" altLang="ko-KR" dirty="0"/>
              <a:t>)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8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en-US" altLang="ko-KR" dirty="0"/>
              <a:t>(mapping cardinality)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관계를 맺는 두 개체 집합에서</a:t>
            </a:r>
            <a:r>
              <a:rPr lang="en-US" altLang="ko-KR" dirty="0"/>
              <a:t>, </a:t>
            </a:r>
            <a:r>
              <a:rPr lang="ko-KR" altLang="en-US" dirty="0"/>
              <a:t>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연관성을 맺고 있는 상대 개체 집합의 </a:t>
            </a:r>
            <a:r>
              <a:rPr lang="ko-KR" altLang="en-US" dirty="0" err="1"/>
              <a:t>인스턴스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033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일대일</a:t>
            </a:r>
            <a:r>
              <a:rPr lang="en-US" altLang="ko-KR" dirty="0"/>
              <a:t>(1:1)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A</a:t>
            </a:r>
            <a:r>
              <a:rPr lang="ko-KR" altLang="en-US" dirty="0"/>
              <a:t>의 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개체 </a:t>
            </a:r>
            <a:r>
              <a:rPr lang="en-US" altLang="ko-KR" dirty="0"/>
              <a:t>B</a:t>
            </a:r>
            <a:r>
              <a:rPr lang="ko-KR" altLang="en-US" dirty="0"/>
              <a:t>의 개체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하나</a:t>
            </a:r>
            <a:r>
              <a:rPr lang="ko-KR" altLang="en-US" dirty="0"/>
              <a:t>와 관계를 </a:t>
            </a:r>
            <a:br>
              <a:rPr lang="en-US" altLang="ko-KR" dirty="0"/>
            </a:br>
            <a:r>
              <a:rPr lang="ko-KR" altLang="en-US" dirty="0"/>
              <a:t>맺을 수 있고</a:t>
            </a:r>
            <a:r>
              <a:rPr lang="en-US" altLang="ko-KR" dirty="0"/>
              <a:t>, </a:t>
            </a:r>
            <a:r>
              <a:rPr lang="ko-KR" altLang="en-US" dirty="0"/>
              <a:t>개체 </a:t>
            </a:r>
            <a:r>
              <a:rPr lang="en-US" altLang="ko-KR" dirty="0"/>
              <a:t>B</a:t>
            </a:r>
            <a:r>
              <a:rPr lang="ko-KR" altLang="en-US" dirty="0"/>
              <a:t>의 각 개체 </a:t>
            </a:r>
            <a:r>
              <a:rPr lang="ko-KR" altLang="en-US" dirty="0" err="1"/>
              <a:t>인스턴스도</a:t>
            </a:r>
            <a:r>
              <a:rPr lang="ko-KR" altLang="en-US" dirty="0"/>
              <a:t> 개체 </a:t>
            </a:r>
            <a:r>
              <a:rPr lang="en-US" altLang="ko-KR" dirty="0"/>
              <a:t>A</a:t>
            </a:r>
            <a:r>
              <a:rPr lang="ko-KR" altLang="en-US" dirty="0"/>
              <a:t>의 개체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b="1" u="sng" dirty="0">
                <a:solidFill>
                  <a:srgbClr val="FF0000"/>
                </a:solidFill>
              </a:rPr>
              <a:t>하나</a:t>
            </a:r>
            <a:r>
              <a:rPr lang="ko-KR" altLang="en-US" dirty="0"/>
              <a:t>와 관계를 맺을 수 있음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3095881"/>
            <a:ext cx="5432015" cy="34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70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일대다</a:t>
            </a:r>
            <a:r>
              <a:rPr lang="en-US" altLang="ko-KR" dirty="0"/>
              <a:t>(1:n)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A</a:t>
            </a:r>
            <a:r>
              <a:rPr lang="ko-KR" altLang="en-US" dirty="0"/>
              <a:t>의 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개체 </a:t>
            </a:r>
            <a:r>
              <a:rPr lang="en-US" altLang="ko-KR" dirty="0"/>
              <a:t>B</a:t>
            </a:r>
            <a:r>
              <a:rPr lang="ko-KR" altLang="en-US" dirty="0"/>
              <a:t>의 개체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여러 개</a:t>
            </a:r>
            <a:r>
              <a:rPr lang="ko-KR" altLang="en-US" dirty="0"/>
              <a:t>와 관계를 </a:t>
            </a:r>
            <a:br>
              <a:rPr lang="en-US" altLang="ko-KR" dirty="0"/>
            </a:br>
            <a:r>
              <a:rPr lang="ko-KR" altLang="en-US" dirty="0"/>
              <a:t>맺을 수 있지만</a:t>
            </a:r>
            <a:r>
              <a:rPr lang="en-US" altLang="ko-KR" dirty="0"/>
              <a:t>, </a:t>
            </a:r>
            <a:r>
              <a:rPr lang="ko-KR" altLang="en-US" dirty="0"/>
              <a:t>개체 </a:t>
            </a:r>
            <a:r>
              <a:rPr lang="en-US" altLang="ko-KR" dirty="0"/>
              <a:t>B</a:t>
            </a:r>
            <a:r>
              <a:rPr lang="ko-KR" altLang="en-US" dirty="0"/>
              <a:t>의 각 개체 </a:t>
            </a:r>
            <a:r>
              <a:rPr lang="ko-KR" altLang="en-US" dirty="0" err="1"/>
              <a:t>인스턴스는</a:t>
            </a:r>
            <a:r>
              <a:rPr lang="ko-KR" altLang="en-US" dirty="0"/>
              <a:t> 개체 </a:t>
            </a:r>
            <a:r>
              <a:rPr lang="en-US" altLang="ko-KR" dirty="0"/>
              <a:t>A</a:t>
            </a:r>
            <a:r>
              <a:rPr lang="ko-KR" altLang="en-US" dirty="0"/>
              <a:t>의 개체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b="1" u="sng" dirty="0">
                <a:solidFill>
                  <a:srgbClr val="FF0000"/>
                </a:solidFill>
              </a:rPr>
              <a:t>하나</a:t>
            </a:r>
            <a:r>
              <a:rPr lang="ko-KR" altLang="en-US" dirty="0"/>
              <a:t>와 관계를 맺을 수 있음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3113965"/>
            <a:ext cx="5589510" cy="36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3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다대다</a:t>
            </a:r>
            <a:r>
              <a:rPr lang="en-US" altLang="ko-KR" dirty="0"/>
              <a:t>(</a:t>
            </a:r>
            <a:r>
              <a:rPr lang="en-US" altLang="ko-KR" dirty="0" err="1"/>
              <a:t>n:m</a:t>
            </a:r>
            <a:r>
              <a:rPr lang="en-US" altLang="ko-KR" dirty="0"/>
              <a:t>)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A</a:t>
            </a:r>
            <a:r>
              <a:rPr lang="ko-KR" altLang="en-US" dirty="0"/>
              <a:t>의 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개체 </a:t>
            </a:r>
            <a:r>
              <a:rPr lang="en-US" altLang="ko-KR" dirty="0"/>
              <a:t>B</a:t>
            </a:r>
            <a:r>
              <a:rPr lang="ko-KR" altLang="en-US" dirty="0"/>
              <a:t>의 개체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여러 개</a:t>
            </a:r>
            <a:r>
              <a:rPr lang="ko-KR" altLang="en-US" dirty="0"/>
              <a:t>와 관계를 </a:t>
            </a:r>
            <a:br>
              <a:rPr lang="en-US" altLang="ko-KR" dirty="0"/>
            </a:br>
            <a:r>
              <a:rPr lang="ko-KR" altLang="en-US" dirty="0"/>
              <a:t>맺을 수 있고</a:t>
            </a:r>
            <a:r>
              <a:rPr lang="en-US" altLang="ko-KR" dirty="0"/>
              <a:t>, </a:t>
            </a:r>
            <a:r>
              <a:rPr lang="ko-KR" altLang="en-US" dirty="0"/>
              <a:t>개체 </a:t>
            </a:r>
            <a:r>
              <a:rPr lang="en-US" altLang="ko-KR" dirty="0"/>
              <a:t>B</a:t>
            </a:r>
            <a:r>
              <a:rPr lang="ko-KR" altLang="en-US" dirty="0"/>
              <a:t>의 각 개체 </a:t>
            </a:r>
            <a:r>
              <a:rPr lang="ko-KR" altLang="en-US" dirty="0" err="1"/>
              <a:t>인스턴스도</a:t>
            </a:r>
            <a:r>
              <a:rPr lang="ko-KR" altLang="en-US" dirty="0"/>
              <a:t> 개체 </a:t>
            </a:r>
            <a:r>
              <a:rPr lang="en-US" altLang="ko-KR" dirty="0"/>
              <a:t>A</a:t>
            </a:r>
            <a:r>
              <a:rPr lang="ko-KR" altLang="en-US" dirty="0"/>
              <a:t>의 개체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b="1" u="sng" dirty="0">
                <a:solidFill>
                  <a:srgbClr val="FF0000"/>
                </a:solidFill>
              </a:rPr>
              <a:t>여러 개</a:t>
            </a:r>
            <a:r>
              <a:rPr lang="ko-KR" altLang="en-US" dirty="0"/>
              <a:t>와 관계를 맺을 수 있음</a:t>
            </a:r>
            <a:endParaRPr lang="en-US" altLang="ko-KR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03975"/>
            <a:ext cx="5498790" cy="33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2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참여 특성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필수적 참여</a:t>
            </a:r>
            <a:r>
              <a:rPr lang="en-US" altLang="ko-KR" dirty="0"/>
              <a:t>(</a:t>
            </a:r>
            <a:r>
              <a:rPr lang="ko-KR" altLang="en-US" dirty="0"/>
              <a:t>전체 참여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모든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관계에 반드시 참여해야 하는 것을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개체가 책 개체와의 구매 관계에 필수적으로 참여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모든 고객은 책을 반드시 구매해야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err="1"/>
              <a:t>이중선으로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선택적 참여</a:t>
            </a:r>
            <a:r>
              <a:rPr lang="en-US" altLang="ko-KR" dirty="0"/>
              <a:t>(</a:t>
            </a:r>
            <a:r>
              <a:rPr lang="ko-KR" altLang="en-US" dirty="0"/>
              <a:t>부분 참여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ko-KR" altLang="en-US" dirty="0" err="1"/>
              <a:t>인스턴스</a:t>
            </a:r>
            <a:r>
              <a:rPr lang="ko-KR" altLang="en-US" dirty="0"/>
              <a:t> 중 일부만 관계에 참여해도 되는 것을 의미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 개체가 고객 개체와의 구매 관계에 선택적으로 참여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고객이 구매하지 않은 책이 존재할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376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참여 특성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798930"/>
            <a:ext cx="7962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067862"/>
            <a:ext cx="75247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종속성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약한 개체</a:t>
            </a:r>
            <a:r>
              <a:rPr lang="en-US" altLang="ko-KR" dirty="0"/>
              <a:t>(weak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다른 개체의 존재 여부에 의존적인 개체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오너 개체</a:t>
            </a:r>
            <a:r>
              <a:rPr lang="en-US" altLang="ko-KR" dirty="0"/>
              <a:t>(owner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다른 개체의 존재 여부를 결정하는 개체</a:t>
            </a:r>
            <a:r>
              <a:rPr lang="en-US" altLang="ko-KR" dirty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오너 개체와 약한 개체는 일반적으로 일대다의 관계를 가지고</a:t>
            </a:r>
            <a:r>
              <a:rPr lang="en-US" altLang="ko-KR" dirty="0"/>
              <a:t>, </a:t>
            </a:r>
            <a:r>
              <a:rPr lang="ko-KR" altLang="en-US" dirty="0"/>
              <a:t>약한 개체는 오너 개체와의 관계에 필수적으로 참여하는 특징이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약한 개체는 오너 개체의 키를 포함하여 키를 구성하는 특징이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약한 개체는 이중 사각형으로 표현하고 약한 개체가 오너 개체와 맺는 관계는 이중 마름모로 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519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종속성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직원 개체와 부양가족 개체 사이의 부양 관계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직원 개체는 오너 개체</a:t>
            </a:r>
            <a:r>
              <a:rPr lang="en-US" altLang="ko-KR" dirty="0"/>
              <a:t>, </a:t>
            </a:r>
            <a:r>
              <a:rPr lang="ko-KR" altLang="en-US" dirty="0"/>
              <a:t>부양가족 개체는 약한 개체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3158970"/>
            <a:ext cx="7200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사각형 </a:t>
            </a:r>
            <a:r>
              <a:rPr lang="en-US" altLang="ko-KR" dirty="0"/>
              <a:t>: </a:t>
            </a:r>
            <a:r>
              <a:rPr lang="ko-KR" altLang="en-US" dirty="0"/>
              <a:t>개체를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마름모 </a:t>
            </a:r>
            <a:r>
              <a:rPr lang="en-US" altLang="ko-KR" dirty="0"/>
              <a:t>: </a:t>
            </a:r>
            <a:r>
              <a:rPr lang="ko-KR" altLang="en-US" dirty="0"/>
              <a:t>관계를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타원 </a:t>
            </a:r>
            <a:r>
              <a:rPr lang="en-US" altLang="ko-KR" dirty="0"/>
              <a:t>: </a:t>
            </a:r>
            <a:r>
              <a:rPr lang="ko-KR" altLang="en-US" dirty="0"/>
              <a:t>속성을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링크</a:t>
            </a:r>
            <a:r>
              <a:rPr lang="en-US" altLang="ko-KR" dirty="0"/>
              <a:t>(</a:t>
            </a:r>
            <a:r>
              <a:rPr lang="ko-KR" altLang="en-US" dirty="0"/>
              <a:t>연결선</a:t>
            </a:r>
            <a:r>
              <a:rPr lang="en-US" altLang="ko-KR" dirty="0"/>
              <a:t>) : </a:t>
            </a:r>
            <a:r>
              <a:rPr lang="ko-KR" altLang="en-US" dirty="0"/>
              <a:t>각 요소를 연결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레이블 </a:t>
            </a:r>
            <a:r>
              <a:rPr lang="en-US" altLang="ko-KR" dirty="0"/>
              <a:t>: </a:t>
            </a:r>
            <a:r>
              <a:rPr lang="ko-KR" altLang="en-US" dirty="0"/>
              <a:t>일대일</a:t>
            </a:r>
            <a:r>
              <a:rPr lang="en-US" altLang="ko-KR" dirty="0"/>
              <a:t>, </a:t>
            </a:r>
            <a:r>
              <a:rPr lang="ko-KR" altLang="en-US" dirty="0"/>
              <a:t>일대다</a:t>
            </a:r>
            <a:r>
              <a:rPr lang="en-US" altLang="ko-KR" dirty="0"/>
              <a:t>, </a:t>
            </a:r>
            <a:r>
              <a:rPr lang="ko-KR" altLang="en-US" dirty="0" err="1"/>
              <a:t>다대다</a:t>
            </a:r>
            <a:r>
              <a:rPr lang="ko-KR" altLang="en-US" dirty="0"/>
              <a:t> 관계를 표기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450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133745"/>
            <a:ext cx="8206862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데이터 모델의</a:t>
            </a:r>
            <a:r>
              <a:rPr lang="en-US" altLang="ko-KR" dirty="0"/>
              <a:t> </a:t>
            </a:r>
            <a:r>
              <a:rPr lang="ko-KR" altLang="en-US" dirty="0"/>
              <a:t>개념과 특성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다이어그램으로 표현된 개념적 구조를 데이터베이스에 저장할 </a:t>
            </a:r>
            <a:br>
              <a:rPr lang="en-US" altLang="ko-KR" dirty="0"/>
            </a:br>
            <a:r>
              <a:rPr lang="ko-KR" altLang="en-US" dirty="0"/>
              <a:t>형태로 표현한 논리적 구조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데이터베이스의 논리적 구조 </a:t>
            </a:r>
            <a:r>
              <a:rPr lang="en-US" altLang="ko-KR" dirty="0"/>
              <a:t>= </a:t>
            </a:r>
            <a:r>
              <a:rPr lang="ko-KR" altLang="en-US" dirty="0"/>
              <a:t>데이터베이스 스키마</a:t>
            </a:r>
            <a:r>
              <a:rPr lang="en-US" altLang="ko-KR" dirty="0"/>
              <a:t>(schema)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사용자가 생각하는 데이터베이스의 모습 또는 구조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관계 데이터 모델</a:t>
            </a:r>
            <a:r>
              <a:rPr lang="en-US" altLang="ko-KR" dirty="0"/>
              <a:t>,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 등이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185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 데이터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일반적으로 많이 사용되는 논리적 데이터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데이터베이스의 논리적 구조가 </a:t>
            </a:r>
            <a:r>
              <a:rPr lang="en-US" altLang="ko-KR" dirty="0"/>
              <a:t>2</a:t>
            </a:r>
            <a:r>
              <a:rPr lang="ko-KR" altLang="en-US" dirty="0"/>
              <a:t>차원 테이블 형태임</a:t>
            </a:r>
          </a:p>
        </p:txBody>
      </p:sp>
    </p:spTree>
    <p:extLst>
      <p:ext uri="{BB962C8B-B14F-4D97-AF65-F5344CB8AC3E}">
        <p14:creationId xmlns:p14="http://schemas.microsoft.com/office/powerpoint/2010/main" val="165239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계층 데이터 모델</a:t>
            </a:r>
            <a:r>
              <a:rPr lang="en-US" altLang="ko-KR" dirty="0"/>
              <a:t>(hierarchical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데이터베이스의 논리적 구조가 트리</a:t>
            </a:r>
            <a:r>
              <a:rPr lang="en-US" altLang="ko-KR" dirty="0"/>
              <a:t>(tree)</a:t>
            </a:r>
            <a:r>
              <a:rPr lang="ko-KR" altLang="en-US" dirty="0"/>
              <a:t> 형태임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루트 역할을 하는 개체가 존재하고 사이클이 존재하지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 </a:t>
            </a:r>
            <a:r>
              <a:rPr lang="ko-KR" altLang="en-US" dirty="0"/>
              <a:t>간에 상하 관계가 성립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부모 개체</a:t>
            </a:r>
            <a:r>
              <a:rPr lang="en-US" altLang="ko-KR" dirty="0"/>
              <a:t> / </a:t>
            </a:r>
            <a:r>
              <a:rPr lang="ko-KR" altLang="en-US" dirty="0"/>
              <a:t>자식 개체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부모와 자식 개체는 일대다</a:t>
            </a:r>
            <a:r>
              <a:rPr lang="en-US" altLang="ko-KR" dirty="0"/>
              <a:t>(1:n) </a:t>
            </a:r>
            <a:r>
              <a:rPr lang="ko-KR" altLang="en-US" dirty="0"/>
              <a:t>관계만 허용됨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 개체 사이에 하나의 관계만 정의할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다대다</a:t>
            </a:r>
            <a:r>
              <a:rPr lang="en-US" altLang="ko-KR" dirty="0"/>
              <a:t>(n:m)</a:t>
            </a:r>
            <a:r>
              <a:rPr lang="ko-KR" altLang="en-US" dirty="0"/>
              <a:t> 관계를 직접 표현할 수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개념적 구조를 </a:t>
            </a:r>
            <a:r>
              <a:rPr lang="ko-KR" altLang="en-US" dirty="0" err="1"/>
              <a:t>모델링하기</a:t>
            </a:r>
            <a:r>
              <a:rPr lang="ko-KR" altLang="en-US" dirty="0"/>
              <a:t> 어려워 구조가 복잡해질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데이터의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39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계층 데이터 모델의 예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5" y="1943835"/>
            <a:ext cx="3228975" cy="42100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637662" y="2123855"/>
            <a:ext cx="3759763" cy="3132348"/>
            <a:chOff x="4637662" y="2123855"/>
            <a:chExt cx="3759763" cy="3132348"/>
          </a:xfrm>
        </p:grpSpPr>
        <p:pic>
          <p:nvPicPr>
            <p:cNvPr id="5" name="내용 개체 틀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47"/>
            <a:stretch/>
          </p:blipFill>
          <p:spPr>
            <a:xfrm>
              <a:off x="4637662" y="2123855"/>
              <a:ext cx="3729070" cy="313200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5157065" y="4464115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637662" y="4824155"/>
              <a:ext cx="1095467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주문고객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21361" y="4464115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301958" y="4824155"/>
              <a:ext cx="1095467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판매상품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82456" y="4644135"/>
              <a:ext cx="1305145" cy="279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439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데이터 모델</a:t>
            </a:r>
            <a:r>
              <a:rPr lang="en-US" altLang="ko-KR" dirty="0"/>
              <a:t>(network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데이터베이스의 논리적 구조가 네트워크</a:t>
            </a:r>
            <a:r>
              <a:rPr lang="en-US" altLang="ko-KR" dirty="0"/>
              <a:t>, </a:t>
            </a:r>
            <a:r>
              <a:rPr lang="ko-KR" altLang="en-US" dirty="0"/>
              <a:t>즉 그래프 형태임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간에는 일대다</a:t>
            </a:r>
            <a:r>
              <a:rPr lang="en-US" altLang="ko-KR" dirty="0"/>
              <a:t>(1:n) </a:t>
            </a:r>
            <a:r>
              <a:rPr lang="ko-KR" altLang="en-US" dirty="0"/>
              <a:t>관계만 허용됨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오너</a:t>
            </a:r>
            <a:r>
              <a:rPr lang="en-US" altLang="ko-KR" dirty="0"/>
              <a:t>(owner) / </a:t>
            </a:r>
            <a:r>
              <a:rPr lang="ko-KR" altLang="en-US" dirty="0"/>
              <a:t>멤버</a:t>
            </a:r>
            <a:r>
              <a:rPr lang="en-US" altLang="ko-KR" dirty="0"/>
              <a:t>(member)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두 개체 사이에 여러 관계를 정의할 수 있어 이름으로 구별함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다대다</a:t>
            </a:r>
            <a:r>
              <a:rPr lang="en-US" altLang="ko-KR" dirty="0"/>
              <a:t>(n:m)</a:t>
            </a:r>
            <a:r>
              <a:rPr lang="ko-KR" altLang="en-US" dirty="0"/>
              <a:t> 관계를 직접 표현할 수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구조가 복잡하고 데이터의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06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네트워크 데이터 모델의 예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078850"/>
            <a:ext cx="4121882" cy="265529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842030" y="1970838"/>
            <a:ext cx="3942438" cy="2493277"/>
            <a:chOff x="4842030" y="1970838"/>
            <a:chExt cx="3942438" cy="2493277"/>
          </a:xfrm>
        </p:grpSpPr>
        <p:pic>
          <p:nvPicPr>
            <p:cNvPr id="6" name="내용 개체 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41" b="20394"/>
            <a:stretch>
              <a:fillRect/>
            </a:stretch>
          </p:blipFill>
          <p:spPr>
            <a:xfrm>
              <a:off x="4842030" y="1970838"/>
              <a:ext cx="3942438" cy="2493277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 flipV="1">
              <a:off x="5346086" y="2474892"/>
              <a:ext cx="1044000" cy="6480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7218294" y="3555014"/>
              <a:ext cx="992158" cy="62168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346086" y="3528624"/>
              <a:ext cx="1019867" cy="57055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6786246" y="2690918"/>
              <a:ext cx="1" cy="122413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82090" y="243889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주문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8571" y="30509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담당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6086" y="384304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관리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2350" y="382330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소속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5490102" y="2575177"/>
              <a:ext cx="894324" cy="54778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18471" y="289619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판매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3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모델링</a:t>
            </a:r>
            <a:r>
              <a:rPr lang="en-US" altLang="ko-KR" dirty="0"/>
              <a:t>(data modeling)</a:t>
            </a:r>
            <a:endParaRPr lang="ko-KR" altLang="en-US" dirty="0"/>
          </a:p>
          <a:p>
            <a:pPr lvl="1"/>
            <a:r>
              <a:rPr lang="ko-KR" altLang="en-US" dirty="0"/>
              <a:t>현실 세계에 존재하는 데이터를 컴퓨터 세계의 데이터베이스로 옮기는 변환 과정</a:t>
            </a:r>
            <a:endParaRPr lang="en-US" altLang="ko-KR" dirty="0"/>
          </a:p>
          <a:p>
            <a:pPr lvl="1"/>
            <a:r>
              <a:rPr lang="ko-KR" altLang="en-US" dirty="0"/>
              <a:t>데이터베이스 설계의 핵심 과정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3879350"/>
            <a:ext cx="8341340" cy="27000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166955" y="3093917"/>
            <a:ext cx="2385265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추상화</a:t>
            </a:r>
            <a:r>
              <a:rPr lang="en-US" altLang="ko-KR" dirty="0">
                <a:solidFill>
                  <a:schemeClr val="tx1"/>
                </a:solidFill>
              </a:rPr>
              <a:t>(abstraction)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0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8302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데이터 모델링</a:t>
            </a:r>
          </a:p>
          <a:p>
            <a:pPr lvl="1"/>
            <a:r>
              <a:rPr lang="ko-KR" altLang="en-US" dirty="0"/>
              <a:t>개념적 데이터 모델링</a:t>
            </a:r>
            <a:r>
              <a:rPr lang="en-US" altLang="ko-KR" dirty="0"/>
              <a:t>(conceptual modeling)</a:t>
            </a:r>
          </a:p>
          <a:p>
            <a:pPr lvl="2"/>
            <a:r>
              <a:rPr lang="ko-KR" altLang="en-US" dirty="0"/>
              <a:t>현실 세계의 중요 데이터를 추출하여 개념 세계로 옮기는 작업</a:t>
            </a:r>
            <a:endParaRPr lang="en-US" altLang="ko-KR" dirty="0"/>
          </a:p>
          <a:p>
            <a:pPr lvl="1"/>
            <a:r>
              <a:rPr lang="ko-KR" altLang="en-US" dirty="0"/>
              <a:t>논리적 데이터 모델링</a:t>
            </a:r>
            <a:r>
              <a:rPr lang="en-US" altLang="ko-KR" dirty="0"/>
              <a:t>(logical modeling)</a:t>
            </a:r>
          </a:p>
          <a:p>
            <a:pPr lvl="2"/>
            <a:r>
              <a:rPr lang="ko-KR" altLang="en-US" dirty="0"/>
              <a:t>개념 세계의 데이터를 데이터베이스에 저장하는 구조로 표현하는 작업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342101"/>
            <a:ext cx="7510746" cy="33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  <a:r>
              <a:rPr lang="en-US" altLang="ko-KR" dirty="0"/>
              <a:t>(data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모델링의 결과물을 표현하는 도구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개념적 데이터 모델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사람의 머리로 이해할 수 있도록 현실 세계를 개념적 </a:t>
            </a:r>
            <a:r>
              <a:rPr lang="ko-KR" altLang="en-US" dirty="0" err="1"/>
              <a:t>모델링하여</a:t>
            </a:r>
            <a:r>
              <a:rPr lang="en-US" altLang="ko-KR" dirty="0"/>
              <a:t> </a:t>
            </a:r>
            <a:r>
              <a:rPr lang="ko-KR" altLang="en-US" dirty="0"/>
              <a:t>데이터베이스의 개념적 구조로 표현하는 도구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논리적 데이터 모델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개념적 구조를 논리적 </a:t>
            </a:r>
            <a:r>
              <a:rPr lang="ko-KR" altLang="en-US" dirty="0" err="1"/>
              <a:t>모델링하여</a:t>
            </a:r>
            <a:r>
              <a:rPr lang="ko-KR" altLang="en-US" dirty="0"/>
              <a:t> 데이터베이스의 논리적 구조로 표현하는 도구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05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63815"/>
            <a:ext cx="6092408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  <a:r>
              <a:rPr lang="en-US" altLang="ko-KR" dirty="0"/>
              <a:t>(E-R model; Entity-Relationship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피터</a:t>
            </a:r>
            <a:r>
              <a:rPr lang="ko-KR" altLang="en-US" dirty="0"/>
              <a:t> 첸</a:t>
            </a:r>
            <a:r>
              <a:rPr lang="en-US" altLang="ko-KR" dirty="0"/>
              <a:t>(Peter Chen)</a:t>
            </a:r>
            <a:r>
              <a:rPr lang="ko-KR" altLang="en-US" dirty="0"/>
              <a:t>이 제안한 개념적 데이터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개체와 개체 간의 관계를 이용해 현실 세계를 개념적 구조로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핵심 요소 </a:t>
            </a:r>
            <a:r>
              <a:rPr lang="en-US" altLang="ko-KR" dirty="0"/>
              <a:t>: </a:t>
            </a:r>
            <a:r>
              <a:rPr lang="ko-KR" altLang="en-US" dirty="0"/>
              <a:t>개체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5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현실 세계를 개념적으로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결과물을 그림으로 표현한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9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(entity)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현실 세계에서 조직을 운영하는 데 꼭 필요한 사람이나 사물과 같이 </a:t>
            </a:r>
            <a:br>
              <a:rPr lang="en-US" altLang="ko-KR" dirty="0"/>
            </a:br>
            <a:r>
              <a:rPr lang="ko-KR" altLang="en-US" dirty="0"/>
              <a:t>구별되는 모든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저장할 가치가 있는 중요 데이터를 가지고 있는 사람이나 사물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사건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다른 개체와 구별되는 이름을 가지고 있고</a:t>
            </a:r>
            <a:r>
              <a:rPr lang="en-US" altLang="ko-KR" dirty="0"/>
              <a:t>, </a:t>
            </a:r>
            <a:r>
              <a:rPr lang="ko-KR" altLang="en-US" dirty="0"/>
              <a:t>각 개체만의 고유한 특성이나 상태</a:t>
            </a:r>
            <a:r>
              <a:rPr lang="en-US" altLang="ko-KR" dirty="0"/>
              <a:t>, </a:t>
            </a:r>
            <a:r>
              <a:rPr lang="ko-KR" altLang="en-US" dirty="0"/>
              <a:t>즉 속성을 하나 이상 가지고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서점에 필요한 개체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학교에 필요한 개체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과목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구조의 레코드</a:t>
            </a:r>
            <a:r>
              <a:rPr lang="en-US" altLang="ko-KR" dirty="0"/>
              <a:t>(record)</a:t>
            </a:r>
            <a:r>
              <a:rPr lang="ko-KR" altLang="en-US" dirty="0"/>
              <a:t>와 대응됨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304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</TotalTime>
  <Words>1334</Words>
  <Application>Microsoft Office PowerPoint</Application>
  <PresentationFormat>화면 슬라이드 쇼(4:3)</PresentationFormat>
  <Paragraphs>223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1_유닉스</vt:lpstr>
      <vt:lpstr>PowerPoint 프레젠테이션</vt:lpstr>
      <vt:lpstr>학습목표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김 상현</cp:lastModifiedBy>
  <cp:revision>236</cp:revision>
  <dcterms:created xsi:type="dcterms:W3CDTF">2012-07-23T02:34:37Z</dcterms:created>
  <dcterms:modified xsi:type="dcterms:W3CDTF">2018-10-23T03:04:20Z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