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8"/>
  </p:notesMasterIdLst>
  <p:sldIdLst>
    <p:sldId id="438" r:id="rId2"/>
    <p:sldId id="447" r:id="rId3"/>
    <p:sldId id="529" r:id="rId4"/>
    <p:sldId id="483" r:id="rId5"/>
    <p:sldId id="530" r:id="rId6"/>
    <p:sldId id="534" r:id="rId7"/>
    <p:sldId id="533" r:id="rId8"/>
    <p:sldId id="531" r:id="rId9"/>
    <p:sldId id="535" r:id="rId10"/>
    <p:sldId id="532" r:id="rId11"/>
    <p:sldId id="536" r:id="rId12"/>
    <p:sldId id="537" r:id="rId13"/>
    <p:sldId id="484" r:id="rId14"/>
    <p:sldId id="538" r:id="rId15"/>
    <p:sldId id="494" r:id="rId16"/>
    <p:sldId id="539" r:id="rId17"/>
    <p:sldId id="540" r:id="rId18"/>
    <p:sldId id="496" r:id="rId19"/>
    <p:sldId id="541" r:id="rId20"/>
    <p:sldId id="497" r:id="rId21"/>
    <p:sldId id="486" r:id="rId22"/>
    <p:sldId id="552" r:id="rId23"/>
    <p:sldId id="498" r:id="rId24"/>
    <p:sldId id="542" r:id="rId25"/>
    <p:sldId id="543" r:id="rId26"/>
    <p:sldId id="544" r:id="rId27"/>
    <p:sldId id="501" r:id="rId28"/>
    <p:sldId id="545" r:id="rId29"/>
    <p:sldId id="547" r:id="rId30"/>
    <p:sldId id="546" r:id="rId31"/>
    <p:sldId id="548" r:id="rId32"/>
    <p:sldId id="549" r:id="rId33"/>
    <p:sldId id="550" r:id="rId34"/>
    <p:sldId id="509" r:id="rId35"/>
    <p:sldId id="551" r:id="rId36"/>
    <p:sldId id="560" r:id="rId37"/>
    <p:sldId id="561" r:id="rId38"/>
    <p:sldId id="563" r:id="rId39"/>
    <p:sldId id="564" r:id="rId40"/>
    <p:sldId id="562" r:id="rId41"/>
    <p:sldId id="508" r:id="rId42"/>
    <p:sldId id="510" r:id="rId43"/>
    <p:sldId id="556" r:id="rId44"/>
    <p:sldId id="554" r:id="rId45"/>
    <p:sldId id="555" r:id="rId46"/>
    <p:sldId id="557" r:id="rId47"/>
    <p:sldId id="520" r:id="rId48"/>
    <p:sldId id="516" r:id="rId49"/>
    <p:sldId id="558" r:id="rId50"/>
    <p:sldId id="518" r:id="rId51"/>
    <p:sldId id="524" r:id="rId52"/>
    <p:sldId id="526" r:id="rId53"/>
    <p:sldId id="525" r:id="rId54"/>
    <p:sldId id="559" r:id="rId55"/>
    <p:sldId id="527" r:id="rId56"/>
    <p:sldId id="565" r:id="rId57"/>
    <p:sldId id="566" r:id="rId58"/>
    <p:sldId id="570" r:id="rId59"/>
    <p:sldId id="567" r:id="rId60"/>
    <p:sldId id="568" r:id="rId61"/>
    <p:sldId id="569" r:id="rId62"/>
    <p:sldId id="571" r:id="rId63"/>
    <p:sldId id="572" r:id="rId64"/>
    <p:sldId id="573" r:id="rId65"/>
    <p:sldId id="574" r:id="rId66"/>
    <p:sldId id="456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CC"/>
    <a:srgbClr val="CCFF99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2" d="100"/>
          <a:sy n="112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7961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컴퓨터학부 이해각</a:t>
            </a:r>
            <a:endParaRPr lang="en-US" altLang="ko-K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63AFF-3D31-4667-B64E-04236340E3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컴퓨터학부 이해각</a:t>
            </a:r>
            <a:endParaRPr lang="en-US" altLang="ko-KR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E1669-D51B-4189-B400-3847B40741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263E0-1E1E-42B5-928B-F7E9B91EA2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87D95-18A2-4DB5-9F25-D61CEED610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컴퓨터학부 이해각</a:t>
            </a:r>
            <a:endParaRPr lang="en-US" altLang="ko-KR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3A912-9B5C-4D9C-B395-F54CC85E5A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69356" y="1538790"/>
            <a:ext cx="387638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9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정규화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정규화의 개념과 이상 현상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함수 종속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기본 정규형과 정규화 과정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4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964612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삭제 이상</a:t>
            </a:r>
            <a:r>
              <a:rPr lang="en-US" altLang="ko-KR" dirty="0" smtClean="0"/>
              <a:t>(deletion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삭제하면 꼭 필요한 데이터까지 손실되는 연쇄 삭제 현상이 발생하는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삭제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삭제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아이디가 </a:t>
            </a:r>
            <a:r>
              <a:rPr lang="en-US" altLang="ko-KR" dirty="0" smtClean="0"/>
              <a:t>“orange”</a:t>
            </a:r>
            <a:r>
              <a:rPr lang="ko-KR" altLang="en-US" dirty="0" smtClean="0"/>
              <a:t>인 고객이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참여를 취소해 관련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삭제하게 되면 이벤트 참여와 관련이 없는 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 데이터까지 손실됨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" y="1708745"/>
            <a:ext cx="8267700" cy="4600575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이벤트참여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삭제 이상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45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89378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현상이 발생하지 않도록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관련 있는 속성들로만 구성하기 위해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(decomposition)</a:t>
            </a:r>
            <a:r>
              <a:rPr lang="ko-KR" altLang="en-US" dirty="0" smtClean="0"/>
              <a:t>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함수적 종속성을 판단하여 정규화를 수행함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함수적 종속성</a:t>
            </a:r>
            <a:r>
              <a:rPr lang="en-US" altLang="ko-KR" dirty="0" smtClean="0"/>
              <a:t>(FD;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관련성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함수 종속성을 이용하여</a:t>
            </a:r>
            <a:r>
              <a:rPr lang="en-US" altLang="ko-KR" dirty="0"/>
              <a:t>, </a:t>
            </a:r>
            <a:r>
              <a:rPr lang="ko-KR" altLang="en-US" dirty="0" err="1"/>
              <a:t>릴레이션을</a:t>
            </a:r>
            <a:r>
              <a:rPr lang="ko-KR" altLang="en-US" dirty="0"/>
              <a:t> 연관성이 있는 속성들로만 구성되도록 분해하여 이상 현상이 발생하지 않는 바람직한 </a:t>
            </a:r>
            <a:r>
              <a:rPr lang="ko-KR" altLang="en-US" dirty="0" err="1"/>
              <a:t>릴레이션으로</a:t>
            </a:r>
            <a:r>
              <a:rPr lang="ko-KR" altLang="en-US" dirty="0"/>
              <a:t> 만들어 나가는 과정이다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함수 종속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70C0"/>
                </a:solidFill>
              </a:rPr>
              <a:t>X</a:t>
            </a:r>
            <a:r>
              <a:rPr lang="ko-KR" altLang="en-US" b="1" dirty="0" smtClean="0">
                <a:solidFill>
                  <a:srgbClr val="0070C0"/>
                </a:solidFill>
              </a:rPr>
              <a:t>가 </a:t>
            </a:r>
            <a:r>
              <a:rPr lang="en-US" altLang="ko-KR" b="1" dirty="0" smtClean="0">
                <a:solidFill>
                  <a:srgbClr val="0070C0"/>
                </a:solidFill>
              </a:rPr>
              <a:t>Y</a:t>
            </a:r>
            <a:r>
              <a:rPr lang="ko-KR" altLang="en-US" b="1" dirty="0" smtClean="0">
                <a:solidFill>
                  <a:srgbClr val="0070C0"/>
                </a:solidFill>
              </a:rPr>
              <a:t>를 함수적으로 결정한다</a:t>
            </a:r>
            <a:r>
              <a:rPr lang="en-US" altLang="ko-KR" dirty="0" smtClean="0"/>
              <a:t>”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/>
              <a:t>내의 모든 </a:t>
            </a:r>
            <a:r>
              <a:rPr lang="ko-KR" altLang="en-US" dirty="0" err="1"/>
              <a:t>투플을</a:t>
            </a:r>
            <a:r>
              <a:rPr lang="ko-KR" altLang="en-US" dirty="0"/>
              <a:t> 대상으로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X </a:t>
            </a:r>
            <a:r>
              <a:rPr lang="ko-KR" altLang="en-US" dirty="0"/>
              <a:t>값에 대한 </a:t>
            </a:r>
            <a:r>
              <a:rPr lang="en-US" altLang="ko-KR" dirty="0" smtClean="0"/>
              <a:t>Y </a:t>
            </a:r>
            <a:r>
              <a:rPr lang="ko-KR" altLang="en-US" dirty="0"/>
              <a:t>값이 </a:t>
            </a:r>
            <a:r>
              <a:rPr lang="ko-KR" altLang="en-US" dirty="0" smtClean="0"/>
              <a:t>항상 하나임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하나의 릴레이션을 구성하는 속성들의 부분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“Y</a:t>
            </a:r>
            <a:r>
              <a:rPr lang="ko-KR" altLang="en-US" dirty="0"/>
              <a:t>가 </a:t>
            </a:r>
            <a:r>
              <a:rPr lang="en-US" altLang="ko-KR" dirty="0"/>
              <a:t>X</a:t>
            </a:r>
            <a:r>
              <a:rPr lang="ko-KR" altLang="en-US" dirty="0"/>
              <a:t>에 함수적으로 종속되어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 같은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X </a:t>
            </a:r>
            <a:r>
              <a:rPr lang="en-US" altLang="ko-KR" b="1" dirty="0">
                <a:solidFill>
                  <a:srgbClr val="FF0000"/>
                </a:solidFill>
              </a:rPr>
              <a:t>→ Y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(X</a:t>
            </a:r>
            <a:r>
              <a:rPr lang="ko-KR" altLang="en-US" dirty="0"/>
              <a:t>는 결정자</a:t>
            </a:r>
            <a:r>
              <a:rPr lang="en-US" altLang="ko-KR" dirty="0"/>
              <a:t>, Y</a:t>
            </a:r>
            <a:r>
              <a:rPr lang="ko-KR" altLang="en-US" dirty="0"/>
              <a:t>는 </a:t>
            </a:r>
            <a:r>
              <a:rPr lang="ko-KR" altLang="en-US" dirty="0" err="1"/>
              <a:t>종속자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85" y="3926082"/>
            <a:ext cx="3735415" cy="27882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0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673805"/>
            <a:ext cx="5695950" cy="293370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(1)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4689140"/>
            <a:ext cx="7832197" cy="1911928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157065" y="1853825"/>
            <a:ext cx="3600399" cy="1530170"/>
          </a:xfrm>
          <a:prstGeom prst="wedgeRoundRectCallout">
            <a:avLst>
              <a:gd name="adj1" fmla="val -67801"/>
              <a:gd name="adj2" fmla="val -2698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각 고객아이디 속성 값에 대응되는 고객이름 속성과 등급 속성 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단 하나임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2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4105900"/>
            <a:ext cx="4545505" cy="2518455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 종속 관계 판단 예 </a:t>
            </a:r>
            <a:r>
              <a:rPr lang="en-US" altLang="ko-KR" dirty="0" smtClean="0"/>
              <a:t>(1)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종속 다이어그램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종속 관계를 도식화하여 표현한 것</a:t>
            </a:r>
            <a:endParaRPr lang="en-US" altLang="ko-KR" dirty="0" smtClean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168860"/>
            <a:ext cx="7832197" cy="19119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56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함수 종속 관계 판단 시 유의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 자체의 특성과 의미를 기반으로 함수 종속성을 판단해야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 값은 계속 변할 수 있으므로 현재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포함된 속성 값만으로 판단하면 안됨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ko-KR" altLang="en-US" dirty="0" err="1" smtClean="0"/>
              <a:t>기본키와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다른 모든 속성들을 함수적으로 결정함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아니어도 다른 속성 값을 유일하게 결정하는 속성은 함수 종속 관계에서 결정자가 될 수 있음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10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93785"/>
            <a:ext cx="7110790" cy="5277123"/>
          </a:xfrm>
        </p:spPr>
      </p:pic>
    </p:spTree>
    <p:extLst>
      <p:ext uri="{BB962C8B-B14F-4D97-AF65-F5344CB8AC3E}">
        <p14:creationId xmlns="" xmlns:p14="http://schemas.microsoft.com/office/powerpoint/2010/main" val="8663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1566140"/>
            <a:ext cx="5162550" cy="24479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85" y="4059510"/>
            <a:ext cx="5648325" cy="260985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977045" y="1673805"/>
            <a:ext cx="3960440" cy="1710190"/>
          </a:xfrm>
          <a:prstGeom prst="wedgeRoundRectCallout">
            <a:avLst>
              <a:gd name="adj1" fmla="val -59111"/>
              <a:gd name="adj2" fmla="val -1686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고객이름은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  <a:r>
              <a:rPr lang="ko-KR" altLang="en-US" sz="1600" dirty="0" smtClean="0">
                <a:solidFill>
                  <a:schemeClr val="tx1"/>
                </a:solidFill>
              </a:rPr>
              <a:t>고객아이디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이벤트번호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r>
              <a:rPr lang="ko-KR" altLang="en-US" sz="1600" dirty="0" smtClean="0">
                <a:solidFill>
                  <a:schemeClr val="tx1"/>
                </a:solidFill>
              </a:rPr>
              <a:t>의 일부분인 고객아이디에 종속되어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고객이름은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고객아이디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이벤트번호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에 부분 함수 종속됨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12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266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완전 함수 종속</a:t>
            </a:r>
            <a:r>
              <a:rPr lang="en-US" altLang="ko-KR" dirty="0" smtClean="0"/>
              <a:t>(FFD; Full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속성 집합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함수적으로 종속되어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전체가 아닌 일부분에는 종속되지 않음을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함수 종속은 완전 함수 종속을 의미함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당첨여부는 </a:t>
            </a: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}</a:t>
            </a:r>
            <a:r>
              <a:rPr lang="ko-KR" altLang="en-US" dirty="0" smtClean="0"/>
              <a:t>에 완전 함수 종속됨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700" dirty="0" smtClean="0"/>
          </a:p>
          <a:p>
            <a:r>
              <a:rPr lang="ko-KR" altLang="en-US" dirty="0" smtClean="0"/>
              <a:t>부분 함수 종속</a:t>
            </a:r>
            <a:r>
              <a:rPr lang="en-US" altLang="ko-KR" dirty="0" smtClean="0"/>
              <a:t>(PFD; Partial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릴레이션에서</a:t>
            </a:r>
            <a:r>
              <a:rPr lang="ko-KR" altLang="en-US" dirty="0"/>
              <a:t> 속성 집합 </a:t>
            </a:r>
            <a:r>
              <a:rPr lang="en-US" altLang="ko-KR" dirty="0"/>
              <a:t>Y</a:t>
            </a:r>
            <a:r>
              <a:rPr lang="ko-KR" altLang="en-US" dirty="0"/>
              <a:t>가 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전체가 </a:t>
            </a:r>
            <a:r>
              <a:rPr lang="ko-KR" altLang="en-US" dirty="0"/>
              <a:t>아닌 </a:t>
            </a:r>
            <a:r>
              <a:rPr lang="ko-KR" altLang="en-US" dirty="0" smtClean="0"/>
              <a:t>일부분에도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함수적으로 종속됨을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고객이름은 </a:t>
            </a:r>
            <a:r>
              <a:rPr lang="en-US" altLang="ko-KR" dirty="0"/>
              <a:t>{</a:t>
            </a:r>
            <a:r>
              <a:rPr lang="ko-KR" altLang="en-US" dirty="0"/>
              <a:t>고객아이디</a:t>
            </a:r>
            <a:r>
              <a:rPr lang="en-US" altLang="ko-KR" dirty="0"/>
              <a:t>, </a:t>
            </a:r>
            <a:r>
              <a:rPr lang="ko-KR" altLang="en-US" dirty="0"/>
              <a:t>이벤트번호</a:t>
            </a:r>
            <a:r>
              <a:rPr lang="en-US" altLang="ko-KR" dirty="0"/>
              <a:t>}</a:t>
            </a:r>
            <a:r>
              <a:rPr lang="ko-KR" altLang="en-US" dirty="0"/>
              <a:t>에 </a:t>
            </a:r>
            <a:r>
              <a:rPr lang="ko-KR" altLang="en-US" dirty="0" smtClean="0"/>
              <a:t>부분 함수 종속됨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15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정규화의 필요성과 이상 현상의 의미를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정규화를 수행하기 위해 함수 종속성의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정규형의 유형과 관계를 이해하고</a:t>
            </a:r>
            <a:r>
              <a:rPr lang="en-US" altLang="ko-KR" dirty="0"/>
              <a:t>, </a:t>
            </a:r>
            <a:r>
              <a:rPr lang="ko-KR" altLang="en-US" dirty="0"/>
              <a:t>실제 예를 통해 정규화 과정을 연습해본다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74" y="1223755"/>
            <a:ext cx="7532014" cy="381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4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3023955"/>
            <a:ext cx="5674236" cy="2588248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03102" cy="5526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고려할 필요가 없는 함수 종속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결정자와 종속자가 같거나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결정자가 </a:t>
            </a:r>
            <a:r>
              <a:rPr lang="ko-KR" altLang="en-US" dirty="0" err="1" smtClean="0"/>
              <a:t>종속자를</a:t>
            </a:r>
            <a:r>
              <a:rPr lang="ko-KR" altLang="en-US" dirty="0" smtClean="0"/>
              <a:t> 포함하는 것처럼 당연한 함수 종속 관계는 고려하지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9463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8249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함수 종속성을 </a:t>
            </a:r>
            <a:r>
              <a:rPr lang="ko-KR" altLang="en-US" dirty="0" smtClean="0"/>
              <a:t>이용해</a:t>
            </a:r>
            <a:r>
              <a:rPr lang="en-US" altLang="ko-KR" dirty="0" smtClean="0"/>
              <a:t> </a:t>
            </a:r>
            <a:r>
              <a:rPr lang="ko-KR" altLang="en-US" dirty="0" err="1"/>
              <a:t>릴레이션을</a:t>
            </a:r>
            <a:r>
              <a:rPr lang="ko-KR" altLang="en-US" dirty="0"/>
              <a:t> 연관성이 있는 속성들로만 구성되도록 </a:t>
            </a:r>
            <a:r>
              <a:rPr lang="ko-KR" altLang="en-US" dirty="0" smtClean="0"/>
              <a:t>분해해서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 </a:t>
            </a:r>
            <a:r>
              <a:rPr lang="ko-KR" altLang="en-US" dirty="0"/>
              <a:t>현상이 </a:t>
            </a:r>
            <a:r>
              <a:rPr lang="ko-KR" altLang="en-US" dirty="0" smtClean="0"/>
              <a:t>발생하지 </a:t>
            </a:r>
            <a:r>
              <a:rPr lang="ko-KR" altLang="en-US" dirty="0"/>
              <a:t>않는 바람직한</a:t>
            </a:r>
            <a:r>
              <a:rPr lang="ko-KR" altLang="en-US" dirty="0" smtClean="0"/>
              <a:t> </a:t>
            </a:r>
            <a:r>
              <a:rPr lang="ko-KR" altLang="en-US" dirty="0" err="1"/>
              <a:t>릴레이션으로</a:t>
            </a:r>
            <a:r>
              <a:rPr lang="ko-KR" altLang="en-US" dirty="0"/>
              <a:t> 만들어 </a:t>
            </a:r>
            <a:r>
              <a:rPr lang="ko-KR" altLang="en-US" dirty="0" smtClean="0"/>
              <a:t>가는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정규화를 통해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nonloss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decomposition)</a:t>
            </a:r>
            <a:r>
              <a:rPr lang="ko-KR" altLang="en-US" dirty="0" smtClean="0"/>
              <a:t>되어야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릴레이션은</a:t>
            </a:r>
            <a:r>
              <a:rPr lang="ko-KR" altLang="en-US" dirty="0" smtClean="0"/>
              <a:t> 의미적으로 동등한 </a:t>
            </a:r>
            <a:r>
              <a:rPr lang="ko-KR" altLang="en-US" dirty="0" err="1" smtClean="0"/>
              <a:t>릴레이션들로</a:t>
            </a:r>
            <a:r>
              <a:rPr lang="ko-KR" altLang="en-US" dirty="0" smtClean="0"/>
              <a:t> 분해되어야 하고 분해로 인한 정보의 손실이 발생하지 않아야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분해된 </a:t>
            </a:r>
            <a:r>
              <a:rPr lang="ko-KR" altLang="en-US" dirty="0" err="1" smtClean="0"/>
              <a:t>릴레이션들을</a:t>
            </a:r>
            <a:r>
              <a:rPr lang="ko-KR" altLang="en-US" dirty="0" smtClean="0"/>
              <a:t> 자연 조인하면 분해 전의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복원 가능해야 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</p:txBody>
      </p:sp>
    </p:spTree>
    <p:extLst>
      <p:ext uri="{BB962C8B-B14F-4D97-AF65-F5344CB8AC3E}">
        <p14:creationId xmlns="" xmlns:p14="http://schemas.microsoft.com/office/powerpoint/2010/main" val="4003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정규형</a:t>
            </a:r>
            <a:r>
              <a:rPr lang="en-US" altLang="ko-KR" dirty="0" smtClean="0"/>
              <a:t>(NF;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정규화된 정도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정규형마다 제약조건이 존재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정규형의 차수가 높아질수록 요구되는 제약조건이 많아지고 엄격해짐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고려하여 적합한 정규형을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003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기본 정규형과 정규화 과정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953725"/>
            <a:ext cx="7616369" cy="5728739"/>
          </a:xfrm>
        </p:spPr>
      </p:pic>
    </p:spTree>
    <p:extLst>
      <p:ext uri="{BB962C8B-B14F-4D97-AF65-F5344CB8AC3E}">
        <p14:creationId xmlns="" xmlns:p14="http://schemas.microsoft.com/office/powerpoint/2010/main" val="23174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88" y="1052513"/>
            <a:ext cx="7473386" cy="5543550"/>
          </a:xfrm>
        </p:spPr>
      </p:pic>
    </p:spTree>
    <p:extLst>
      <p:ext uri="{BB962C8B-B14F-4D97-AF65-F5344CB8AC3E}">
        <p14:creationId xmlns="" xmlns:p14="http://schemas.microsoft.com/office/powerpoint/2010/main" val="57047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6" y="1052735"/>
            <a:ext cx="9027494" cy="5543705"/>
          </a:xfrm>
        </p:spPr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</a:t>
            </a:r>
            <a:r>
              <a:rPr lang="en-US" altLang="ko-KR" smtClean="0"/>
              <a:t>(1NF; First Normal Form)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릴레이션의 모든 속성이 더는 분해되지 않는 원자 값</a:t>
            </a:r>
            <a:r>
              <a:rPr lang="en-US" altLang="ko-KR" smtClean="0"/>
              <a:t>(atomic value)</a:t>
            </a:r>
            <a:r>
              <a:rPr lang="ko-KR" altLang="en-US" smtClean="0"/>
              <a:t>만 가지면 제 </a:t>
            </a:r>
            <a:r>
              <a:rPr lang="en-US" altLang="ko-KR" smtClean="0"/>
              <a:t>1 </a:t>
            </a:r>
            <a:r>
              <a:rPr lang="ko-KR" altLang="en-US" smtClean="0"/>
              <a:t>정규형을 만족함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정규형을 만족해야 관계 데이터베이스의 릴레이션이 될 자격이 있음 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0" y="3383995"/>
            <a:ext cx="8604346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(1NF; First Normal Form)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618910"/>
            <a:ext cx="6819900" cy="28956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2501770" y="1943835"/>
            <a:ext cx="4500500" cy="720080"/>
          </a:xfrm>
          <a:prstGeom prst="wedgeRoundRectCallou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19" y="2066165"/>
            <a:ext cx="6257925" cy="464820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1 </a:t>
            </a: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(1NF; First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91880" y="1538790"/>
            <a:ext cx="3645405" cy="630070"/>
          </a:xfrm>
          <a:prstGeom prst="wedgeRoundRectCallou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정규형을 만족하는 릴레이션 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609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2333592"/>
            <a:ext cx="5897885" cy="4380773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971601" y="1673805"/>
            <a:ext cx="7560839" cy="63007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데이터의 중복으로 인한 이상 현상이 발생함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정규형은 만족하지만 이상 현상이 발생하는 릴레이션 예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95" y="1493785"/>
            <a:ext cx="4628440" cy="2657563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05" y="4149080"/>
            <a:ext cx="5402585" cy="250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 현상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불필요한 데이터 중복으로 인해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대한 데이터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 연산을 수행할 때 발생할 수 있는 부작용</a:t>
            </a:r>
            <a:endParaRPr lang="en-US" altLang="ko-KR" dirty="0" smtClean="0"/>
          </a:p>
          <a:p>
            <a:pPr lvl="4"/>
            <a:endParaRPr lang="en-US" altLang="ko-KR" sz="1000" dirty="0" smtClean="0"/>
          </a:p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 현상을 제거하면서 데이터베이스를 올바르게 설계해 나가는 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8" y="2298964"/>
            <a:ext cx="7832467" cy="4415401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701571" y="1628800"/>
            <a:ext cx="7695854" cy="675075"/>
          </a:xfrm>
          <a:prstGeom prst="wedgeRoundRectCallout">
            <a:avLst>
              <a:gd name="adj1" fmla="val -20302"/>
              <a:gd name="adj2" fmla="val 6348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완전 함수 종속되지 못한 등급과 할인율 때문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 현상의 발생 이유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기본키인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}</a:t>
            </a:r>
            <a:r>
              <a:rPr lang="ko-KR" altLang="en-US" dirty="0" smtClean="0"/>
              <a:t>에 완전 함수 종속되지 못하고 일부분인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고객아이디에 종속되는 등급과 할인율 속성이 존재하기 때문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 해결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함수 종속이 제거되도록 이벤트참여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sym typeface="Wingdings 3"/>
              </a:rPr>
              <a:t></a:t>
            </a:r>
            <a:r>
              <a:rPr lang="en-US" altLang="ko-KR" dirty="0" smtClean="0">
                <a:sym typeface="Wingdings 3"/>
              </a:rPr>
              <a:t> </a:t>
            </a:r>
            <a:r>
              <a:rPr lang="ko-KR" altLang="en-US" dirty="0" smtClean="0"/>
              <a:t>분해된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정규형에 속하게 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6" y="1052735"/>
            <a:ext cx="9027494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정규형에 속하고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완전 함수 종속되면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정규형을 만족함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2843935"/>
            <a:ext cx="8063300" cy="112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5" y="2617963"/>
            <a:ext cx="5535615" cy="411169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971601" y="1628800"/>
            <a:ext cx="7290809" cy="85509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완전 함수 종속되지 않은 등급과 할인율 속성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612087"/>
            <a:ext cx="6396830" cy="5012268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2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(2NF; Second Normal Form)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8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523066"/>
            <a:ext cx="4371593" cy="5236304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707015" y="2753925"/>
            <a:ext cx="3986935" cy="855095"/>
          </a:xfrm>
          <a:prstGeom prst="wedgeRoundRectCallout">
            <a:avLst>
              <a:gd name="adj1" fmla="val -38209"/>
              <a:gd name="adj2" fmla="val 11569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이벤트참여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제 </a:t>
            </a:r>
            <a:r>
              <a:rPr lang="en-US" altLang="ko-KR" sz="1600" dirty="0" smtClean="0">
                <a:solidFill>
                  <a:schemeClr val="tx1"/>
                </a:solidFill>
              </a:rPr>
              <a:t>2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정규형에 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컴퓨터학부 이해각</a:t>
            </a:r>
            <a:endParaRPr lang="en-US" altLang="ko-KR"/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6EDAB0-4D94-401A-9D57-D36AC5C58864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590" y="548680"/>
            <a:ext cx="7656458" cy="6782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4000" dirty="0" err="1" smtClean="0"/>
              <a:t>무손실분해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(Lossless Decomposition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2887960"/>
          </a:xfrm>
        </p:spPr>
        <p:txBody>
          <a:bodyPr/>
          <a:lstStyle/>
          <a:p>
            <a:pPr eaLnBrk="1" hangingPunct="1"/>
            <a:r>
              <a:rPr lang="ko-KR" altLang="en-US" sz="1800" dirty="0" err="1" smtClean="0"/>
              <a:t>릴레이션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r</a:t>
            </a:r>
            <a:r>
              <a:rPr lang="ko-KR" altLang="en-US" sz="1800" dirty="0" smtClean="0"/>
              <a:t>의 스키마 </a:t>
            </a:r>
            <a:r>
              <a:rPr lang="en-US" altLang="ko-KR" sz="1800" dirty="0" smtClean="0"/>
              <a:t>R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(R</a:t>
            </a:r>
            <a:r>
              <a:rPr lang="en-US" altLang="ko-KR" sz="1800" baseline="-25000" dirty="0" smtClean="0"/>
              <a:t>1</a:t>
            </a:r>
            <a:r>
              <a:rPr lang="en-US" altLang="ko-KR" sz="1800" dirty="0" smtClean="0"/>
              <a:t>, R</a:t>
            </a:r>
            <a:r>
              <a:rPr lang="en-US" altLang="ko-KR" sz="1800" baseline="-25000" dirty="0" smtClean="0"/>
              <a:t>2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로 분해 했다고 가정하자</a:t>
            </a:r>
            <a:endParaRPr lang="en-US" altLang="ko-KR" sz="1800" dirty="0" smtClean="0"/>
          </a:p>
          <a:p>
            <a:pPr eaLnBrk="1" hangingPunct="1"/>
            <a:r>
              <a:rPr lang="ko-KR" altLang="en-US" sz="1800" dirty="0" smtClean="0"/>
              <a:t>원래 </a:t>
            </a:r>
            <a:r>
              <a:rPr lang="ko-KR" altLang="en-US" sz="1800" dirty="0" smtClean="0"/>
              <a:t>스키마 </a:t>
            </a:r>
            <a:r>
              <a:rPr lang="en-US" altLang="ko-KR" sz="1800" dirty="0" smtClean="0"/>
              <a:t>(R)</a:t>
            </a:r>
            <a:r>
              <a:rPr lang="ko-KR" altLang="en-US" sz="1800" dirty="0" smtClean="0"/>
              <a:t>의 모든 애트리뷰트가 분해</a:t>
            </a:r>
            <a:r>
              <a:rPr lang="en-US" altLang="ko-KR" sz="1800" dirty="0" smtClean="0"/>
              <a:t>(R</a:t>
            </a:r>
            <a:r>
              <a:rPr lang="en-US" altLang="ko-KR" sz="1800" baseline="-25000" dirty="0" smtClean="0"/>
              <a:t>1</a:t>
            </a:r>
            <a:r>
              <a:rPr lang="en-US" altLang="ko-KR" sz="1800" dirty="0" smtClean="0"/>
              <a:t>, R</a:t>
            </a:r>
            <a:r>
              <a:rPr lang="en-US" altLang="ko-KR" sz="1800" baseline="-25000" dirty="0" smtClean="0"/>
              <a:t>2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내에 나타나야만 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ko-KR" sz="1800" dirty="0" smtClean="0"/>
              <a:t>                                 R = R</a:t>
            </a:r>
            <a:r>
              <a:rPr lang="en-US" altLang="ko-KR" sz="1800" baseline="-25000" dirty="0" smtClean="0"/>
              <a:t>1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ym typeface="Symbol" pitchFamily="18" charset="2"/>
              </a:rPr>
              <a:t></a:t>
            </a:r>
            <a:r>
              <a:rPr lang="en-US" altLang="ko-KR" sz="1800" dirty="0" smtClean="0"/>
              <a:t> R</a:t>
            </a:r>
            <a:r>
              <a:rPr lang="en-US" altLang="ko-KR" sz="1800" baseline="-25000" dirty="0" smtClean="0"/>
              <a:t>2</a:t>
            </a:r>
            <a:endParaRPr lang="en-US" altLang="ko-KR" sz="1800" dirty="0" smtClean="0"/>
          </a:p>
          <a:p>
            <a:pPr eaLnBrk="1" hangingPunct="1"/>
            <a:endParaRPr lang="en-US" altLang="ko-KR" sz="1800" b="1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ko-KR" altLang="en-US" sz="1800" b="1" dirty="0" err="1" smtClean="0">
                <a:solidFill>
                  <a:srgbClr val="FF3300"/>
                </a:solidFill>
              </a:rPr>
              <a:t>무손실</a:t>
            </a:r>
            <a:r>
              <a:rPr lang="ko-KR" altLang="en-US" sz="1800" b="1" dirty="0" smtClean="0">
                <a:solidFill>
                  <a:srgbClr val="FF3300"/>
                </a:solidFill>
              </a:rPr>
              <a:t> 조인 </a:t>
            </a:r>
            <a:r>
              <a:rPr lang="ko-KR" altLang="en-US" sz="1800" b="1" dirty="0" smtClean="0">
                <a:solidFill>
                  <a:srgbClr val="FF3300"/>
                </a:solidFill>
              </a:rPr>
              <a:t>분해</a:t>
            </a:r>
            <a:r>
              <a:rPr lang="en-US" altLang="ko-KR" sz="1800" b="1" dirty="0" smtClean="0">
                <a:solidFill>
                  <a:srgbClr val="FF3300"/>
                </a:solidFill>
              </a:rPr>
              <a:t>(Lossless Decomposition</a:t>
            </a:r>
            <a:r>
              <a:rPr lang="en-US" altLang="ko-KR" sz="1800" b="1" dirty="0" smtClean="0">
                <a:solidFill>
                  <a:srgbClr val="FF3300"/>
                </a:solidFill>
              </a:rPr>
              <a:t>)</a:t>
            </a:r>
            <a:r>
              <a:rPr lang="ko-KR" altLang="en-US" sz="1800" b="1" dirty="0" smtClean="0">
                <a:solidFill>
                  <a:srgbClr val="FF3300"/>
                </a:solidFill>
              </a:rPr>
              <a:t>의 정의</a:t>
            </a:r>
            <a:endParaRPr lang="ko-KR" altLang="en-US" sz="1800" b="1" dirty="0" smtClean="0">
              <a:solidFill>
                <a:srgbClr val="FF3300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ko-KR" altLang="en-US" sz="1800" dirty="0" smtClean="0"/>
              <a:t>     스키마 </a:t>
            </a:r>
            <a:r>
              <a:rPr lang="en-US" altLang="ko-KR" sz="1800" dirty="0" smtClean="0"/>
              <a:t>R </a:t>
            </a:r>
            <a:r>
              <a:rPr lang="ko-KR" altLang="en-US" sz="1800" dirty="0" smtClean="0"/>
              <a:t>상의 모든 가능한 </a:t>
            </a:r>
            <a:r>
              <a:rPr lang="ko-KR" altLang="en-US" sz="1800" dirty="0" err="1" smtClean="0"/>
              <a:t>릴레이션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r</a:t>
            </a:r>
            <a:r>
              <a:rPr lang="ko-KR" altLang="en-US" sz="1800" dirty="0" smtClean="0"/>
              <a:t>에 대해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ko-KR" altLang="en-US" sz="1800" dirty="0" smtClean="0"/>
              <a:t>                    </a:t>
            </a:r>
            <a:r>
              <a:rPr lang="en-US" altLang="ko-KR" sz="1800" dirty="0" smtClean="0"/>
              <a:t>r = </a:t>
            </a:r>
            <a:r>
              <a:rPr lang="en-US" altLang="ko-KR" sz="1800" dirty="0" smtClean="0">
                <a:sym typeface="Symbol" pitchFamily="18" charset="2"/>
              </a:rPr>
              <a:t></a:t>
            </a:r>
            <a:r>
              <a:rPr lang="en-US" altLang="ko-KR" sz="1800" baseline="-12000" dirty="0" smtClean="0">
                <a:sym typeface="Symbol" pitchFamily="18" charset="2"/>
              </a:rPr>
              <a:t>R</a:t>
            </a:r>
            <a:r>
              <a:rPr lang="en-US" altLang="ko-KR" sz="1800" baseline="-25000" dirty="0" smtClean="0">
                <a:sym typeface="Symbol" pitchFamily="18" charset="2"/>
              </a:rPr>
              <a:t>1</a:t>
            </a:r>
            <a:r>
              <a:rPr lang="en-US" altLang="ko-KR" sz="1800" dirty="0" smtClean="0">
                <a:sym typeface="Symbol" pitchFamily="18" charset="2"/>
              </a:rPr>
              <a:t>(r)         </a:t>
            </a:r>
            <a:r>
              <a:rPr lang="en-US" altLang="ko-KR" sz="1800" baseline="-12000" dirty="0" smtClean="0">
                <a:sym typeface="Symbol" pitchFamily="18" charset="2"/>
              </a:rPr>
              <a:t>R</a:t>
            </a:r>
            <a:r>
              <a:rPr lang="en-US" altLang="ko-KR" sz="1800" baseline="-25000" dirty="0" smtClean="0">
                <a:sym typeface="Symbol" pitchFamily="18" charset="2"/>
              </a:rPr>
              <a:t>2</a:t>
            </a:r>
            <a:r>
              <a:rPr lang="en-US" altLang="ko-KR" sz="1800" dirty="0" smtClean="0">
                <a:sym typeface="Symbol" pitchFamily="18" charset="2"/>
              </a:rPr>
              <a:t>(r) </a:t>
            </a:r>
            <a:endParaRPr lang="en-US" altLang="ko-KR" sz="1800" dirty="0" smtClean="0"/>
          </a:p>
          <a:p>
            <a:pPr eaLnBrk="1" hangingPunct="1">
              <a:buFont typeface="Monotype Sorts" pitchFamily="2" charset="2"/>
              <a:buNone/>
            </a:pPr>
            <a:endParaRPr lang="ko-KR" altLang="en-US" sz="1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890" y="4329100"/>
            <a:ext cx="304800" cy="152400"/>
            <a:chOff x="1824" y="1584"/>
            <a:chExt cx="240" cy="144"/>
          </a:xfrm>
        </p:grpSpPr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18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>
              <a:off x="206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 flipV="1">
              <a:off x="1824" y="15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1824" y="15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컴퓨터학부 이해각</a:t>
            </a:r>
            <a:endParaRPr lang="en-US" altLang="ko-KR"/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9600E8-7EF4-4489-8DFC-8067C396DF28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무손실 죠인 분해가 아닌 예제</a:t>
            </a:r>
            <a:r>
              <a:rPr lang="en-US" altLang="ko-KR" sz="2400" smtClean="0"/>
              <a:t>(Lossy Decomposition)</a:t>
            </a:r>
          </a:p>
        </p:txBody>
      </p:sp>
      <p:sp>
        <p:nvSpPr>
          <p:cNvPr id="10245" name="Rectangle 31"/>
          <p:cNvSpPr>
            <a:spLocks noChangeArrowheads="1"/>
          </p:cNvSpPr>
          <p:nvPr/>
        </p:nvSpPr>
        <p:spPr bwMode="auto">
          <a:xfrm>
            <a:off x="1143000" y="1447800"/>
            <a:ext cx="67246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2336800" algn="l"/>
                <a:tab pos="3765550" algn="l"/>
              </a:tabLst>
            </a:pPr>
            <a:r>
              <a:rPr kumimoji="1" lang="en-US" altLang="ko-KR" sz="1800"/>
              <a:t>Decomposition of </a:t>
            </a:r>
            <a:r>
              <a:rPr kumimoji="1" lang="en-US" altLang="ko-KR" sz="1800" i="1"/>
              <a:t>R = (A, B)</a:t>
            </a:r>
            <a:br>
              <a:rPr kumimoji="1" lang="en-US" altLang="ko-KR" sz="1800" i="1"/>
            </a:br>
            <a:r>
              <a:rPr kumimoji="1" lang="en-US" altLang="ko-KR" sz="1800" i="1"/>
              <a:t>                             R</a:t>
            </a:r>
            <a:r>
              <a:rPr kumimoji="1" lang="en-US" altLang="ko-KR" sz="1800" i="1" baseline="-25000"/>
              <a:t>1</a:t>
            </a:r>
            <a:r>
              <a:rPr kumimoji="1" lang="en-US" altLang="ko-KR" sz="1800" i="1"/>
              <a:t> = (A),  R</a:t>
            </a:r>
            <a:r>
              <a:rPr kumimoji="1" lang="en-US" altLang="ko-KR" sz="1800" baseline="-25000"/>
              <a:t>2</a:t>
            </a:r>
            <a:r>
              <a:rPr kumimoji="1" lang="en-US" altLang="ko-KR" sz="1800" i="1"/>
              <a:t> = (B)</a:t>
            </a:r>
            <a:endParaRPr kumimoji="1" lang="en-US" altLang="ko-KR" sz="1800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66800" y="2590800"/>
            <a:ext cx="5387975" cy="3505200"/>
            <a:chOff x="672" y="1632"/>
            <a:chExt cx="3394" cy="2208"/>
          </a:xfrm>
        </p:grpSpPr>
        <p:sp>
          <p:nvSpPr>
            <p:cNvPr id="10247" name="Rectangle 34"/>
            <p:cNvSpPr>
              <a:spLocks noChangeArrowheads="1"/>
            </p:cNvSpPr>
            <p:nvPr/>
          </p:nvSpPr>
          <p:spPr bwMode="auto">
            <a:xfrm>
              <a:off x="1392" y="1632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i="1">
                  <a:latin typeface="Helvetica"/>
                </a:rPr>
                <a:t>A</a:t>
              </a:r>
            </a:p>
          </p:txBody>
        </p:sp>
        <p:sp>
          <p:nvSpPr>
            <p:cNvPr id="10248" name="Rectangle 35"/>
            <p:cNvSpPr>
              <a:spLocks noChangeArrowheads="1"/>
            </p:cNvSpPr>
            <p:nvPr/>
          </p:nvSpPr>
          <p:spPr bwMode="auto">
            <a:xfrm>
              <a:off x="1632" y="1632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i="1">
                  <a:latin typeface="Helvetica"/>
                </a:rPr>
                <a:t>B</a:t>
              </a:r>
            </a:p>
          </p:txBody>
        </p:sp>
        <p:sp>
          <p:nvSpPr>
            <p:cNvPr id="10249" name="Rectangle 36"/>
            <p:cNvSpPr>
              <a:spLocks noChangeArrowheads="1"/>
            </p:cNvSpPr>
            <p:nvPr/>
          </p:nvSpPr>
          <p:spPr bwMode="auto">
            <a:xfrm>
              <a:off x="1392" y="1920"/>
              <a:ext cx="240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1800" i="1">
                  <a:latin typeface="Helvetica"/>
                  <a:sym typeface="Symbol" pitchFamily="18" charset="2"/>
                </a:rPr>
                <a:t></a:t>
              </a:r>
              <a:endParaRPr lang="ko-KR" altLang="en-US" sz="1800" i="1">
                <a:latin typeface="Helvetica"/>
                <a:sym typeface="Greek Symbols" pitchFamily="18" charset="2"/>
              </a:endParaRPr>
            </a:p>
            <a:p>
              <a:r>
                <a:rPr lang="ko-KR" altLang="en-US" sz="1800" i="1">
                  <a:latin typeface="Helvetica"/>
                  <a:sym typeface="Symbol" pitchFamily="18" charset="2"/>
                </a:rPr>
                <a:t></a:t>
              </a:r>
              <a:endParaRPr lang="ko-KR" altLang="en-US" sz="1800" i="1">
                <a:latin typeface="Helvetica"/>
                <a:sym typeface="Greek Symbols" pitchFamily="18" charset="2"/>
              </a:endParaRPr>
            </a:p>
            <a:p>
              <a:r>
                <a:rPr lang="ko-KR" altLang="en-US" sz="1800" i="1">
                  <a:latin typeface="Helvetica"/>
                  <a:sym typeface="Symbol" pitchFamily="18" charset="2"/>
                </a:rPr>
                <a:t></a:t>
              </a:r>
              <a:endParaRPr lang="ko-KR" altLang="en-US" sz="1800" i="1">
                <a:latin typeface="Helvetica"/>
                <a:sym typeface="Greek Symbols" pitchFamily="18" charset="2"/>
              </a:endParaRPr>
            </a:p>
          </p:txBody>
        </p:sp>
        <p:sp>
          <p:nvSpPr>
            <p:cNvPr id="10250" name="Rectangle 37"/>
            <p:cNvSpPr>
              <a:spLocks noChangeArrowheads="1"/>
            </p:cNvSpPr>
            <p:nvPr/>
          </p:nvSpPr>
          <p:spPr bwMode="auto">
            <a:xfrm>
              <a:off x="1632" y="1920"/>
              <a:ext cx="240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>
                  <a:latin typeface="Helvetica"/>
                  <a:sym typeface="Greek Symbols" pitchFamily="18" charset="2"/>
                </a:rPr>
                <a:t>1</a:t>
              </a:r>
            </a:p>
            <a:p>
              <a:r>
                <a:rPr lang="en-US" altLang="ko-KR" sz="1800">
                  <a:latin typeface="Helvetica"/>
                  <a:sym typeface="Greek Symbols" pitchFamily="18" charset="2"/>
                </a:rPr>
                <a:t>2</a:t>
              </a:r>
            </a:p>
            <a:p>
              <a:r>
                <a:rPr lang="en-US" altLang="ko-KR" sz="1800">
                  <a:latin typeface="Helvetica"/>
                  <a:sym typeface="Greek Symbols" pitchFamily="18" charset="2"/>
                </a:rPr>
                <a:t>1</a:t>
              </a:r>
              <a:endParaRPr lang="en-US" altLang="ko-KR" sz="1800" i="1">
                <a:latin typeface="Helvetica"/>
              </a:endParaRPr>
            </a:p>
          </p:txBody>
        </p:sp>
        <p:sp>
          <p:nvSpPr>
            <p:cNvPr id="10251" name="Rectangle 38"/>
            <p:cNvSpPr>
              <a:spLocks noChangeArrowheads="1"/>
            </p:cNvSpPr>
            <p:nvPr/>
          </p:nvSpPr>
          <p:spPr bwMode="auto">
            <a:xfrm>
              <a:off x="2496" y="1632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i="1">
                  <a:latin typeface="Helvetica"/>
                </a:rPr>
                <a:t>A</a:t>
              </a:r>
            </a:p>
          </p:txBody>
        </p:sp>
        <p:sp>
          <p:nvSpPr>
            <p:cNvPr id="10252" name="Rectangle 39"/>
            <p:cNvSpPr>
              <a:spLocks noChangeArrowheads="1"/>
            </p:cNvSpPr>
            <p:nvPr/>
          </p:nvSpPr>
          <p:spPr bwMode="auto">
            <a:xfrm>
              <a:off x="2496" y="1920"/>
              <a:ext cx="24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1800" i="1">
                  <a:latin typeface="Helvetica"/>
                  <a:sym typeface="Symbol" pitchFamily="18" charset="2"/>
                </a:rPr>
                <a:t></a:t>
              </a:r>
              <a:endParaRPr lang="ko-KR" altLang="en-US" sz="1800" i="1">
                <a:latin typeface="Helvetica"/>
                <a:sym typeface="Greek Symbols" pitchFamily="18" charset="2"/>
              </a:endParaRPr>
            </a:p>
            <a:p>
              <a:r>
                <a:rPr lang="ko-KR" altLang="en-US" sz="1800" i="1">
                  <a:latin typeface="Helvetica"/>
                  <a:sym typeface="Symbol" pitchFamily="18" charset="2"/>
                </a:rPr>
                <a:t></a:t>
              </a:r>
            </a:p>
          </p:txBody>
        </p:sp>
        <p:sp>
          <p:nvSpPr>
            <p:cNvPr id="10253" name="Rectangle 40"/>
            <p:cNvSpPr>
              <a:spLocks noChangeArrowheads="1"/>
            </p:cNvSpPr>
            <p:nvPr/>
          </p:nvSpPr>
          <p:spPr bwMode="auto">
            <a:xfrm>
              <a:off x="3648" y="1632"/>
              <a:ext cx="38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i="1">
                  <a:latin typeface="Helvetica"/>
                </a:rPr>
                <a:t>B</a:t>
              </a:r>
            </a:p>
          </p:txBody>
        </p:sp>
        <p:sp>
          <p:nvSpPr>
            <p:cNvPr id="10254" name="Rectangle 41"/>
            <p:cNvSpPr>
              <a:spLocks noChangeArrowheads="1"/>
            </p:cNvSpPr>
            <p:nvPr/>
          </p:nvSpPr>
          <p:spPr bwMode="auto">
            <a:xfrm>
              <a:off x="3648" y="1920"/>
              <a:ext cx="384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>
                  <a:latin typeface="Helvetica"/>
                  <a:sym typeface="Greek Symbols" pitchFamily="18" charset="2"/>
                </a:rPr>
                <a:t>1</a:t>
              </a:r>
            </a:p>
            <a:p>
              <a:r>
                <a:rPr lang="en-US" altLang="ko-KR" sz="1800">
                  <a:latin typeface="Helvetica"/>
                  <a:sym typeface="Greek Symbols" pitchFamily="18" charset="2"/>
                </a:rPr>
                <a:t>2</a:t>
              </a:r>
            </a:p>
          </p:txBody>
        </p:sp>
        <p:sp>
          <p:nvSpPr>
            <p:cNvPr id="10255" name="Text Box 42"/>
            <p:cNvSpPr txBox="1">
              <a:spLocks noChangeArrowheads="1"/>
            </p:cNvSpPr>
            <p:nvPr/>
          </p:nvSpPr>
          <p:spPr bwMode="auto">
            <a:xfrm>
              <a:off x="1536" y="2544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i="1">
                  <a:latin typeface="Helvetica"/>
                </a:rPr>
                <a:t>r</a:t>
              </a:r>
            </a:p>
          </p:txBody>
        </p:sp>
        <p:sp>
          <p:nvSpPr>
            <p:cNvPr id="10256" name="Text Box 43"/>
            <p:cNvSpPr txBox="1">
              <a:spLocks noChangeArrowheads="1"/>
            </p:cNvSpPr>
            <p:nvPr/>
          </p:nvSpPr>
          <p:spPr bwMode="auto">
            <a:xfrm>
              <a:off x="2419" y="2400"/>
              <a:ext cx="4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800">
                  <a:latin typeface="Helvetica"/>
                  <a:sym typeface="Symbol" pitchFamily="18" charset="2"/>
                </a:rPr>
                <a:t></a:t>
              </a:r>
              <a:r>
                <a:rPr lang="en-US" altLang="ko-KR" sz="1800" i="1" baseline="-25000">
                  <a:latin typeface="Helvetica"/>
                  <a:sym typeface="Symbol" pitchFamily="18" charset="2"/>
                </a:rPr>
                <a:t>A</a:t>
              </a:r>
              <a:r>
                <a:rPr lang="en-US" altLang="ko-KR" sz="1800">
                  <a:latin typeface="Helvetica"/>
                  <a:sym typeface="Symbol" pitchFamily="18" charset="2"/>
                </a:rPr>
                <a:t>(</a:t>
              </a:r>
              <a:r>
                <a:rPr lang="en-US" altLang="ko-KR" sz="1800" i="1">
                  <a:latin typeface="Helvetica"/>
                  <a:sym typeface="Symbol" pitchFamily="18" charset="2"/>
                </a:rPr>
                <a:t>r</a:t>
              </a:r>
              <a:r>
                <a:rPr lang="en-US" altLang="ko-KR" sz="1800">
                  <a:latin typeface="Helvetica"/>
                  <a:sym typeface="Symbol" pitchFamily="18" charset="2"/>
                </a:rPr>
                <a:t>)</a:t>
              </a:r>
              <a:endParaRPr lang="en-US" altLang="ko-KR" sz="1800">
                <a:latin typeface="Helvetica"/>
              </a:endParaRPr>
            </a:p>
          </p:txBody>
        </p:sp>
        <p:sp>
          <p:nvSpPr>
            <p:cNvPr id="10257" name="Text Box 44"/>
            <p:cNvSpPr txBox="1">
              <a:spLocks noChangeArrowheads="1"/>
            </p:cNvSpPr>
            <p:nvPr/>
          </p:nvSpPr>
          <p:spPr bwMode="auto">
            <a:xfrm>
              <a:off x="3671" y="2352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800">
                  <a:latin typeface="Helvetica"/>
                  <a:sym typeface="Symbol" pitchFamily="18" charset="2"/>
                </a:rPr>
                <a:t></a:t>
              </a:r>
              <a:r>
                <a:rPr lang="en-US" altLang="ko-KR" sz="1800" i="1" baseline="-25000">
                  <a:latin typeface="Helvetica"/>
                  <a:sym typeface="Symbol" pitchFamily="18" charset="2"/>
                </a:rPr>
                <a:t>B(</a:t>
              </a:r>
              <a:r>
                <a:rPr lang="en-US" altLang="ko-KR" sz="1800" baseline="-25000">
                  <a:latin typeface="Helvetica"/>
                  <a:sym typeface="Symbol" pitchFamily="18" charset="2"/>
                </a:rPr>
                <a:t>r</a:t>
              </a:r>
              <a:r>
                <a:rPr lang="en-US" altLang="ko-KR" sz="1800" i="1" baseline="-25000">
                  <a:latin typeface="Helvetica"/>
                  <a:sym typeface="Symbol" pitchFamily="18" charset="2"/>
                </a:rPr>
                <a:t>)</a:t>
              </a:r>
              <a:endParaRPr lang="en-US" altLang="ko-KR" sz="1800">
                <a:latin typeface="Helvetica"/>
              </a:endParaRPr>
            </a:p>
          </p:txBody>
        </p:sp>
        <p:sp>
          <p:nvSpPr>
            <p:cNvPr id="10258" name="Rectangle 45"/>
            <p:cNvSpPr>
              <a:spLocks noChangeArrowheads="1"/>
            </p:cNvSpPr>
            <p:nvPr/>
          </p:nvSpPr>
          <p:spPr bwMode="auto">
            <a:xfrm>
              <a:off x="672" y="2814"/>
              <a:ext cx="1584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  <a:tabLst>
                  <a:tab pos="2336800" algn="l"/>
                  <a:tab pos="3765550" algn="l"/>
                </a:tabLst>
              </a:pPr>
              <a:r>
                <a:rPr kumimoji="1" lang="ko-KR" altLang="en-US" sz="2000">
                  <a:sym typeface="Symbol" pitchFamily="18" charset="2"/>
                </a:rPr>
                <a:t></a:t>
              </a:r>
              <a:r>
                <a:rPr kumimoji="1" lang="en-US" altLang="ko-KR" sz="2000" baseline="-25000">
                  <a:sym typeface="Symbol" pitchFamily="18" charset="2"/>
                </a:rPr>
                <a:t>A</a:t>
              </a:r>
              <a:r>
                <a:rPr kumimoji="1" lang="en-US" altLang="ko-KR" sz="2000">
                  <a:sym typeface="Symbol" pitchFamily="18" charset="2"/>
                </a:rPr>
                <a:t> (r)     </a:t>
              </a:r>
              <a:r>
                <a:rPr kumimoji="1" lang="en-US" altLang="ko-KR" sz="2000" baseline="-25000">
                  <a:sym typeface="Symbol" pitchFamily="18" charset="2"/>
                </a:rPr>
                <a:t>B</a:t>
              </a:r>
              <a:r>
                <a:rPr kumimoji="1" lang="en-US" altLang="ko-KR" sz="2000">
                  <a:sym typeface="Symbol" pitchFamily="18" charset="2"/>
                </a:rPr>
                <a:t> (r)</a:t>
              </a:r>
            </a:p>
          </p:txBody>
        </p:sp>
        <p:sp>
          <p:nvSpPr>
            <p:cNvPr id="10259" name="Rectangle 46"/>
            <p:cNvSpPr>
              <a:spLocks noChangeArrowheads="1"/>
            </p:cNvSpPr>
            <p:nvPr/>
          </p:nvSpPr>
          <p:spPr bwMode="auto">
            <a:xfrm>
              <a:off x="2352" y="27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i="1">
                  <a:latin typeface="Helvetica"/>
                </a:rPr>
                <a:t>A</a:t>
              </a:r>
            </a:p>
          </p:txBody>
        </p:sp>
        <p:sp>
          <p:nvSpPr>
            <p:cNvPr id="10260" name="Rectangle 47"/>
            <p:cNvSpPr>
              <a:spLocks noChangeArrowheads="1"/>
            </p:cNvSpPr>
            <p:nvPr/>
          </p:nvSpPr>
          <p:spPr bwMode="auto">
            <a:xfrm>
              <a:off x="2640" y="2736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i="1">
                  <a:latin typeface="Helvetica"/>
                </a:rPr>
                <a:t>B</a:t>
              </a: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2352" y="3024"/>
              <a:ext cx="288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1800" i="1">
                  <a:latin typeface="Helvetica"/>
                  <a:sym typeface="Symbol" pitchFamily="18" charset="2"/>
                </a:rPr>
                <a:t></a:t>
              </a:r>
              <a:endParaRPr lang="ko-KR" altLang="en-US" sz="1800" i="1">
                <a:latin typeface="Helvetica"/>
                <a:sym typeface="Greek Symbols" pitchFamily="18" charset="2"/>
              </a:endParaRPr>
            </a:p>
            <a:p>
              <a:r>
                <a:rPr lang="ko-KR" altLang="en-US" sz="1800" i="1">
                  <a:latin typeface="Helvetica"/>
                  <a:sym typeface="Symbol" pitchFamily="18" charset="2"/>
                </a:rPr>
                <a:t></a:t>
              </a:r>
              <a:endParaRPr lang="ko-KR" altLang="en-US" sz="1800" i="1">
                <a:latin typeface="Helvetica"/>
                <a:sym typeface="Greek Symbols" pitchFamily="18" charset="2"/>
              </a:endParaRPr>
            </a:p>
            <a:p>
              <a:r>
                <a:rPr lang="ko-KR" altLang="en-US" sz="1800" i="1">
                  <a:latin typeface="Helvetica"/>
                  <a:sym typeface="Symbol" pitchFamily="18" charset="2"/>
                </a:rPr>
                <a:t></a:t>
              </a:r>
              <a:endParaRPr lang="ko-KR" altLang="en-US" sz="1800" i="1">
                <a:latin typeface="Helvetica"/>
                <a:sym typeface="Greek Symbols" pitchFamily="18" charset="2"/>
              </a:endParaRPr>
            </a:p>
            <a:p>
              <a:r>
                <a:rPr lang="ko-KR" altLang="en-US" sz="1800" i="1">
                  <a:latin typeface="Helvetica"/>
                  <a:sym typeface="Symbol" pitchFamily="18" charset="2"/>
                </a:rPr>
                <a:t></a:t>
              </a:r>
            </a:p>
          </p:txBody>
        </p:sp>
        <p:sp>
          <p:nvSpPr>
            <p:cNvPr id="10262" name="Rectangle 49"/>
            <p:cNvSpPr>
              <a:spLocks noChangeArrowheads="1"/>
            </p:cNvSpPr>
            <p:nvPr/>
          </p:nvSpPr>
          <p:spPr bwMode="auto">
            <a:xfrm>
              <a:off x="2640" y="3024"/>
              <a:ext cx="24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>
                  <a:latin typeface="Helvetica"/>
                  <a:sym typeface="Greek Symbols" pitchFamily="18" charset="2"/>
                </a:rPr>
                <a:t>1</a:t>
              </a:r>
            </a:p>
            <a:p>
              <a:r>
                <a:rPr lang="en-US" altLang="ko-KR" sz="1800">
                  <a:latin typeface="Helvetica"/>
                  <a:sym typeface="Greek Symbols" pitchFamily="18" charset="2"/>
                </a:rPr>
                <a:t>2</a:t>
              </a:r>
            </a:p>
            <a:p>
              <a:r>
                <a:rPr lang="en-US" altLang="ko-KR" sz="1800">
                  <a:latin typeface="Helvetica"/>
                  <a:sym typeface="Greek Symbols" pitchFamily="18" charset="2"/>
                </a:rPr>
                <a:t>1</a:t>
              </a:r>
            </a:p>
            <a:p>
              <a:r>
                <a:rPr lang="en-US" altLang="ko-KR" sz="1800">
                  <a:latin typeface="Helvetica"/>
                  <a:sym typeface="Greek Symbols" pitchFamily="18" charset="2"/>
                </a:rPr>
                <a:t>2</a:t>
              </a:r>
              <a:endParaRPr lang="en-US" altLang="ko-KR" sz="1800" i="1">
                <a:latin typeface="Helvetica"/>
              </a:endParaRPr>
            </a:p>
          </p:txBody>
        </p:sp>
        <p:sp>
          <p:nvSpPr>
            <p:cNvPr id="10263" name="Freeform 50"/>
            <p:cNvSpPr>
              <a:spLocks/>
            </p:cNvSpPr>
            <p:nvPr/>
          </p:nvSpPr>
          <p:spPr bwMode="auto">
            <a:xfrm>
              <a:off x="1186" y="2913"/>
              <a:ext cx="90" cy="90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182 h 182"/>
                <a:gd name="T4" fmla="*/ 182 w 182"/>
                <a:gd name="T5" fmla="*/ 0 h 182"/>
                <a:gd name="T6" fmla="*/ 182 w 182"/>
                <a:gd name="T7" fmla="*/ 182 h 182"/>
                <a:gd name="T8" fmla="*/ 0 w 182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182"/>
                <a:gd name="T17" fmla="*/ 182 w 18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182">
                  <a:moveTo>
                    <a:pt x="0" y="0"/>
                  </a:moveTo>
                  <a:lnTo>
                    <a:pt x="0" y="182"/>
                  </a:lnTo>
                  <a:lnTo>
                    <a:pt x="182" y="0"/>
                  </a:lnTo>
                  <a:lnTo>
                    <a:pt x="182" y="1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컴퓨터학부 이해각</a:t>
            </a:r>
            <a:endParaRPr lang="en-US" altLang="ko-KR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CC629C-FBB2-4F30-A96B-3DB145B29886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8222" name="Group 94"/>
          <p:cNvGraphicFramePr>
            <a:graphicFrameLocks noGrp="1"/>
          </p:cNvGraphicFramePr>
          <p:nvPr/>
        </p:nvGraphicFramePr>
        <p:xfrm>
          <a:off x="900113" y="1125538"/>
          <a:ext cx="4608512" cy="2131378"/>
        </p:xfrm>
        <a:graphic>
          <a:graphicData uri="http://schemas.openxmlformats.org/drawingml/2006/table">
            <a:tbl>
              <a:tblPr/>
              <a:tblGrid>
                <a:gridCol w="1439862"/>
                <a:gridCol w="1079500"/>
                <a:gridCol w="1368425"/>
                <a:gridCol w="720725"/>
              </a:tblGrid>
              <a:tr h="363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Branch_name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Loan_number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Customer_name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Amount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593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Downtwon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Redwood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Peryridge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Mian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US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Round Hill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Pownal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North Town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Perryridge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Brighton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17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29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16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18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Jones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Smith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Hayes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Jackson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Curry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Turner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Williams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Adams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Johnson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Glenn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Brooks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1200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1300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2200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310" name="Rectangle 20"/>
          <p:cNvSpPr>
            <a:spLocks noChangeArrowheads="1"/>
          </p:cNvSpPr>
          <p:nvPr/>
        </p:nvSpPr>
        <p:spPr bwMode="auto">
          <a:xfrm>
            <a:off x="0" y="434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latinLnBrk="1" hangingPunct="1"/>
            <a:endParaRPr kumimoji="1" lang="ko-KR" altLang="en-US" sz="1800">
              <a:latin typeface="굴림" pitchFamily="50" charset="-127"/>
            </a:endParaRPr>
          </a:p>
        </p:txBody>
      </p:sp>
      <p:sp>
        <p:nvSpPr>
          <p:cNvPr id="12311" name="Rectangle 21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8225" name="Group 97"/>
          <p:cNvGraphicFramePr>
            <a:graphicFrameLocks noGrp="1"/>
          </p:cNvGraphicFramePr>
          <p:nvPr/>
        </p:nvGraphicFramePr>
        <p:xfrm>
          <a:off x="6084888" y="692150"/>
          <a:ext cx="2879725" cy="2164080"/>
        </p:xfrm>
        <a:graphic>
          <a:graphicData uri="http://schemas.openxmlformats.org/drawingml/2006/table">
            <a:tbl>
              <a:tblPr/>
              <a:tblGrid>
                <a:gridCol w="1301750"/>
                <a:gridCol w="785812"/>
                <a:gridCol w="792163"/>
              </a:tblGrid>
              <a:tr h="363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Branch_name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Loan_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number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Amount</a:t>
                      </a:r>
                      <a:endParaRPr kumimoji="1" lang="en-US" altLang="ko-KR" sz="1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593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Downtwon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Redwood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Peryridge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Mian US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Round Hill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Pownal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North Town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Perryridge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Brighton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 pitchFamily="18" charset="2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17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29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16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18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1200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1300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2200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326" name="Rectangle 36"/>
          <p:cNvSpPr>
            <a:spLocks noChangeArrowheads="1"/>
          </p:cNvSpPr>
          <p:nvPr/>
        </p:nvSpPr>
        <p:spPr bwMode="auto">
          <a:xfrm>
            <a:off x="0" y="434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latinLnBrk="1" hangingPunct="1"/>
            <a:endParaRPr kumimoji="1" lang="ko-KR" altLang="en-US" sz="1800">
              <a:latin typeface="굴림" pitchFamily="50" charset="-127"/>
            </a:endParaRPr>
          </a:p>
        </p:txBody>
      </p:sp>
      <p:sp>
        <p:nvSpPr>
          <p:cNvPr id="12327" name="Rectangle 37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8224" name="Group 96"/>
          <p:cNvGraphicFramePr>
            <a:graphicFrameLocks noGrp="1"/>
          </p:cNvGraphicFramePr>
          <p:nvPr/>
        </p:nvGraphicFramePr>
        <p:xfrm>
          <a:off x="6516688" y="3141663"/>
          <a:ext cx="2232025" cy="2131378"/>
        </p:xfrm>
        <a:graphic>
          <a:graphicData uri="http://schemas.openxmlformats.org/drawingml/2006/table">
            <a:tbl>
              <a:tblPr/>
              <a:tblGrid>
                <a:gridCol w="788987"/>
                <a:gridCol w="1443038"/>
              </a:tblGrid>
              <a:tr h="363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Amount</a:t>
                      </a:r>
                      <a:endParaRPr kumimoji="1" lang="en-US" altLang="ko-KR" sz="1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Customer_name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593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1200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1300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2200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Jones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Smith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Hayes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Jackson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Curry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Turner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Williams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Adams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Johnson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Glenn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Brooks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339" name="Rectangle 49"/>
          <p:cNvSpPr>
            <a:spLocks noChangeArrowheads="1"/>
          </p:cNvSpPr>
          <p:nvPr/>
        </p:nvSpPr>
        <p:spPr bwMode="auto">
          <a:xfrm>
            <a:off x="0" y="434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latinLnBrk="1" hangingPunct="1"/>
            <a:endParaRPr kumimoji="1" lang="ko-KR" altLang="en-US" sz="1800">
              <a:latin typeface="굴림" pitchFamily="50" charset="-127"/>
            </a:endParaRPr>
          </a:p>
        </p:txBody>
      </p:sp>
      <p:sp>
        <p:nvSpPr>
          <p:cNvPr id="12340" name="Line 50"/>
          <p:cNvSpPr>
            <a:spLocks noChangeShapeType="1"/>
          </p:cNvSpPr>
          <p:nvPr/>
        </p:nvSpPr>
        <p:spPr bwMode="auto">
          <a:xfrm flipV="1">
            <a:off x="5508625" y="1628775"/>
            <a:ext cx="5746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41" name="Line 51"/>
          <p:cNvSpPr>
            <a:spLocks noChangeShapeType="1"/>
          </p:cNvSpPr>
          <p:nvPr/>
        </p:nvSpPr>
        <p:spPr bwMode="auto">
          <a:xfrm>
            <a:off x="5580063" y="2349500"/>
            <a:ext cx="6477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42" name="Rectangle 52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8223" name="Group 95"/>
          <p:cNvGraphicFramePr>
            <a:graphicFrameLocks noGrp="1"/>
          </p:cNvGraphicFramePr>
          <p:nvPr/>
        </p:nvGraphicFramePr>
        <p:xfrm>
          <a:off x="971550" y="3429000"/>
          <a:ext cx="4537075" cy="2740978"/>
        </p:xfrm>
        <a:graphic>
          <a:graphicData uri="http://schemas.openxmlformats.org/drawingml/2006/table">
            <a:tbl>
              <a:tblPr/>
              <a:tblGrid>
                <a:gridCol w="1368425"/>
                <a:gridCol w="1079500"/>
                <a:gridCol w="1414463"/>
                <a:gridCol w="674687"/>
              </a:tblGrid>
              <a:tr h="363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Branch_name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Loan_number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Customer_name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Amount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139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Downtwon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Redwood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Peryridge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Mian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US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Round Hill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Pownal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North Town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Perryridge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Brighton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Downtwon ☜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Peryridge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 ☜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Redwood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 ☜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Downtwon 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 pitchFamily="18" charset="2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17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29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16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18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18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Jones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Smith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Hayes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Jackson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Curry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Turner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Williams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Adams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Johnson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Glenn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Brooks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Hayes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Jackson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Johnson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Smith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1200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1300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2200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360" name="Rectangle 70"/>
          <p:cNvSpPr>
            <a:spLocks noChangeArrowheads="1"/>
          </p:cNvSpPr>
          <p:nvPr/>
        </p:nvSpPr>
        <p:spPr bwMode="auto">
          <a:xfrm>
            <a:off x="0" y="461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latinLnBrk="1" hangingPunct="1"/>
            <a:endParaRPr kumimoji="1" lang="ko-KR" altLang="en-US" sz="1800">
              <a:latin typeface="굴림" pitchFamily="50" charset="-127"/>
            </a:endParaRPr>
          </a:p>
        </p:txBody>
      </p:sp>
      <p:sp>
        <p:nvSpPr>
          <p:cNvPr id="12361" name="Text Box 71"/>
          <p:cNvSpPr txBox="1">
            <a:spLocks noChangeArrowheads="1"/>
          </p:cNvSpPr>
          <p:nvPr/>
        </p:nvSpPr>
        <p:spPr bwMode="auto">
          <a:xfrm>
            <a:off x="1187450" y="476250"/>
            <a:ext cx="3600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800" b="1">
                <a:latin typeface="굴림" pitchFamily="50" charset="-127"/>
              </a:rPr>
              <a:t>Lossy Decomposition</a:t>
            </a:r>
            <a:r>
              <a:rPr kumimoji="1" lang="ko-KR" altLang="en-US" sz="1800" b="1">
                <a:latin typeface="굴림" pitchFamily="50" charset="-127"/>
              </a:rPr>
              <a:t>의 예 </a:t>
            </a:r>
          </a:p>
        </p:txBody>
      </p:sp>
      <p:sp>
        <p:nvSpPr>
          <p:cNvPr id="12362" name="Line 92"/>
          <p:cNvSpPr>
            <a:spLocks noChangeShapeType="1"/>
          </p:cNvSpPr>
          <p:nvPr/>
        </p:nvSpPr>
        <p:spPr bwMode="auto">
          <a:xfrm flipH="1">
            <a:off x="5724525" y="5373688"/>
            <a:ext cx="16557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63" name="Text Box 93"/>
          <p:cNvSpPr txBox="1">
            <a:spLocks noChangeArrowheads="1"/>
          </p:cNvSpPr>
          <p:nvPr/>
        </p:nvSpPr>
        <p:spPr bwMode="auto">
          <a:xfrm>
            <a:off x="6516688" y="5661025"/>
            <a:ext cx="1439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/>
              <a:t>자연조인</a:t>
            </a:r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컴퓨터학부 이해각</a:t>
            </a:r>
            <a:endParaRPr lang="en-US" altLang="ko-KR"/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3785BB-9F30-4C76-B94E-F29EC81C258F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9217" name="Group 65"/>
          <p:cNvGraphicFramePr>
            <a:graphicFrameLocks noGrp="1"/>
          </p:cNvGraphicFramePr>
          <p:nvPr/>
        </p:nvGraphicFramePr>
        <p:xfrm>
          <a:off x="2051050" y="1125538"/>
          <a:ext cx="5040313" cy="2377440"/>
        </p:xfrm>
        <a:graphic>
          <a:graphicData uri="http://schemas.openxmlformats.org/drawingml/2006/table">
            <a:tbl>
              <a:tblPr/>
              <a:tblGrid>
                <a:gridCol w="1658938"/>
                <a:gridCol w="1265237"/>
                <a:gridCol w="1366838"/>
                <a:gridCol w="749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Branch_name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Loan_number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Customer_name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Amount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593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Downtwon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Redwood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Peryridge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Mian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us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Round Hill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Pownal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North Town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Perryridge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Brighton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29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Jones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Smith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Hayes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Jackson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Curry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Turner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Williams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Adams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Johnson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Glenn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Brooks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500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1200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1300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2200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334" name="Rectangle 20"/>
          <p:cNvSpPr>
            <a:spLocks noChangeArrowheads="1"/>
          </p:cNvSpPr>
          <p:nvPr/>
        </p:nvSpPr>
        <p:spPr bwMode="auto">
          <a:xfrm>
            <a:off x="0" y="434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latinLnBrk="1" hangingPunct="1"/>
            <a:endParaRPr kumimoji="1" lang="ko-KR" altLang="en-US" sz="1800">
              <a:latin typeface="굴림" pitchFamily="50" charset="-127"/>
            </a:endParaRPr>
          </a:p>
        </p:txBody>
      </p:sp>
      <p:sp>
        <p:nvSpPr>
          <p:cNvPr id="13335" name="Rectangle 21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9223" name="Group 71"/>
          <p:cNvGraphicFramePr>
            <a:graphicFrameLocks noGrp="1"/>
          </p:cNvGraphicFramePr>
          <p:nvPr/>
        </p:nvGraphicFramePr>
        <p:xfrm>
          <a:off x="1763713" y="3860800"/>
          <a:ext cx="2012950" cy="2377440"/>
        </p:xfrm>
        <a:graphic>
          <a:graphicData uri="http://schemas.openxmlformats.org/drawingml/2006/table">
            <a:tbl>
              <a:tblPr/>
              <a:tblGrid>
                <a:gridCol w="1265237"/>
                <a:gridCol w="74771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Loan_number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Amount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593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29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500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1200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1300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2000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2200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347" name="Rectangle 33"/>
          <p:cNvSpPr>
            <a:spLocks noChangeArrowheads="1"/>
          </p:cNvSpPr>
          <p:nvPr/>
        </p:nvSpPr>
        <p:spPr bwMode="auto">
          <a:xfrm>
            <a:off x="0" y="434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latinLnBrk="1" hangingPunct="1"/>
            <a:endParaRPr kumimoji="1" lang="ko-KR" altLang="en-US" sz="1800">
              <a:latin typeface="굴림" pitchFamily="50" charset="-127"/>
            </a:endParaRPr>
          </a:p>
        </p:txBody>
      </p:sp>
      <p:sp>
        <p:nvSpPr>
          <p:cNvPr id="13348" name="Rectangle 3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9222" name="Group 70"/>
          <p:cNvGraphicFramePr>
            <a:graphicFrameLocks noGrp="1"/>
          </p:cNvGraphicFramePr>
          <p:nvPr/>
        </p:nvGraphicFramePr>
        <p:xfrm>
          <a:off x="4067175" y="3860800"/>
          <a:ext cx="4291013" cy="2377440"/>
        </p:xfrm>
        <a:graphic>
          <a:graphicData uri="http://schemas.openxmlformats.org/drawingml/2006/table">
            <a:tbl>
              <a:tblPr/>
              <a:tblGrid>
                <a:gridCol w="1658938"/>
                <a:gridCol w="1265237"/>
                <a:gridCol w="136683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Branch_name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Loan_number</a:t>
                      </a:r>
                      <a:r>
                        <a:rPr kumimoji="1" lang="en-US" altLang="ko-K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Customer_name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593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Downtwon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Redwood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Peryridge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Mian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us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Round Hill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Pownal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North Town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Downtown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Perryridge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Brighton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     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93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29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25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10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Jones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Smith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Hayes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Jackson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Curry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Turner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Williams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Adams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Johnson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Glenn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컴바탕" pitchFamily="18" charset="2"/>
                          <a:cs typeface="한컴바탕" pitchFamily="18" charset="2"/>
                        </a:rPr>
                        <a:t>Brooks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363" name="Rectangle 49"/>
          <p:cNvSpPr>
            <a:spLocks noChangeArrowheads="1"/>
          </p:cNvSpPr>
          <p:nvPr/>
        </p:nvSpPr>
        <p:spPr bwMode="auto">
          <a:xfrm>
            <a:off x="0" y="42545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latinLnBrk="1" hangingPunct="1"/>
            <a:endParaRPr kumimoji="1" lang="ko-KR" altLang="en-US" sz="1800">
              <a:latin typeface="굴림" pitchFamily="50" charset="-127"/>
            </a:endParaRPr>
          </a:p>
        </p:txBody>
      </p:sp>
      <p:sp>
        <p:nvSpPr>
          <p:cNvPr id="13364" name="Line 50"/>
          <p:cNvSpPr>
            <a:spLocks noChangeShapeType="1"/>
          </p:cNvSpPr>
          <p:nvPr/>
        </p:nvSpPr>
        <p:spPr bwMode="auto">
          <a:xfrm flipH="1">
            <a:off x="3059113" y="3500438"/>
            <a:ext cx="5445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65" name="Line 51"/>
          <p:cNvSpPr>
            <a:spLocks noChangeShapeType="1"/>
          </p:cNvSpPr>
          <p:nvPr/>
        </p:nvSpPr>
        <p:spPr bwMode="auto">
          <a:xfrm>
            <a:off x="3995738" y="3500438"/>
            <a:ext cx="10890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66" name="Text Box 52"/>
          <p:cNvSpPr txBox="1">
            <a:spLocks noChangeArrowheads="1"/>
          </p:cNvSpPr>
          <p:nvPr/>
        </p:nvSpPr>
        <p:spPr bwMode="auto">
          <a:xfrm>
            <a:off x="2700338" y="620713"/>
            <a:ext cx="324008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ko-KR" altLang="en-US" sz="1800" b="1">
                <a:latin typeface="굴림" pitchFamily="50" charset="-127"/>
              </a:rPr>
              <a:t>무손실 분해의 예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이상 현상의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1943835"/>
            <a:ext cx="8713787" cy="30815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4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컴퓨터학부 이해각</a:t>
            </a:r>
            <a:endParaRPr lang="en-US" altLang="ko-KR"/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EE200A-5A88-43F3-B77E-368549885EC4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무손실분해</a:t>
            </a:r>
            <a:r>
              <a:rPr lang="en-US" altLang="ko-KR" sz="3200" smtClean="0"/>
              <a:t>(Lossless Decomposition)</a:t>
            </a:r>
            <a:endParaRPr lang="ko-KR" altLang="en-US" sz="3200" smtClean="0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412875"/>
            <a:ext cx="7212012" cy="4567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2292350" algn="l"/>
                <a:tab pos="2976563" algn="l"/>
              </a:tabLst>
            </a:pPr>
            <a:r>
              <a:rPr lang="en-US" altLang="ko-KR" sz="1800" smtClean="0"/>
              <a:t>All attributes of an original schema (</a:t>
            </a:r>
            <a:r>
              <a:rPr lang="en-US" altLang="ko-KR" sz="1800" i="1" smtClean="0"/>
              <a:t>R) </a:t>
            </a:r>
            <a:r>
              <a:rPr lang="en-US" altLang="ko-KR" sz="1800" smtClean="0"/>
              <a:t>must appear in the decomposition (</a:t>
            </a:r>
            <a:r>
              <a:rPr lang="en-US" altLang="ko-KR" sz="1800" i="1" smtClean="0"/>
              <a:t>R</a:t>
            </a:r>
            <a:r>
              <a:rPr lang="en-US" altLang="ko-KR" sz="1800" smtClean="0"/>
              <a:t>1</a:t>
            </a:r>
            <a:r>
              <a:rPr lang="en-US" altLang="ko-KR" sz="1800" i="1" smtClean="0"/>
              <a:t>, R</a:t>
            </a:r>
            <a:r>
              <a:rPr lang="en-US" altLang="ko-KR" sz="1800" smtClean="0"/>
              <a:t>2</a:t>
            </a:r>
            <a:r>
              <a:rPr lang="en-US" altLang="ko-KR" sz="1800" i="1" smtClean="0"/>
              <a:t>):</a:t>
            </a:r>
          </a:p>
          <a:p>
            <a:pPr eaLnBrk="1" hangingPunct="1">
              <a:lnSpc>
                <a:spcPct val="90000"/>
              </a:lnSpc>
              <a:tabLst>
                <a:tab pos="2292350" algn="l"/>
                <a:tab pos="2976563" algn="l"/>
              </a:tabLst>
            </a:pPr>
            <a:r>
              <a:rPr lang="en-US" altLang="ko-KR" sz="1800" smtClean="0"/>
              <a:t>		</a:t>
            </a:r>
            <a:r>
              <a:rPr lang="en-US" altLang="ko-KR" sz="1800" i="1" smtClean="0"/>
              <a:t>R = R</a:t>
            </a:r>
            <a:r>
              <a:rPr lang="en-US" altLang="ko-KR" sz="1800" smtClean="0"/>
              <a:t>1 </a:t>
            </a:r>
            <a:r>
              <a:rPr lang="en-US" altLang="ko-KR" sz="1800" smtClean="0">
                <a:sym typeface="Symbol" pitchFamily="18" charset="2"/>
              </a:rPr>
              <a:t> </a:t>
            </a:r>
            <a:r>
              <a:rPr lang="en-US" altLang="ko-KR" sz="1800" i="1" smtClean="0"/>
              <a:t>R</a:t>
            </a:r>
            <a:r>
              <a:rPr lang="en-US" altLang="ko-KR" sz="1800" smtClean="0"/>
              <a:t>2</a:t>
            </a:r>
          </a:p>
          <a:p>
            <a:pPr eaLnBrk="1" hangingPunct="1">
              <a:lnSpc>
                <a:spcPct val="90000"/>
              </a:lnSpc>
              <a:tabLst>
                <a:tab pos="2292350" algn="l"/>
                <a:tab pos="2976563" algn="l"/>
              </a:tabLst>
            </a:pPr>
            <a:r>
              <a:rPr lang="en-US" altLang="ko-KR" sz="1800" smtClean="0"/>
              <a:t>Lossless-join decomposition.</a:t>
            </a:r>
            <a:br>
              <a:rPr lang="en-US" altLang="ko-KR" sz="1800" smtClean="0"/>
            </a:br>
            <a:r>
              <a:rPr lang="en-US" altLang="ko-KR" sz="1800" smtClean="0"/>
              <a:t>For all possible relations </a:t>
            </a:r>
            <a:r>
              <a:rPr lang="en-US" altLang="ko-KR" sz="1800" i="1" smtClean="0"/>
              <a:t>r</a:t>
            </a:r>
            <a:r>
              <a:rPr lang="en-US" altLang="ko-KR" sz="1800" smtClean="0"/>
              <a:t> on schema </a:t>
            </a:r>
            <a:r>
              <a:rPr lang="en-US" altLang="ko-KR" sz="1800" i="1" smtClean="0"/>
              <a:t>R</a:t>
            </a:r>
          </a:p>
          <a:p>
            <a:pPr eaLnBrk="1" hangingPunct="1">
              <a:lnSpc>
                <a:spcPct val="90000"/>
              </a:lnSpc>
              <a:tabLst>
                <a:tab pos="2292350" algn="l"/>
                <a:tab pos="2976563" algn="l"/>
              </a:tabLst>
            </a:pPr>
            <a:r>
              <a:rPr lang="en-US" altLang="ko-KR" sz="1800" smtClean="0"/>
              <a:t>		</a:t>
            </a:r>
            <a:r>
              <a:rPr lang="en-US" altLang="ko-KR" sz="1800" i="1" smtClean="0"/>
              <a:t>r = </a:t>
            </a:r>
            <a:r>
              <a:rPr lang="en-US" altLang="ko-KR" sz="1800" smtClean="0">
                <a:sym typeface="Symbol" pitchFamily="18" charset="2"/>
              </a:rPr>
              <a:t></a:t>
            </a:r>
            <a:r>
              <a:rPr lang="en-US" altLang="ko-KR" sz="1800" baseline="-25000" smtClean="0">
                <a:sym typeface="Symbol" pitchFamily="18" charset="2"/>
              </a:rPr>
              <a:t>R1</a:t>
            </a:r>
            <a:r>
              <a:rPr lang="en-US" altLang="ko-KR" sz="1800" smtClean="0">
                <a:sym typeface="Symbol" pitchFamily="18" charset="2"/>
              </a:rPr>
              <a:t> (</a:t>
            </a:r>
            <a:r>
              <a:rPr lang="en-US" altLang="ko-KR" sz="1800" i="1" smtClean="0">
                <a:sym typeface="Symbol" pitchFamily="18" charset="2"/>
              </a:rPr>
              <a:t>r</a:t>
            </a:r>
            <a:r>
              <a:rPr lang="en-US" altLang="ko-KR" sz="1800" smtClean="0">
                <a:sym typeface="Symbol" pitchFamily="18" charset="2"/>
              </a:rPr>
              <a:t>)      </a:t>
            </a:r>
            <a:r>
              <a:rPr lang="en-US" altLang="ko-KR" sz="1800" baseline="-25000" smtClean="0">
                <a:sym typeface="Symbol" pitchFamily="18" charset="2"/>
              </a:rPr>
              <a:t>R2</a:t>
            </a:r>
            <a:r>
              <a:rPr lang="en-US" altLang="ko-KR" sz="1800" smtClean="0">
                <a:sym typeface="Symbol" pitchFamily="18" charset="2"/>
              </a:rPr>
              <a:t> (</a:t>
            </a:r>
            <a:r>
              <a:rPr lang="en-US" altLang="ko-KR" sz="1800" i="1" smtClean="0">
                <a:sym typeface="Symbol" pitchFamily="18" charset="2"/>
              </a:rPr>
              <a:t>r</a:t>
            </a:r>
            <a:r>
              <a:rPr lang="en-US" altLang="ko-KR" sz="1800" smtClean="0"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tabLst>
                <a:tab pos="2292350" algn="l"/>
                <a:tab pos="2976563" algn="l"/>
              </a:tabLst>
            </a:pPr>
            <a:r>
              <a:rPr lang="en-US" altLang="ko-KR" sz="1800" smtClean="0"/>
              <a:t>A decomposition of R into </a:t>
            </a:r>
            <a:r>
              <a:rPr kumimoji="0" lang="en-US" altLang="ko-KR" sz="1800" i="1" smtClean="0"/>
              <a:t>R</a:t>
            </a:r>
            <a:r>
              <a:rPr kumimoji="0" lang="en-US" altLang="ko-KR" sz="1800" smtClean="0"/>
              <a:t>1 and </a:t>
            </a:r>
            <a:r>
              <a:rPr kumimoji="0" lang="en-US" altLang="ko-KR" sz="1800" i="1" smtClean="0"/>
              <a:t>R</a:t>
            </a:r>
            <a:r>
              <a:rPr kumimoji="0" lang="en-US" altLang="ko-KR" sz="1800" smtClean="0"/>
              <a:t>2 is lossless join if and only if at</a:t>
            </a:r>
            <a:r>
              <a:rPr lang="en-US" altLang="ko-KR" sz="1800" smtClean="0"/>
              <a:t> least one of the following dependencies is in F+:</a:t>
            </a:r>
          </a:p>
          <a:p>
            <a:pPr lvl="1" eaLnBrk="1" hangingPunct="1">
              <a:lnSpc>
                <a:spcPct val="90000"/>
              </a:lnSpc>
              <a:tabLst>
                <a:tab pos="2292350" algn="l"/>
                <a:tab pos="2976563" algn="l"/>
              </a:tabLst>
            </a:pPr>
            <a:r>
              <a:rPr lang="en-US" altLang="ko-KR" sz="1600" i="1" smtClean="0">
                <a:solidFill>
                  <a:srgbClr val="FF3300"/>
                </a:solidFill>
              </a:rPr>
              <a:t>R</a:t>
            </a:r>
            <a:r>
              <a:rPr lang="en-US" altLang="ko-KR" sz="1600" smtClean="0">
                <a:solidFill>
                  <a:srgbClr val="FF3300"/>
                </a:solidFill>
              </a:rPr>
              <a:t>1 </a:t>
            </a:r>
            <a:r>
              <a:rPr lang="en-US" altLang="ko-KR" sz="1600" smtClean="0">
                <a:solidFill>
                  <a:srgbClr val="FF3300"/>
                </a:solidFill>
                <a:sym typeface="Symbol" pitchFamily="18" charset="2"/>
              </a:rPr>
              <a:t> </a:t>
            </a:r>
            <a:r>
              <a:rPr lang="en-US" altLang="ko-KR" sz="1600" i="1" smtClean="0">
                <a:solidFill>
                  <a:srgbClr val="FF3300"/>
                </a:solidFill>
              </a:rPr>
              <a:t>R</a:t>
            </a:r>
            <a:r>
              <a:rPr lang="en-US" altLang="ko-KR" sz="1600" smtClean="0">
                <a:solidFill>
                  <a:srgbClr val="FF3300"/>
                </a:solidFill>
              </a:rPr>
              <a:t>2 </a:t>
            </a:r>
            <a:r>
              <a:rPr lang="en-US" altLang="ko-KR" sz="1600" smtClean="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ko-KR" sz="1600" smtClean="0">
                <a:solidFill>
                  <a:srgbClr val="FF3300"/>
                </a:solidFill>
                <a:sym typeface="Monotype Sorts" pitchFamily="2" charset="2"/>
              </a:rPr>
              <a:t> </a:t>
            </a:r>
            <a:r>
              <a:rPr lang="en-US" altLang="ko-KR" sz="1600" i="1" smtClean="0">
                <a:solidFill>
                  <a:srgbClr val="FF3300"/>
                </a:solidFill>
              </a:rPr>
              <a:t>R</a:t>
            </a:r>
            <a:r>
              <a:rPr lang="en-US" altLang="ko-KR" sz="1600" smtClean="0">
                <a:solidFill>
                  <a:srgbClr val="FF3300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  <a:tabLst>
                <a:tab pos="2292350" algn="l"/>
                <a:tab pos="2976563" algn="l"/>
              </a:tabLst>
            </a:pPr>
            <a:r>
              <a:rPr lang="en-US" altLang="ko-KR" sz="1600" i="1" smtClean="0">
                <a:solidFill>
                  <a:srgbClr val="FF3300"/>
                </a:solidFill>
              </a:rPr>
              <a:t>R</a:t>
            </a:r>
            <a:r>
              <a:rPr lang="en-US" altLang="ko-KR" sz="1600" smtClean="0">
                <a:solidFill>
                  <a:srgbClr val="FF3300"/>
                </a:solidFill>
              </a:rPr>
              <a:t>1 </a:t>
            </a:r>
            <a:r>
              <a:rPr lang="en-US" altLang="ko-KR" sz="1600" smtClean="0">
                <a:solidFill>
                  <a:srgbClr val="FF3300"/>
                </a:solidFill>
                <a:sym typeface="Symbol" pitchFamily="18" charset="2"/>
              </a:rPr>
              <a:t> </a:t>
            </a:r>
            <a:r>
              <a:rPr lang="en-US" altLang="ko-KR" sz="1600" i="1" smtClean="0">
                <a:solidFill>
                  <a:srgbClr val="FF3300"/>
                </a:solidFill>
              </a:rPr>
              <a:t>R</a:t>
            </a:r>
            <a:r>
              <a:rPr lang="en-US" altLang="ko-KR" sz="1600" smtClean="0">
                <a:solidFill>
                  <a:srgbClr val="FF3300"/>
                </a:solidFill>
              </a:rPr>
              <a:t>2 </a:t>
            </a:r>
            <a:r>
              <a:rPr lang="en-US" altLang="ko-KR" sz="1600" smtClean="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ko-KR" sz="1600" smtClean="0">
                <a:solidFill>
                  <a:srgbClr val="FF3300"/>
                </a:solidFill>
                <a:sym typeface="Monotype Sorts" pitchFamily="2" charset="2"/>
              </a:rPr>
              <a:t> </a:t>
            </a:r>
            <a:r>
              <a:rPr lang="en-US" altLang="ko-KR" sz="1600" i="1" smtClean="0">
                <a:solidFill>
                  <a:srgbClr val="FF3300"/>
                </a:solidFill>
              </a:rPr>
              <a:t>R</a:t>
            </a:r>
            <a:r>
              <a:rPr lang="en-US" altLang="ko-KR" sz="1600" smtClean="0">
                <a:solidFill>
                  <a:srgbClr val="FF3300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2292350" algn="l"/>
                <a:tab pos="2976563" algn="l"/>
              </a:tabLst>
            </a:pPr>
            <a:endParaRPr lang="ko-KR" altLang="en-US" sz="1600" smtClean="0">
              <a:sym typeface="Symbol" pitchFamily="18" charset="2"/>
            </a:endParaRPr>
          </a:p>
        </p:txBody>
      </p:sp>
      <p:sp>
        <p:nvSpPr>
          <p:cNvPr id="11270" name="Freeform 5"/>
          <p:cNvSpPr>
            <a:spLocks/>
          </p:cNvSpPr>
          <p:nvPr/>
        </p:nvSpPr>
        <p:spPr bwMode="auto">
          <a:xfrm>
            <a:off x="5435600" y="292417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276745" y="1763815"/>
            <a:ext cx="5400600" cy="63007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이상 현상이 발생함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1770" y="2753925"/>
            <a:ext cx="3759418" cy="275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06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348880"/>
            <a:ext cx="7920880" cy="4132152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1556665" y="1718810"/>
            <a:ext cx="6030670" cy="675075"/>
          </a:xfrm>
          <a:prstGeom prst="wedgeRoundRectCallout">
            <a:avLst>
              <a:gd name="adj1" fmla="val -20302"/>
              <a:gd name="adj2" fmla="val 6348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이행적 함수 종속이 존재하기 때문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0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이행적 함수 종속</a:t>
            </a:r>
            <a:r>
              <a:rPr lang="en-US" altLang="ko-KR" dirty="0" smtClean="0"/>
              <a:t>(transitive FD)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구성하는 세 개의 속성 집합 </a:t>
            </a:r>
            <a:r>
              <a:rPr lang="en-US" altLang="ko-KR" dirty="0" smtClean="0"/>
              <a:t>X, Y, Z</a:t>
            </a:r>
            <a:r>
              <a:rPr lang="ko-KR" altLang="en-US" dirty="0" smtClean="0"/>
              <a:t>에 대해 함수 종속 관계 </a:t>
            </a:r>
            <a:r>
              <a:rPr lang="en-US" altLang="ko-KR" dirty="0" smtClean="0"/>
              <a:t>X → 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 → Z</a:t>
            </a:r>
            <a:r>
              <a:rPr lang="ko-KR" altLang="en-US" dirty="0" smtClean="0"/>
              <a:t>가 존재하면 논리적으로 </a:t>
            </a:r>
            <a:r>
              <a:rPr lang="en-US" altLang="ko-KR" dirty="0" smtClean="0"/>
              <a:t>X → Z</a:t>
            </a:r>
            <a:r>
              <a:rPr lang="ko-KR" altLang="en-US" dirty="0" smtClean="0"/>
              <a:t>가 성립되는데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Z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이행적으로 함수 종속되었다고 함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85" y="3203975"/>
            <a:ext cx="3780420" cy="2550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 현상의 발생 이유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이행적 함수 종속이 존재하기 때문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 해결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이행적 함수 종속이 제거되도록 고객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sym typeface="Wingdings 3"/>
              </a:rPr>
              <a:t></a:t>
            </a:r>
            <a:r>
              <a:rPr lang="en-US" altLang="ko-KR" dirty="0" smtClean="0">
                <a:sym typeface="Wingdings 3"/>
              </a:rPr>
              <a:t> </a:t>
            </a:r>
            <a:r>
              <a:rPr lang="ko-KR" altLang="en-US" dirty="0" smtClean="0"/>
              <a:t>분해된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속하게 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6" y="1052735"/>
            <a:ext cx="9027494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(3NF; Third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정규형에 속하고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이행적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종속되지 않으면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정규형을 만족함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45" y="2978950"/>
            <a:ext cx="8313881" cy="13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(3NF; Third Normal Form)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016606" y="1673805"/>
            <a:ext cx="7065784" cy="112512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제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고객아이디가 등급을 통해 할인율을 결정하는 이행적 함수 종속 관계가 존재하기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775" y="3158970"/>
            <a:ext cx="3555395" cy="260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" y="1389180"/>
            <a:ext cx="7639050" cy="501015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(3NF; Third Normal Form)</a:t>
            </a:r>
          </a:p>
        </p:txBody>
      </p:sp>
    </p:spTree>
    <p:extLst>
      <p:ext uri="{BB962C8B-B14F-4D97-AF65-F5344CB8AC3E}">
        <p14:creationId xmlns="" xmlns:p14="http://schemas.microsoft.com/office/powerpoint/2010/main" val="37681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718810"/>
            <a:ext cx="4379528" cy="4922258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(3NF; Third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887035" y="2753925"/>
            <a:ext cx="3806915" cy="855095"/>
          </a:xfrm>
          <a:prstGeom prst="wedgeRoundRectCallout">
            <a:avLst>
              <a:gd name="adj1" fmla="val -38209"/>
              <a:gd name="adj2" fmla="val 11569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고객등급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제 </a:t>
            </a:r>
            <a:r>
              <a:rPr lang="en-US" altLang="ko-KR" sz="1600" dirty="0" smtClean="0">
                <a:solidFill>
                  <a:schemeClr val="tx1"/>
                </a:solidFill>
              </a:rPr>
              <a:t>3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정규형에 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r>
              <a:rPr lang="en-US" altLang="ko-KR" dirty="0" smtClean="0"/>
              <a:t>(BCNF; Boyce/</a:t>
            </a:r>
            <a:r>
              <a:rPr lang="en-US" altLang="ko-KR" dirty="0" err="1" smtClean="0"/>
              <a:t>Codd</a:t>
            </a:r>
            <a:r>
              <a:rPr lang="en-US" altLang="ko-KR" dirty="0" smtClean="0"/>
              <a:t>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존재하는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정규형까지 모두 만족해도 이상 현상이 발생할 수 있음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강한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(strong 3NF)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후보키를</a:t>
            </a:r>
            <a:r>
              <a:rPr lang="ko-KR" altLang="en-US" dirty="0" smtClean="0"/>
              <a:t> 여러 개 가지고 있는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발생할 수 있는 이상 현상을 해결하기 위해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정규형보다 좀 더 엄격한 제약조건을 제시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속하는 모든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속하는 모든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속하는 것은 아님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550" y="5454225"/>
            <a:ext cx="8103963" cy="129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44" y="1543050"/>
            <a:ext cx="6543675" cy="4562475"/>
          </a:xfrm>
        </p:spPr>
      </p:pic>
    </p:spTree>
    <p:extLst>
      <p:ext uri="{BB962C8B-B14F-4D97-AF65-F5344CB8AC3E}">
        <p14:creationId xmlns="" xmlns:p14="http://schemas.microsoft.com/office/powerpoint/2010/main" val="39490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753925"/>
            <a:ext cx="6515100" cy="379095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66555" y="1718809"/>
            <a:ext cx="8055895" cy="85509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</a:t>
            </a:r>
            <a:r>
              <a:rPr lang="ko-KR" altLang="en-US" dirty="0" err="1" smtClean="0">
                <a:solidFill>
                  <a:schemeClr val="tx1"/>
                </a:solidFill>
              </a:rPr>
              <a:t>보이스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코드 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함수 종속 관계에서 모든 결정자가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아니기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7105" y="5004175"/>
            <a:ext cx="2895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33CC"/>
                </a:solidFill>
              </a:rPr>
              <a:t>[</a:t>
            </a:r>
            <a:r>
              <a:rPr lang="ko-KR" altLang="en-US" sz="1400" b="1" dirty="0" smtClean="0">
                <a:solidFill>
                  <a:srgbClr val="FF33CC"/>
                </a:solidFill>
              </a:rPr>
              <a:t>강좌신청 </a:t>
            </a:r>
            <a:r>
              <a:rPr lang="ko-KR" altLang="en-US" sz="1400" b="1" dirty="0" err="1" smtClean="0">
                <a:solidFill>
                  <a:srgbClr val="FF33CC"/>
                </a:solidFill>
              </a:rPr>
              <a:t>릴레이션의</a:t>
            </a:r>
            <a:r>
              <a:rPr lang="ko-KR" altLang="en-US" sz="1400" b="1" dirty="0" smtClean="0">
                <a:solidFill>
                  <a:srgbClr val="FF33CC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FF33CC"/>
                </a:solidFill>
              </a:rPr>
              <a:t>후보키</a:t>
            </a:r>
            <a:r>
              <a:rPr lang="en-US" altLang="ko-KR" sz="1400" b="1" dirty="0" smtClean="0">
                <a:solidFill>
                  <a:srgbClr val="FF33CC"/>
                </a:solidFill>
              </a:rPr>
              <a:t>]</a:t>
            </a:r>
          </a:p>
          <a:p>
            <a:r>
              <a:rPr lang="en-US" altLang="ko-KR" sz="1400" dirty="0" smtClean="0"/>
              <a:t>{</a:t>
            </a:r>
            <a:r>
              <a:rPr lang="ko-KR" altLang="en-US" sz="1400" dirty="0" smtClean="0"/>
              <a:t>고객아이디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인터넷강좌</a:t>
            </a:r>
            <a:r>
              <a:rPr lang="en-US" altLang="ko-KR" sz="1400" dirty="0" smtClean="0"/>
              <a:t>} : </a:t>
            </a:r>
            <a:r>
              <a:rPr lang="ko-KR" altLang="en-US" sz="1400" dirty="0" err="1" smtClean="0"/>
              <a:t>기본키</a:t>
            </a:r>
            <a:endParaRPr lang="en-US" altLang="ko-KR" sz="1400" dirty="0" smtClean="0"/>
          </a:p>
          <a:p>
            <a:r>
              <a:rPr lang="en-US" altLang="ko-KR" sz="1400" dirty="0" smtClean="0"/>
              <a:t>{</a:t>
            </a:r>
            <a:r>
              <a:rPr lang="ko-KR" altLang="en-US" sz="1400" dirty="0" smtClean="0"/>
              <a:t>고객아이디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담당강사번호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7095" y="3113965"/>
            <a:ext cx="3324652" cy="168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97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258870"/>
            <a:ext cx="7610475" cy="428625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151620" y="1538790"/>
            <a:ext cx="6885765" cy="765085"/>
          </a:xfrm>
          <a:prstGeom prst="wedgeRoundRectCallout">
            <a:avLst>
              <a:gd name="adj1" fmla="val -20302"/>
              <a:gd name="adj2" fmla="val 6348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담당강사번호가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아님에도 인터넷강좌 속성을 결정하기 때문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538789"/>
            <a:ext cx="7122326" cy="5057273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(BCNF; Boyce/</a:t>
            </a:r>
            <a:r>
              <a:rPr lang="en-US" altLang="ko-KR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Codd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Normal Form)</a:t>
            </a:r>
          </a:p>
        </p:txBody>
      </p:sp>
    </p:spTree>
    <p:extLst>
      <p:ext uri="{BB962C8B-B14F-4D97-AF65-F5344CB8AC3E}">
        <p14:creationId xmlns="" xmlns:p14="http://schemas.microsoft.com/office/powerpoint/2010/main" val="5522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1583795"/>
            <a:ext cx="4019673" cy="5057273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(BCNF; Boyce/</a:t>
            </a:r>
            <a:r>
              <a:rPr lang="en-US" altLang="ko-KR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Codd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887035" y="2528900"/>
            <a:ext cx="3150350" cy="1260140"/>
          </a:xfrm>
          <a:prstGeom prst="wedgeRoundRectCallout">
            <a:avLst>
              <a:gd name="adj1" fmla="val -41590"/>
              <a:gd name="adj2" fmla="val 6778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고객담당강사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강좌담당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</a:t>
            </a:r>
            <a:r>
              <a:rPr lang="en-US" altLang="ko-KR" sz="1600" dirty="0" smtClean="0">
                <a:solidFill>
                  <a:schemeClr val="tx1"/>
                </a:solidFill>
              </a:rPr>
              <a:t>BCNF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에속함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41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정규형을 만족하면서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함수 종속이 아닌 </a:t>
            </a:r>
            <a:r>
              <a:rPr lang="ko-KR" altLang="en-US" dirty="0" err="1" smtClean="0"/>
              <a:t>다치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종속</a:t>
            </a:r>
            <a:r>
              <a:rPr lang="en-US" altLang="ko-KR" dirty="0" smtClean="0"/>
              <a:t>(MVD; </a:t>
            </a:r>
            <a:r>
              <a:rPr lang="en-US" altLang="ko-KR" dirty="0" err="1" smtClean="0"/>
              <a:t>MultiValued</a:t>
            </a:r>
            <a:r>
              <a:rPr lang="en-US" altLang="ko-KR" dirty="0" smtClean="0"/>
              <a:t> Dependency)</a:t>
            </a:r>
            <a:r>
              <a:rPr lang="ko-KR" altLang="en-US" dirty="0" smtClean="0"/>
              <a:t>를 제거하면 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정규형에 속함</a:t>
            </a:r>
            <a:endParaRPr lang="en-US" altLang="ko-KR" dirty="0" smtClean="0"/>
          </a:p>
          <a:p>
            <a:pPr lvl="3"/>
            <a:endParaRPr lang="en-US" altLang="ko-KR" sz="900" dirty="0" smtClean="0"/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정규형을 만족하면서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통하지 않는 조인 종속</a:t>
            </a:r>
            <a:r>
              <a:rPr lang="en-US" altLang="ko-KR" dirty="0" smtClean="0"/>
              <a:t> (JD; Join Dependency)</a:t>
            </a:r>
            <a:r>
              <a:rPr lang="ko-KR" altLang="en-US" dirty="0" smtClean="0"/>
              <a:t>을 제거하면 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정규형에 속함</a:t>
            </a:r>
            <a:endParaRPr lang="en-US" altLang="ko-KR" dirty="0" smtClean="0"/>
          </a:p>
          <a:p>
            <a:pPr lvl="7">
              <a:lnSpc>
                <a:spcPct val="150000"/>
              </a:lnSpc>
            </a:pPr>
            <a:endParaRPr lang="en-US" altLang="ko-KR" sz="900" dirty="0" smtClean="0"/>
          </a:p>
          <a:p>
            <a:r>
              <a:rPr lang="ko-KR" altLang="en-US" dirty="0" smtClean="0"/>
              <a:t>정규화 시 주의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정규형에 속해야만 바람직한 것은 아님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정규형이나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속하도록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분해하여 데이터 중복을 줄이고 이상 현상을 해결하는 경우가 많음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6" y="872061"/>
            <a:ext cx="4053268" cy="5824895"/>
          </a:xfrm>
        </p:spPr>
      </p:pic>
    </p:spTree>
    <p:extLst>
      <p:ext uri="{BB962C8B-B14F-4D97-AF65-F5344CB8AC3E}">
        <p14:creationId xmlns="" xmlns:p14="http://schemas.microsoft.com/office/powerpoint/2010/main" val="24553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0" y="2332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120" name="Group 72"/>
          <p:cNvGraphicFramePr>
            <a:graphicFrameLocks noGrp="1"/>
          </p:cNvGraphicFramePr>
          <p:nvPr/>
        </p:nvGraphicFramePr>
        <p:xfrm>
          <a:off x="900113" y="1268413"/>
          <a:ext cx="5472112" cy="2631440"/>
        </p:xfrm>
        <a:graphic>
          <a:graphicData uri="http://schemas.openxmlformats.org/drawingml/2006/table">
            <a:tbl>
              <a:tblPr/>
              <a:tblGrid>
                <a:gridCol w="835025"/>
                <a:gridCol w="1354137"/>
                <a:gridCol w="1093788"/>
                <a:gridCol w="1354137"/>
                <a:gridCol w="83502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학번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지도교수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학과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과목번호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성적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전기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E412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C123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E412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1" name="Text Box 69"/>
          <p:cNvSpPr txBox="1">
            <a:spLocks noChangeArrowheads="1"/>
          </p:cNvSpPr>
          <p:nvPr/>
        </p:nvSpPr>
        <p:spPr bwMode="auto">
          <a:xfrm>
            <a:off x="684213" y="476250"/>
            <a:ext cx="187166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정규형</a:t>
            </a:r>
          </a:p>
        </p:txBody>
      </p:sp>
      <p:sp>
        <p:nvSpPr>
          <p:cNvPr id="7192" name="Text Box 70"/>
          <p:cNvSpPr txBox="1">
            <a:spLocks noChangeArrowheads="1"/>
          </p:cNvSpPr>
          <p:nvPr/>
        </p:nvSpPr>
        <p:spPr bwMode="auto">
          <a:xfrm>
            <a:off x="926595" y="4014065"/>
            <a:ext cx="66960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/>
              <a:t>① </a:t>
            </a:r>
            <a:r>
              <a:rPr lang="ko-KR" altLang="en-US" sz="1400" b="1" dirty="0"/>
              <a:t>삽입 이상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>
                <a:latin typeface="Arial" pitchFamily="34" charset="0"/>
              </a:rPr>
              <a:t>“</a:t>
            </a:r>
            <a:r>
              <a:rPr lang="ko-KR" altLang="en-US" sz="1400" dirty="0"/>
              <a:t>학번이 </a:t>
            </a:r>
            <a:r>
              <a:rPr lang="en-US" altLang="ko-KR" sz="1400" dirty="0"/>
              <a:t>500</a:t>
            </a:r>
            <a:r>
              <a:rPr lang="ko-KR" altLang="en-US" sz="1400" dirty="0"/>
              <a:t>인 학생의 지도 교수가 </a:t>
            </a:r>
            <a:r>
              <a:rPr lang="en-US" altLang="ko-KR" sz="1400" dirty="0"/>
              <a:t>P4" </a:t>
            </a:r>
            <a:r>
              <a:rPr lang="ko-KR" altLang="en-US" sz="1400" dirty="0"/>
              <a:t>삽입불가</a:t>
            </a:r>
            <a:r>
              <a:rPr lang="ko-KR" altLang="en-US" sz="1400" dirty="0">
                <a:latin typeface="Arial" pitchFamily="34" charset="0"/>
              </a:rPr>
              <a:t>”</a:t>
            </a:r>
            <a:r>
              <a:rPr lang="ko-KR" altLang="en-US" sz="1400" dirty="0"/>
              <a:t> </a:t>
            </a:r>
          </a:p>
          <a:p>
            <a:r>
              <a:rPr lang="en-US" altLang="ko-KR" sz="1400" dirty="0"/>
              <a:t>( ∵ (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과목번호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r>
              <a:rPr lang="en-US" altLang="ko-KR" sz="1400" dirty="0"/>
              <a:t>Primary Key, </a:t>
            </a:r>
            <a:r>
              <a:rPr lang="ko-KR" altLang="en-US" sz="1400" dirty="0"/>
              <a:t>과목번호 없이 삽입 불가</a:t>
            </a:r>
            <a:r>
              <a:rPr lang="en-US" altLang="ko-KR" sz="1400" dirty="0"/>
              <a:t>) </a:t>
            </a:r>
          </a:p>
          <a:p>
            <a:r>
              <a:rPr lang="en-US" altLang="ko-KR" sz="1400" b="1" dirty="0"/>
              <a:t>② </a:t>
            </a:r>
            <a:r>
              <a:rPr lang="ko-KR" altLang="en-US" sz="1400" b="1" dirty="0"/>
              <a:t>삭제 이상</a:t>
            </a:r>
            <a:r>
              <a:rPr lang="ko-KR" altLang="en-US" sz="1400" dirty="0"/>
              <a:t> </a:t>
            </a:r>
          </a:p>
          <a:p>
            <a:r>
              <a:rPr lang="en-US" altLang="ko-KR" sz="1400" dirty="0"/>
              <a:t>200</a:t>
            </a:r>
            <a:r>
              <a:rPr lang="ko-KR" altLang="en-US" sz="1400" dirty="0"/>
              <a:t>번 학생의 </a:t>
            </a:r>
            <a:r>
              <a:rPr lang="en-US" altLang="ko-KR" sz="1400" dirty="0"/>
              <a:t>C123 </a:t>
            </a:r>
            <a:r>
              <a:rPr lang="ko-KR" altLang="en-US" sz="1400" dirty="0"/>
              <a:t>과목 등록 취소 </a:t>
            </a:r>
          </a:p>
          <a:p>
            <a:r>
              <a:rPr lang="ko-KR" altLang="en-US" sz="1400" dirty="0"/>
              <a:t>→ 지도 교수가 </a:t>
            </a:r>
            <a:r>
              <a:rPr lang="en-US" altLang="ko-KR" sz="1400" dirty="0"/>
              <a:t>P2 </a:t>
            </a:r>
            <a:r>
              <a:rPr lang="ko-KR" altLang="en-US" sz="1400" dirty="0"/>
              <a:t>라는 사실을 잃어버림 </a:t>
            </a:r>
          </a:p>
          <a:p>
            <a:r>
              <a:rPr lang="ko-KR" altLang="en-US" sz="1400" b="1" dirty="0"/>
              <a:t>③ 갱신 이상</a:t>
            </a:r>
            <a:r>
              <a:rPr lang="ko-KR" altLang="en-US" sz="1400" dirty="0"/>
              <a:t> </a:t>
            </a:r>
          </a:p>
          <a:p>
            <a:r>
              <a:rPr lang="en-US" altLang="ko-KR" sz="1400" dirty="0"/>
              <a:t>400</a:t>
            </a:r>
            <a:r>
              <a:rPr lang="ko-KR" altLang="en-US" sz="1400" dirty="0"/>
              <a:t>번 학생의 지도 교수가 </a:t>
            </a:r>
            <a:r>
              <a:rPr lang="en-US" altLang="ko-KR" sz="1400" dirty="0"/>
              <a:t>P1→P3 </a:t>
            </a:r>
          </a:p>
          <a:p>
            <a:r>
              <a:rPr lang="ko-KR" altLang="en-US" sz="1400" dirty="0"/>
              <a:t>부분 변경 </a:t>
            </a:r>
            <a:r>
              <a:rPr lang="en-US" altLang="ko-KR" sz="1400" dirty="0"/>
              <a:t>-&gt; Inconsistency </a:t>
            </a:r>
          </a:p>
        </p:txBody>
      </p:sp>
      <p:sp>
        <p:nvSpPr>
          <p:cNvPr id="7193" name="Text Box 73"/>
          <p:cNvSpPr txBox="1">
            <a:spLocks noChangeArrowheads="1"/>
          </p:cNvSpPr>
          <p:nvPr/>
        </p:nvSpPr>
        <p:spPr bwMode="auto">
          <a:xfrm>
            <a:off x="5202070" y="5139190"/>
            <a:ext cx="331311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dirty="0"/>
              <a:t>원인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가 아닌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r>
              <a:rPr lang="ko-KR" altLang="en-US" dirty="0" smtClean="0"/>
              <a:t>들이 </a:t>
            </a:r>
            <a:r>
              <a:rPr lang="en-US" altLang="ko-KR" dirty="0"/>
              <a:t>Primary Key </a:t>
            </a:r>
            <a:r>
              <a:rPr lang="ko-KR" altLang="en-US" dirty="0"/>
              <a:t>에 부분 종속 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학번 </a:t>
            </a:r>
            <a:r>
              <a:rPr lang="en-US" altLang="ko-KR" dirty="0"/>
              <a:t>-&gt; </a:t>
            </a:r>
            <a:r>
              <a:rPr lang="ko-KR" altLang="en-US" dirty="0"/>
              <a:t>지도 교수 </a:t>
            </a:r>
          </a:p>
        </p:txBody>
      </p:sp>
      <p:sp>
        <p:nvSpPr>
          <p:cNvPr id="7194" name="Text Box 74"/>
          <p:cNvSpPr txBox="1">
            <a:spLocks noChangeArrowheads="1"/>
          </p:cNvSpPr>
          <p:nvPr/>
        </p:nvSpPr>
        <p:spPr bwMode="auto">
          <a:xfrm>
            <a:off x="3203575" y="836613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수강지도</a:t>
            </a:r>
            <a:r>
              <a:rPr lang="en-US" altLang="ko-KR"/>
              <a:t>(1NF)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287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162" name="Group 90"/>
          <p:cNvGraphicFramePr>
            <a:graphicFrameLocks noGrp="1"/>
          </p:cNvGraphicFramePr>
          <p:nvPr/>
        </p:nvGraphicFramePr>
        <p:xfrm>
          <a:off x="611188" y="1341438"/>
          <a:ext cx="3024187" cy="1314768"/>
        </p:xfrm>
        <a:graphic>
          <a:graphicData uri="http://schemas.openxmlformats.org/drawingml/2006/table">
            <a:tbl>
              <a:tblPr/>
              <a:tblGrid>
                <a:gridCol w="768350"/>
                <a:gridCol w="1247775"/>
                <a:gridCol w="1008062"/>
              </a:tblGrid>
              <a:tr h="369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학번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지도교수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학과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전기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9" name="Rectangle 4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8210" name="Rectangle 45"/>
          <p:cNvSpPr>
            <a:spLocks noChangeArrowheads="1"/>
          </p:cNvSpPr>
          <p:nvPr/>
        </p:nvSpPr>
        <p:spPr bwMode="auto">
          <a:xfrm>
            <a:off x="0" y="2332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163" name="Group 91"/>
          <p:cNvGraphicFramePr>
            <a:graphicFrameLocks noGrp="1"/>
          </p:cNvGraphicFramePr>
          <p:nvPr/>
        </p:nvGraphicFramePr>
        <p:xfrm>
          <a:off x="3995738" y="1341438"/>
          <a:ext cx="2736850" cy="2720340"/>
        </p:xfrm>
        <a:graphic>
          <a:graphicData uri="http://schemas.openxmlformats.org/drawingml/2006/table">
            <a:tbl>
              <a:tblPr/>
              <a:tblGrid>
                <a:gridCol w="755650"/>
                <a:gridCol w="1225550"/>
                <a:gridCol w="755650"/>
              </a:tblGrid>
              <a:tr h="495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학번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과목번호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성적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E412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C123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C312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C324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C312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C324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E412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5" name="Text Box 87"/>
          <p:cNvSpPr txBox="1">
            <a:spLocks noChangeArrowheads="1"/>
          </p:cNvSpPr>
          <p:nvPr/>
        </p:nvSpPr>
        <p:spPr bwMode="auto">
          <a:xfrm>
            <a:off x="684213" y="476250"/>
            <a:ext cx="187166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정규형</a:t>
            </a:r>
          </a:p>
        </p:txBody>
      </p:sp>
      <p:sp>
        <p:nvSpPr>
          <p:cNvPr id="8228" name="Text Box 93"/>
          <p:cNvSpPr txBox="1">
            <a:spLocks noChangeArrowheads="1"/>
          </p:cNvSpPr>
          <p:nvPr/>
        </p:nvSpPr>
        <p:spPr bwMode="auto">
          <a:xfrm>
            <a:off x="1476375" y="9810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지도</a:t>
            </a:r>
          </a:p>
        </p:txBody>
      </p:sp>
      <p:sp>
        <p:nvSpPr>
          <p:cNvPr id="8229" name="Text Box 94"/>
          <p:cNvSpPr txBox="1">
            <a:spLocks noChangeArrowheads="1"/>
          </p:cNvSpPr>
          <p:nvPr/>
        </p:nvSpPr>
        <p:spPr bwMode="auto">
          <a:xfrm>
            <a:off x="4859338" y="908050"/>
            <a:ext cx="1512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수강</a:t>
            </a: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611560" y="4149080"/>
            <a:ext cx="5265585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/>
              <a:t>① </a:t>
            </a:r>
            <a:r>
              <a:rPr lang="ko-KR" altLang="en-US" sz="1400" b="1" dirty="0"/>
              <a:t>삽입 이상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>
                <a:latin typeface="Arial" pitchFamily="34" charset="0"/>
              </a:rPr>
              <a:t>“</a:t>
            </a:r>
            <a:r>
              <a:rPr lang="ko-KR" altLang="en-US" sz="1400" dirty="0"/>
              <a:t>학번이 </a:t>
            </a:r>
            <a:r>
              <a:rPr lang="en-US" altLang="ko-KR" sz="1400" dirty="0"/>
              <a:t>500</a:t>
            </a:r>
            <a:r>
              <a:rPr lang="ko-KR" altLang="en-US" sz="1400" dirty="0"/>
              <a:t>인 학생의 지도 교수가 </a:t>
            </a:r>
            <a:r>
              <a:rPr lang="en-US" altLang="ko-KR" sz="1400" dirty="0"/>
              <a:t>P4" </a:t>
            </a:r>
            <a:r>
              <a:rPr lang="ko-KR" altLang="en-US" sz="1400" dirty="0"/>
              <a:t>삽입불가</a:t>
            </a:r>
            <a:r>
              <a:rPr lang="ko-KR" altLang="en-US" sz="1400" dirty="0">
                <a:latin typeface="Arial" pitchFamily="34" charset="0"/>
              </a:rPr>
              <a:t>”</a:t>
            </a:r>
            <a:r>
              <a:rPr lang="ko-KR" altLang="en-US" sz="1400" dirty="0"/>
              <a:t> </a:t>
            </a:r>
          </a:p>
          <a:p>
            <a:r>
              <a:rPr lang="en-US" altLang="ko-KR" sz="1400" dirty="0"/>
              <a:t>( ∵ (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과목번호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r>
              <a:rPr lang="en-US" altLang="ko-KR" sz="1400" dirty="0"/>
              <a:t>Primary Key, </a:t>
            </a:r>
            <a:r>
              <a:rPr lang="ko-KR" altLang="en-US" sz="1400" dirty="0"/>
              <a:t>과목번호 없이 삽입 불가</a:t>
            </a:r>
            <a:r>
              <a:rPr lang="en-US" altLang="ko-KR" sz="1400" dirty="0"/>
              <a:t>) </a:t>
            </a:r>
          </a:p>
          <a:p>
            <a:r>
              <a:rPr lang="en-US" altLang="ko-KR" sz="1400" b="1" dirty="0"/>
              <a:t>② </a:t>
            </a:r>
            <a:r>
              <a:rPr lang="ko-KR" altLang="en-US" sz="1400" b="1" dirty="0"/>
              <a:t>삭제 이상</a:t>
            </a:r>
            <a:r>
              <a:rPr lang="ko-KR" altLang="en-US" sz="1400" dirty="0"/>
              <a:t> </a:t>
            </a:r>
          </a:p>
          <a:p>
            <a:r>
              <a:rPr lang="en-US" altLang="ko-KR" sz="1400" dirty="0"/>
              <a:t>200</a:t>
            </a:r>
            <a:r>
              <a:rPr lang="ko-KR" altLang="en-US" sz="1400" dirty="0"/>
              <a:t>번 학생의 </a:t>
            </a:r>
            <a:r>
              <a:rPr lang="en-US" altLang="ko-KR" sz="1400" dirty="0"/>
              <a:t>C123 </a:t>
            </a:r>
            <a:r>
              <a:rPr lang="ko-KR" altLang="en-US" sz="1400" dirty="0"/>
              <a:t>과목 등록 취소 </a:t>
            </a:r>
          </a:p>
          <a:p>
            <a:r>
              <a:rPr lang="ko-KR" altLang="en-US" sz="1400" dirty="0"/>
              <a:t>→ 지도 교수가 </a:t>
            </a:r>
            <a:r>
              <a:rPr lang="en-US" altLang="ko-KR" sz="1400" dirty="0"/>
              <a:t>P2 </a:t>
            </a:r>
            <a:r>
              <a:rPr lang="ko-KR" altLang="en-US" sz="1400" dirty="0"/>
              <a:t>라는 사실을 잃어버림 </a:t>
            </a:r>
          </a:p>
          <a:p>
            <a:r>
              <a:rPr lang="ko-KR" altLang="en-US" sz="1400" b="1" dirty="0"/>
              <a:t>③ 갱신 이상</a:t>
            </a:r>
            <a:r>
              <a:rPr lang="ko-KR" altLang="en-US" sz="1400" dirty="0"/>
              <a:t> </a:t>
            </a:r>
          </a:p>
          <a:p>
            <a:r>
              <a:rPr lang="en-US" altLang="ko-KR" sz="1400" dirty="0"/>
              <a:t>400</a:t>
            </a:r>
            <a:r>
              <a:rPr lang="ko-KR" altLang="en-US" sz="1400" dirty="0"/>
              <a:t>번 학생의 지도 교수가 </a:t>
            </a:r>
            <a:r>
              <a:rPr lang="en-US" altLang="ko-KR" sz="1400" dirty="0"/>
              <a:t>P1→P3 </a:t>
            </a:r>
          </a:p>
          <a:p>
            <a:r>
              <a:rPr lang="ko-KR" altLang="en-US" sz="1400" dirty="0"/>
              <a:t>부분 변경 </a:t>
            </a:r>
            <a:r>
              <a:rPr lang="en-US" altLang="ko-KR" sz="1400" dirty="0"/>
              <a:t>-&gt; Inconsistency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057165" y="4869160"/>
            <a:ext cx="585065" cy="495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67255" y="4959170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해결되었나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287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162" name="Group 90"/>
          <p:cNvGraphicFramePr>
            <a:graphicFrameLocks noGrp="1"/>
          </p:cNvGraphicFramePr>
          <p:nvPr/>
        </p:nvGraphicFramePr>
        <p:xfrm>
          <a:off x="611188" y="1341438"/>
          <a:ext cx="3024187" cy="1314768"/>
        </p:xfrm>
        <a:graphic>
          <a:graphicData uri="http://schemas.openxmlformats.org/drawingml/2006/table">
            <a:tbl>
              <a:tblPr/>
              <a:tblGrid>
                <a:gridCol w="768350"/>
                <a:gridCol w="1247775"/>
                <a:gridCol w="1008062"/>
              </a:tblGrid>
              <a:tr h="369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학번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지도교수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학과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전기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9" name="Rectangle 4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8210" name="Rectangle 45"/>
          <p:cNvSpPr>
            <a:spLocks noChangeArrowheads="1"/>
          </p:cNvSpPr>
          <p:nvPr/>
        </p:nvSpPr>
        <p:spPr bwMode="auto">
          <a:xfrm>
            <a:off x="0" y="2332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163" name="Group 91"/>
          <p:cNvGraphicFramePr>
            <a:graphicFrameLocks noGrp="1"/>
          </p:cNvGraphicFramePr>
          <p:nvPr/>
        </p:nvGraphicFramePr>
        <p:xfrm>
          <a:off x="3995738" y="1341438"/>
          <a:ext cx="2736850" cy="2720340"/>
        </p:xfrm>
        <a:graphic>
          <a:graphicData uri="http://schemas.openxmlformats.org/drawingml/2006/table">
            <a:tbl>
              <a:tblPr/>
              <a:tblGrid>
                <a:gridCol w="755650"/>
                <a:gridCol w="1225550"/>
                <a:gridCol w="755650"/>
              </a:tblGrid>
              <a:tr h="495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학번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과목번호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성적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E412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C123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C312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C324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C312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C324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E412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5" name="Text Box 87"/>
          <p:cNvSpPr txBox="1">
            <a:spLocks noChangeArrowheads="1"/>
          </p:cNvSpPr>
          <p:nvPr/>
        </p:nvSpPr>
        <p:spPr bwMode="auto">
          <a:xfrm>
            <a:off x="684213" y="476250"/>
            <a:ext cx="187166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정규형</a:t>
            </a:r>
          </a:p>
        </p:txBody>
      </p:sp>
      <p:sp>
        <p:nvSpPr>
          <p:cNvPr id="8226" name="Text Box 88"/>
          <p:cNvSpPr txBox="1">
            <a:spLocks noChangeArrowheads="1"/>
          </p:cNvSpPr>
          <p:nvPr/>
        </p:nvSpPr>
        <p:spPr bwMode="auto">
          <a:xfrm>
            <a:off x="341530" y="3654025"/>
            <a:ext cx="35274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/>
              <a:t>①</a:t>
            </a:r>
            <a:r>
              <a:rPr lang="ko-KR" altLang="en-US" sz="1400" b="1" dirty="0"/>
              <a:t>삽입이상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>
                <a:latin typeface="Arial" pitchFamily="34" charset="0"/>
              </a:rPr>
              <a:t>“</a:t>
            </a:r>
            <a:r>
              <a:rPr lang="ko-KR" altLang="en-US" sz="1400" dirty="0"/>
              <a:t>어떤 교수가 어느 학과에 속한다</a:t>
            </a:r>
            <a:r>
              <a:rPr lang="ko-KR" altLang="en-US" sz="1400" dirty="0">
                <a:latin typeface="Arial" pitchFamily="34" charset="0"/>
              </a:rPr>
              <a:t>”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→지도 학생이 없으면 삽입불가 </a:t>
            </a:r>
            <a:endParaRPr lang="ko-KR" altLang="en-US" sz="1400" b="1" dirty="0"/>
          </a:p>
          <a:p>
            <a:r>
              <a:rPr lang="ko-KR" altLang="en-US" sz="1400" b="1" dirty="0"/>
              <a:t>②삭제 이상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>
                <a:latin typeface="Arial" pitchFamily="34" charset="0"/>
              </a:rPr>
              <a:t>“</a:t>
            </a:r>
            <a:r>
              <a:rPr lang="ko-KR" altLang="en-US" sz="1400" dirty="0"/>
              <a:t>어떤 학생이 지도 교수 관계를 취소</a:t>
            </a:r>
            <a:r>
              <a:rPr lang="ko-KR" altLang="en-US" sz="1400" dirty="0">
                <a:latin typeface="Arial" pitchFamily="34" charset="0"/>
              </a:rPr>
              <a:t>”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→교수의 학과까지 삭제 </a:t>
            </a:r>
            <a:endParaRPr lang="ko-KR" altLang="en-US" sz="1400" b="1" dirty="0"/>
          </a:p>
          <a:p>
            <a:r>
              <a:rPr lang="ko-KR" altLang="en-US" sz="1400" b="1" dirty="0"/>
              <a:t>③갱신 이상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>
                <a:latin typeface="Arial" pitchFamily="34" charset="0"/>
              </a:rPr>
              <a:t>“</a:t>
            </a:r>
            <a:r>
              <a:rPr lang="ko-KR" altLang="en-US" sz="1400" dirty="0"/>
              <a:t>지도 교수 </a:t>
            </a:r>
            <a:r>
              <a:rPr lang="en-US" altLang="ko-KR" sz="1400" dirty="0"/>
              <a:t>P1</a:t>
            </a:r>
            <a:r>
              <a:rPr lang="ko-KR" altLang="en-US" sz="1400" dirty="0"/>
              <a:t>의 학과 컴퓨터→ 전자</a:t>
            </a:r>
            <a:r>
              <a:rPr lang="ko-KR" altLang="en-US" sz="1400" dirty="0">
                <a:latin typeface="Arial" pitchFamily="34" charset="0"/>
              </a:rPr>
              <a:t>”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→부분 갱신 →</a:t>
            </a:r>
            <a:r>
              <a:rPr lang="en-US" altLang="ko-KR" sz="1400" dirty="0"/>
              <a:t>inconsistency </a:t>
            </a:r>
          </a:p>
        </p:txBody>
      </p:sp>
      <p:sp>
        <p:nvSpPr>
          <p:cNvPr id="8227" name="Text Box 92"/>
          <p:cNvSpPr txBox="1">
            <a:spLocks noChangeArrowheads="1"/>
          </p:cNvSpPr>
          <p:nvPr/>
        </p:nvSpPr>
        <p:spPr bwMode="auto">
          <a:xfrm>
            <a:off x="4500563" y="4797425"/>
            <a:ext cx="39592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/>
              <a:t>문제점</a:t>
            </a:r>
            <a:r>
              <a:rPr lang="ko-KR" altLang="en-US"/>
              <a:t> </a:t>
            </a:r>
          </a:p>
          <a:p>
            <a:r>
              <a:rPr lang="en-US" altLang="ko-KR"/>
              <a:t>Transitive FD </a:t>
            </a:r>
          </a:p>
          <a:p>
            <a:r>
              <a:rPr lang="ko-KR" altLang="en-US"/>
              <a:t>학번</a:t>
            </a:r>
            <a:r>
              <a:rPr lang="en-US" altLang="ko-KR"/>
              <a:t>-&gt; </a:t>
            </a:r>
            <a:r>
              <a:rPr lang="ko-KR" altLang="en-US"/>
              <a:t>지도교수</a:t>
            </a:r>
            <a:r>
              <a:rPr lang="en-US" altLang="ko-KR"/>
              <a:t>, </a:t>
            </a:r>
            <a:r>
              <a:rPr lang="ko-KR" altLang="en-US"/>
              <a:t>지도교수</a:t>
            </a:r>
            <a:r>
              <a:rPr lang="en-US" altLang="ko-KR"/>
              <a:t>-&gt; </a:t>
            </a:r>
            <a:r>
              <a:rPr lang="ko-KR" altLang="en-US"/>
              <a:t>학과</a:t>
            </a:r>
            <a:r>
              <a:rPr lang="en-US" altLang="ko-KR"/>
              <a:t>, </a:t>
            </a:r>
            <a:r>
              <a:rPr lang="ko-KR" altLang="en-US"/>
              <a:t>학번</a:t>
            </a:r>
            <a:r>
              <a:rPr lang="en-US" altLang="ko-KR"/>
              <a:t>-&gt; </a:t>
            </a:r>
            <a:r>
              <a:rPr lang="ko-KR" altLang="en-US"/>
              <a:t>학과 </a:t>
            </a:r>
          </a:p>
        </p:txBody>
      </p:sp>
      <p:sp>
        <p:nvSpPr>
          <p:cNvPr id="8228" name="Text Box 93"/>
          <p:cNvSpPr txBox="1">
            <a:spLocks noChangeArrowheads="1"/>
          </p:cNvSpPr>
          <p:nvPr/>
        </p:nvSpPr>
        <p:spPr bwMode="auto">
          <a:xfrm>
            <a:off x="1476375" y="9810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지도</a:t>
            </a:r>
          </a:p>
        </p:txBody>
      </p:sp>
      <p:sp>
        <p:nvSpPr>
          <p:cNvPr id="8229" name="Text Box 94"/>
          <p:cNvSpPr txBox="1">
            <a:spLocks noChangeArrowheads="1"/>
          </p:cNvSpPr>
          <p:nvPr/>
        </p:nvSpPr>
        <p:spPr bwMode="auto">
          <a:xfrm>
            <a:off x="4859338" y="908050"/>
            <a:ext cx="1512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수강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545" y="2978950"/>
            <a:ext cx="193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그러나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6" grpId="0"/>
      <p:bldP spid="822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0" y="287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90" name="Group 94"/>
          <p:cNvGraphicFramePr>
            <a:graphicFrameLocks noGrp="1"/>
          </p:cNvGraphicFramePr>
          <p:nvPr/>
        </p:nvGraphicFramePr>
        <p:xfrm>
          <a:off x="684213" y="1844675"/>
          <a:ext cx="1655762" cy="1263968"/>
        </p:xfrm>
        <a:graphic>
          <a:graphicData uri="http://schemas.openxmlformats.org/drawingml/2006/table">
            <a:tbl>
              <a:tblPr/>
              <a:tblGrid>
                <a:gridCol w="604837"/>
                <a:gridCol w="1050925"/>
              </a:tblGrid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학번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지도교수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0" name="Rectangle 3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95" name="Group 99"/>
          <p:cNvGraphicFramePr>
            <a:graphicFrameLocks noGrp="1"/>
          </p:cNvGraphicFramePr>
          <p:nvPr/>
        </p:nvGraphicFramePr>
        <p:xfrm>
          <a:off x="2627313" y="1844675"/>
          <a:ext cx="2016125" cy="1168258"/>
        </p:xfrm>
        <a:graphic>
          <a:graphicData uri="http://schemas.openxmlformats.org/drawingml/2006/table">
            <a:tbl>
              <a:tblPr/>
              <a:tblGrid>
                <a:gridCol w="936625"/>
                <a:gridCol w="1079500"/>
              </a:tblGrid>
              <a:tr h="4141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지도교수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학과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전기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컴퓨터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86" name="Group 90"/>
          <p:cNvGraphicFramePr>
            <a:graphicFrameLocks noGrp="1"/>
          </p:cNvGraphicFramePr>
          <p:nvPr>
            <p:ph/>
          </p:nvPr>
        </p:nvGraphicFramePr>
        <p:xfrm>
          <a:off x="4932363" y="1844675"/>
          <a:ext cx="2952750" cy="2529840"/>
        </p:xfrm>
        <a:graphic>
          <a:graphicData uri="http://schemas.openxmlformats.org/drawingml/2006/table">
            <a:tbl>
              <a:tblPr/>
              <a:tblGrid>
                <a:gridCol w="914400"/>
                <a:gridCol w="936625"/>
                <a:gridCol w="1101725"/>
              </a:tblGrid>
              <a:tr h="279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학번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과목번호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성적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400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E412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C123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C312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C324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C312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C324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C413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E412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C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6" name="Text Box 79"/>
          <p:cNvSpPr txBox="1">
            <a:spLocks noChangeArrowheads="1"/>
          </p:cNvSpPr>
          <p:nvPr/>
        </p:nvSpPr>
        <p:spPr bwMode="auto">
          <a:xfrm>
            <a:off x="684213" y="476250"/>
            <a:ext cx="187166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정규형</a:t>
            </a:r>
          </a:p>
        </p:txBody>
      </p:sp>
      <p:sp>
        <p:nvSpPr>
          <p:cNvPr id="9257" name="Text Box 95"/>
          <p:cNvSpPr txBox="1">
            <a:spLocks noChangeArrowheads="1"/>
          </p:cNvSpPr>
          <p:nvPr/>
        </p:nvSpPr>
        <p:spPr bwMode="auto">
          <a:xfrm>
            <a:off x="900113" y="14128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학생지도</a:t>
            </a:r>
          </a:p>
        </p:txBody>
      </p:sp>
      <p:sp>
        <p:nvSpPr>
          <p:cNvPr id="9258" name="Text Box 96"/>
          <p:cNvSpPr txBox="1">
            <a:spLocks noChangeArrowheads="1"/>
          </p:cNvSpPr>
          <p:nvPr/>
        </p:nvSpPr>
        <p:spPr bwMode="auto">
          <a:xfrm>
            <a:off x="2771775" y="14128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지도교수학과</a:t>
            </a:r>
          </a:p>
        </p:txBody>
      </p:sp>
      <p:sp>
        <p:nvSpPr>
          <p:cNvPr id="9259" name="Text Box 97"/>
          <p:cNvSpPr txBox="1">
            <a:spLocks noChangeArrowheads="1"/>
          </p:cNvSpPr>
          <p:nvPr/>
        </p:nvSpPr>
        <p:spPr bwMode="auto">
          <a:xfrm>
            <a:off x="5795963" y="1341438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수강</a:t>
            </a: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746575" y="4104075"/>
            <a:ext cx="35274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/>
              <a:t>①</a:t>
            </a:r>
            <a:r>
              <a:rPr lang="ko-KR" altLang="en-US" sz="1400" b="1" dirty="0"/>
              <a:t>삽입이상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>
                <a:latin typeface="Arial" pitchFamily="34" charset="0"/>
              </a:rPr>
              <a:t>“</a:t>
            </a:r>
            <a:r>
              <a:rPr lang="ko-KR" altLang="en-US" sz="1400" dirty="0"/>
              <a:t>어떤 교수가 어느 학과에 속한다</a:t>
            </a:r>
            <a:r>
              <a:rPr lang="ko-KR" altLang="en-US" sz="1400" dirty="0">
                <a:latin typeface="Arial" pitchFamily="34" charset="0"/>
              </a:rPr>
              <a:t>”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→지도 학생이 없으면 삽입불가 </a:t>
            </a:r>
            <a:endParaRPr lang="ko-KR" altLang="en-US" sz="1400" b="1" dirty="0"/>
          </a:p>
          <a:p>
            <a:r>
              <a:rPr lang="ko-KR" altLang="en-US" sz="1400" b="1" dirty="0"/>
              <a:t>②삭제 이상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>
                <a:latin typeface="Arial" pitchFamily="34" charset="0"/>
              </a:rPr>
              <a:t>“</a:t>
            </a:r>
            <a:r>
              <a:rPr lang="ko-KR" altLang="en-US" sz="1400" dirty="0"/>
              <a:t>어떤 학생이 지도 교수 관계를 취소</a:t>
            </a:r>
            <a:r>
              <a:rPr lang="ko-KR" altLang="en-US" sz="1400" dirty="0">
                <a:latin typeface="Arial" pitchFamily="34" charset="0"/>
              </a:rPr>
              <a:t>”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→교수의 학과까지 삭제 </a:t>
            </a:r>
            <a:endParaRPr lang="ko-KR" altLang="en-US" sz="1400" b="1" dirty="0"/>
          </a:p>
          <a:p>
            <a:r>
              <a:rPr lang="ko-KR" altLang="en-US" sz="1400" b="1" dirty="0"/>
              <a:t>③갱신 이상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>
                <a:latin typeface="Arial" pitchFamily="34" charset="0"/>
              </a:rPr>
              <a:t>“</a:t>
            </a:r>
            <a:r>
              <a:rPr lang="ko-KR" altLang="en-US" sz="1400" dirty="0"/>
              <a:t>지도 교수 </a:t>
            </a:r>
            <a:r>
              <a:rPr lang="en-US" altLang="ko-KR" sz="1400" dirty="0"/>
              <a:t>P1</a:t>
            </a:r>
            <a:r>
              <a:rPr lang="ko-KR" altLang="en-US" sz="1400" dirty="0"/>
              <a:t>의 학과 컴퓨터→ 전자</a:t>
            </a:r>
            <a:r>
              <a:rPr lang="ko-KR" altLang="en-US" sz="1400" dirty="0">
                <a:latin typeface="Arial" pitchFamily="34" charset="0"/>
              </a:rPr>
              <a:t>”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→부분 갱신 →</a:t>
            </a:r>
            <a:r>
              <a:rPr lang="en-US" altLang="ko-KR" sz="1400" dirty="0"/>
              <a:t>inconsistency 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346975" y="5004175"/>
            <a:ext cx="585065" cy="495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57065" y="5094185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해결되었나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삽입 이상</a:t>
            </a:r>
            <a:r>
              <a:rPr lang="en-US" altLang="ko-KR" dirty="0" smtClean="0"/>
              <a:t>(insertion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</a:t>
            </a:r>
            <a:r>
              <a:rPr lang="ko-KR" altLang="en-US" dirty="0" smtClean="0"/>
              <a:t> 새 데이터를 삽입하려면 불필요한 데이터도 함께 삽입해야 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삽입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삽입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아직 이벤트에 참여하지 않은 아이디가 </a:t>
            </a:r>
            <a:r>
              <a:rPr lang="en-US" altLang="ko-KR" dirty="0" smtClean="0"/>
              <a:t>“melon”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성원용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등급이 </a:t>
            </a:r>
            <a:r>
              <a:rPr lang="en-US" altLang="ko-KR" dirty="0" smtClean="0"/>
              <a:t>“gold”</a:t>
            </a:r>
            <a:r>
              <a:rPr lang="ko-KR" altLang="en-US" dirty="0" smtClean="0"/>
              <a:t>인 신규 고객의 데이터는 이벤트참여 릴레이션에 삽입할 수 없음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삽입하려면 실제로 참여하지 않은 임시 이벤트번호를 삽입해야 함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23749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정규형의 문제점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2697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192" name="Group 48"/>
          <p:cNvGraphicFramePr>
            <a:graphicFrameLocks noGrp="1"/>
          </p:cNvGraphicFramePr>
          <p:nvPr/>
        </p:nvGraphicFramePr>
        <p:xfrm>
          <a:off x="468313" y="1484313"/>
          <a:ext cx="2305050" cy="1871663"/>
        </p:xfrm>
        <a:graphic>
          <a:graphicData uri="http://schemas.openxmlformats.org/drawingml/2006/table">
            <a:tbl>
              <a:tblPr/>
              <a:tblGrid>
                <a:gridCol w="585787"/>
                <a:gridCol w="1133475"/>
                <a:gridCol w="585788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학번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과목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교수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2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프로그래밍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자료구조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프로그래밍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자료구조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자료구조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프로그래밍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P4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8" name="Rectangle 44"/>
          <p:cNvSpPr>
            <a:spLocks noChangeArrowheads="1"/>
          </p:cNvSpPr>
          <p:nvPr/>
        </p:nvSpPr>
        <p:spPr bwMode="auto">
          <a:xfrm>
            <a:off x="0" y="415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259" name="Text Box 45"/>
          <p:cNvSpPr txBox="1">
            <a:spLocks noChangeArrowheads="1"/>
          </p:cNvSpPr>
          <p:nvPr/>
        </p:nvSpPr>
        <p:spPr bwMode="auto">
          <a:xfrm>
            <a:off x="3132138" y="1052513"/>
            <a:ext cx="56165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Constraint</a:t>
            </a:r>
            <a:r>
              <a:rPr lang="en-US" altLang="ko-KR"/>
              <a:t> </a:t>
            </a:r>
            <a:endParaRPr lang="en-US" altLang="ko-KR" b="1"/>
          </a:p>
          <a:p>
            <a:r>
              <a:rPr lang="en-US" altLang="ko-KR" b="1">
                <a:latin typeface="Arial" pitchFamily="34" charset="0"/>
              </a:rPr>
              <a:t> </a:t>
            </a:r>
            <a:r>
              <a:rPr lang="en-US" altLang="ko-KR" sz="1400"/>
              <a:t>① </a:t>
            </a:r>
            <a:r>
              <a:rPr lang="ko-KR" altLang="en-US" sz="1400"/>
              <a:t>한 과목은 여러 교수가 담당할 수 있다 </a:t>
            </a:r>
          </a:p>
          <a:p>
            <a:r>
              <a:rPr lang="ko-KR" altLang="en-US" sz="1400">
                <a:latin typeface="Arial" pitchFamily="34" charset="0"/>
              </a:rPr>
              <a:t> </a:t>
            </a:r>
            <a:r>
              <a:rPr lang="ko-KR" altLang="en-US" sz="1400"/>
              <a:t>② 각 교수는 한 과목만 담당 </a:t>
            </a:r>
          </a:p>
          <a:p>
            <a:r>
              <a:rPr lang="ko-KR" altLang="en-US" sz="1400">
                <a:latin typeface="Arial" pitchFamily="34" charset="0"/>
              </a:rPr>
              <a:t> </a:t>
            </a:r>
            <a:r>
              <a:rPr lang="ko-KR" altLang="en-US" sz="1400"/>
              <a:t>③ 각 과목에 대하여 한 학생은 오직 한 과목만 수강</a:t>
            </a:r>
          </a:p>
          <a:p>
            <a:r>
              <a:rPr lang="en-US" altLang="ko-KR" b="1"/>
              <a:t>Candidate Key</a:t>
            </a:r>
            <a:r>
              <a:rPr lang="en-US" altLang="ko-KR"/>
              <a:t> </a:t>
            </a:r>
          </a:p>
          <a:p>
            <a:r>
              <a:rPr lang="en-US" altLang="ko-KR" sz="1400"/>
              <a:t>① (</a:t>
            </a:r>
            <a:r>
              <a:rPr lang="ko-KR" altLang="en-US" sz="1400"/>
              <a:t>학번</a:t>
            </a:r>
            <a:r>
              <a:rPr lang="en-US" altLang="ko-KR" sz="1400"/>
              <a:t>,</a:t>
            </a:r>
            <a:r>
              <a:rPr lang="ko-KR" altLang="en-US" sz="1400"/>
              <a:t>과목</a:t>
            </a:r>
            <a:r>
              <a:rPr lang="en-US" altLang="ko-KR" sz="1400"/>
              <a:t>) : (</a:t>
            </a:r>
            <a:r>
              <a:rPr lang="ko-KR" altLang="en-US" sz="1400"/>
              <a:t>학번</a:t>
            </a:r>
            <a:r>
              <a:rPr lang="en-US" altLang="ko-KR" sz="1400"/>
              <a:t>,</a:t>
            </a:r>
            <a:r>
              <a:rPr lang="ko-KR" altLang="en-US" sz="1400"/>
              <a:t>과목</a:t>
            </a:r>
            <a:r>
              <a:rPr lang="en-US" altLang="ko-KR" sz="1400"/>
              <a:t>) =&gt; </a:t>
            </a:r>
            <a:r>
              <a:rPr lang="ko-KR" altLang="en-US" sz="1400"/>
              <a:t>교수 </a:t>
            </a:r>
          </a:p>
          <a:p>
            <a:r>
              <a:rPr lang="ko-KR" altLang="en-US" sz="1400"/>
              <a:t>② </a:t>
            </a:r>
            <a:r>
              <a:rPr lang="en-US" altLang="ko-KR" sz="1400"/>
              <a:t>(</a:t>
            </a:r>
            <a:r>
              <a:rPr lang="ko-KR" altLang="en-US" sz="1400"/>
              <a:t>학번</a:t>
            </a:r>
            <a:r>
              <a:rPr lang="en-US" altLang="ko-KR" sz="1400"/>
              <a:t>,</a:t>
            </a:r>
            <a:r>
              <a:rPr lang="ko-KR" altLang="en-US" sz="1400"/>
              <a:t>교수</a:t>
            </a:r>
            <a:r>
              <a:rPr lang="en-US" altLang="ko-KR" sz="1400"/>
              <a:t>) : (</a:t>
            </a:r>
            <a:r>
              <a:rPr lang="ko-KR" altLang="en-US" sz="1400"/>
              <a:t>학번</a:t>
            </a:r>
            <a:r>
              <a:rPr lang="en-US" altLang="ko-KR" sz="1400"/>
              <a:t>,</a:t>
            </a:r>
            <a:r>
              <a:rPr lang="ko-KR" altLang="en-US" sz="1400"/>
              <a:t>교수</a:t>
            </a:r>
            <a:r>
              <a:rPr lang="en-US" altLang="ko-KR" sz="1400"/>
              <a:t>) =&gt; </a:t>
            </a:r>
            <a:r>
              <a:rPr lang="ko-KR" altLang="en-US" sz="1400"/>
              <a:t>과목 </a:t>
            </a:r>
            <a:endParaRPr lang="ko-KR" altLang="en-US" sz="1400" b="1"/>
          </a:p>
          <a:p>
            <a:r>
              <a:rPr lang="ko-KR" altLang="en-US" b="1"/>
              <a:t>⇒</a:t>
            </a:r>
            <a:r>
              <a:rPr lang="ko-KR" altLang="en-US"/>
              <a:t> </a:t>
            </a:r>
            <a:r>
              <a:rPr lang="en-US" altLang="ko-KR" b="1"/>
              <a:t>3NF!</a:t>
            </a:r>
            <a:r>
              <a:rPr lang="en-US" altLang="ko-KR" b="1">
                <a:latin typeface="Arial" pitchFamily="34" charset="0"/>
              </a:rPr>
              <a:t> </a:t>
            </a:r>
            <a:r>
              <a:rPr lang="en-US" altLang="ko-KR" b="1"/>
              <a:t> </a:t>
            </a:r>
            <a:r>
              <a:rPr lang="ko-KR" altLang="en-US" b="1"/>
              <a:t>그러나 복수의 </a:t>
            </a:r>
            <a:r>
              <a:rPr lang="en-US" altLang="ko-KR" b="1"/>
              <a:t>Candidate Key...</a:t>
            </a:r>
            <a:r>
              <a:rPr lang="en-US" altLang="ko-KR"/>
              <a:t> </a:t>
            </a:r>
          </a:p>
        </p:txBody>
      </p:sp>
      <p:sp>
        <p:nvSpPr>
          <p:cNvPr id="10260" name="Text Box 49"/>
          <p:cNvSpPr txBox="1">
            <a:spLocks noChangeArrowheads="1"/>
          </p:cNvSpPr>
          <p:nvPr/>
        </p:nvSpPr>
        <p:spPr bwMode="auto">
          <a:xfrm>
            <a:off x="468313" y="3573463"/>
            <a:ext cx="7704137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/>
              <a:t>①</a:t>
            </a:r>
            <a:r>
              <a:rPr lang="ko-KR" altLang="en-US" sz="1400" b="1"/>
              <a:t>삽입이상 </a:t>
            </a:r>
            <a:endParaRPr lang="ko-KR" altLang="en-US" sz="1400"/>
          </a:p>
          <a:p>
            <a:r>
              <a:rPr lang="ko-KR" altLang="en-US" sz="1400">
                <a:latin typeface="Arial" pitchFamily="34" charset="0"/>
              </a:rPr>
              <a:t>“</a:t>
            </a:r>
            <a:r>
              <a:rPr lang="ko-KR" altLang="en-US" sz="1400"/>
              <a:t>교수 </a:t>
            </a:r>
            <a:r>
              <a:rPr lang="en-US" altLang="ko-KR" sz="1400"/>
              <a:t>P5 </a:t>
            </a:r>
            <a:r>
              <a:rPr lang="ko-KR" altLang="en-US" sz="1400"/>
              <a:t>가 자료구조를 담당</a:t>
            </a:r>
            <a:r>
              <a:rPr lang="ko-KR" altLang="en-US" sz="1400">
                <a:latin typeface="Arial" pitchFamily="34" charset="0"/>
              </a:rPr>
              <a:t>”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수강생이 있어야 삽입 가능 </a:t>
            </a:r>
            <a:endParaRPr lang="ko-KR" altLang="en-US" sz="1400" b="1"/>
          </a:p>
          <a:p>
            <a:r>
              <a:rPr lang="ko-KR" altLang="en-US" sz="1400" b="1"/>
              <a:t>②삭제이상</a:t>
            </a:r>
            <a:r>
              <a:rPr lang="ko-KR" altLang="en-US" sz="1400"/>
              <a:t> </a:t>
            </a:r>
          </a:p>
          <a:p>
            <a:r>
              <a:rPr lang="ko-KR" altLang="en-US" sz="1400">
                <a:latin typeface="Arial" pitchFamily="34" charset="0"/>
              </a:rPr>
              <a:t>“</a:t>
            </a:r>
            <a:r>
              <a:rPr lang="ko-KR" altLang="en-US" sz="1400"/>
              <a:t>학번</a:t>
            </a:r>
            <a:r>
              <a:rPr lang="en-US" altLang="ko-KR" sz="1400"/>
              <a:t>100 </a:t>
            </a:r>
            <a:r>
              <a:rPr lang="ko-KR" altLang="en-US" sz="1400"/>
              <a:t>학생이 자료 구조 과목 수강 취소 </a:t>
            </a:r>
            <a:r>
              <a:rPr lang="en-US" altLang="ko-KR" sz="1400"/>
              <a:t>:</a:t>
            </a:r>
            <a:r>
              <a:rPr lang="en-US" altLang="ko-KR" sz="1400">
                <a:latin typeface="Arial" pitchFamily="34" charset="0"/>
              </a:rPr>
              <a:t> </a:t>
            </a:r>
            <a:r>
              <a:rPr lang="en-US" altLang="ko-KR" sz="1400"/>
              <a:t> P2</a:t>
            </a:r>
            <a:r>
              <a:rPr lang="ko-KR" altLang="en-US" sz="1400"/>
              <a:t>가 자료 구조 담당한다는 사실이 삭제됨 </a:t>
            </a:r>
            <a:endParaRPr lang="ko-KR" altLang="en-US" sz="1400" b="1"/>
          </a:p>
          <a:p>
            <a:r>
              <a:rPr lang="ko-KR" altLang="en-US" sz="1400" b="1"/>
              <a:t>③갱신이상</a:t>
            </a:r>
            <a:r>
              <a:rPr lang="ko-KR" altLang="en-US" sz="1400"/>
              <a:t> </a:t>
            </a:r>
          </a:p>
          <a:p>
            <a:r>
              <a:rPr lang="en-US" altLang="ko-KR" sz="1400"/>
              <a:t>P1</a:t>
            </a:r>
            <a:r>
              <a:rPr lang="ko-KR" altLang="en-US" sz="1400"/>
              <a:t>의 담당 과목이</a:t>
            </a:r>
            <a:r>
              <a:rPr lang="ko-KR" altLang="en-US" sz="1400">
                <a:latin typeface="Arial" pitchFamily="34" charset="0"/>
              </a:rPr>
              <a:t> </a:t>
            </a:r>
            <a:r>
              <a:rPr lang="ko-KR" altLang="en-US" sz="1400"/>
              <a:t> 프로그래밍에서 자료구조로 바뀜 </a:t>
            </a:r>
            <a:r>
              <a:rPr lang="en-US" altLang="ko-KR" sz="1400"/>
              <a:t>: P1</a:t>
            </a:r>
            <a:r>
              <a:rPr lang="ko-KR" altLang="en-US" sz="1400"/>
              <a:t>이 나타난 모든 </a:t>
            </a:r>
            <a:r>
              <a:rPr lang="en-US" altLang="ko-KR" sz="1400"/>
              <a:t>tuple </a:t>
            </a:r>
            <a:r>
              <a:rPr lang="ko-KR" altLang="en-US" sz="1400"/>
              <a:t>변경 </a:t>
            </a:r>
          </a:p>
        </p:txBody>
      </p:sp>
      <p:sp>
        <p:nvSpPr>
          <p:cNvPr id="10261" name="Text Box 50"/>
          <p:cNvSpPr txBox="1">
            <a:spLocks noChangeArrowheads="1"/>
          </p:cNvSpPr>
          <p:nvPr/>
        </p:nvSpPr>
        <p:spPr bwMode="auto">
          <a:xfrm>
            <a:off x="539750" y="5157788"/>
            <a:ext cx="69119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>
                <a:solidFill>
                  <a:srgbClr val="FF0000"/>
                </a:solidFill>
              </a:rPr>
              <a:t>교수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과목 </a:t>
            </a:r>
            <a:r>
              <a:rPr lang="ko-KR" altLang="en-US" dirty="0" smtClean="0"/>
              <a:t> </a:t>
            </a:r>
            <a:r>
              <a:rPr lang="en-US" altLang="ko-KR" dirty="0"/>
              <a:t>FD</a:t>
            </a:r>
            <a:r>
              <a:rPr lang="ko-KR" altLang="en-US" dirty="0"/>
              <a:t>에서 </a:t>
            </a:r>
          </a:p>
          <a:p>
            <a:r>
              <a:rPr lang="ko-KR" altLang="en-US" dirty="0"/>
              <a:t>교수는 </a:t>
            </a:r>
            <a:r>
              <a:rPr lang="en-US" altLang="ko-KR" dirty="0" err="1"/>
              <a:t>dererminant</a:t>
            </a:r>
            <a:r>
              <a:rPr lang="en-US" altLang="ko-KR" dirty="0"/>
              <a:t> </a:t>
            </a:r>
            <a:r>
              <a:rPr lang="ko-KR" altLang="en-US" dirty="0"/>
              <a:t>이지만 </a:t>
            </a:r>
            <a:r>
              <a:rPr lang="en-US" altLang="ko-KR" dirty="0"/>
              <a:t>candidate key</a:t>
            </a:r>
            <a:r>
              <a:rPr lang="ko-KR" altLang="en-US" dirty="0"/>
              <a:t>가 아님 </a:t>
            </a:r>
            <a:endParaRPr lang="ko-KR" altLang="en-US" b="1" dirty="0"/>
          </a:p>
          <a:p>
            <a:r>
              <a:rPr lang="ko-KR" altLang="en-US" b="1" dirty="0"/>
              <a:t>⇒</a:t>
            </a:r>
            <a:r>
              <a:rPr lang="ko-KR" altLang="en-US" dirty="0">
                <a:latin typeface="Arial" pitchFamily="34" charset="0"/>
              </a:rPr>
              <a:t>“</a:t>
            </a:r>
            <a:r>
              <a:rPr lang="ko-KR" altLang="en-US" dirty="0"/>
              <a:t>교수</a:t>
            </a:r>
            <a:r>
              <a:rPr lang="ko-KR" altLang="en-US" dirty="0">
                <a:latin typeface="Arial" pitchFamily="34" charset="0"/>
              </a:rPr>
              <a:t>”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candidate key</a:t>
            </a:r>
            <a:r>
              <a:rPr lang="ko-KR" altLang="en-US" dirty="0"/>
              <a:t>가 되도록</a:t>
            </a:r>
            <a:r>
              <a:rPr lang="en-US" altLang="ko-KR" dirty="0"/>
              <a:t>! </a:t>
            </a:r>
          </a:p>
        </p:txBody>
      </p:sp>
      <p:sp>
        <p:nvSpPr>
          <p:cNvPr id="10262" name="Text Box 51"/>
          <p:cNvSpPr txBox="1">
            <a:spLocks noChangeArrowheads="1"/>
          </p:cNvSpPr>
          <p:nvPr/>
        </p:nvSpPr>
        <p:spPr bwMode="auto">
          <a:xfrm>
            <a:off x="755650" y="105251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수강과목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417671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/>
              <a:t>BCNF(Boyce/Codd) Normal Form)</a:t>
            </a:r>
            <a:r>
              <a:rPr lang="en-US" altLang="ko-KR"/>
              <a:t> 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539750" y="1052513"/>
            <a:ext cx="81375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릴레이션 </a:t>
            </a:r>
            <a:r>
              <a:rPr lang="en-US" altLang="ko-KR"/>
              <a:t>R</a:t>
            </a:r>
            <a:r>
              <a:rPr lang="ko-KR" altLang="en-US"/>
              <a:t>의 모든 </a:t>
            </a:r>
            <a:r>
              <a:rPr lang="en-US" altLang="ko-KR"/>
              <a:t>determinant</a:t>
            </a:r>
            <a:r>
              <a:rPr lang="ko-KR" altLang="en-US"/>
              <a:t>가 </a:t>
            </a:r>
            <a:r>
              <a:rPr lang="en-US" altLang="ko-KR"/>
              <a:t>candidate key</a:t>
            </a:r>
            <a:r>
              <a:rPr lang="ko-KR" altLang="en-US"/>
              <a:t>이면 </a:t>
            </a:r>
            <a:r>
              <a:rPr lang="en-US" altLang="ko-KR"/>
              <a:t>R</a:t>
            </a:r>
            <a:r>
              <a:rPr lang="ko-KR" altLang="en-US"/>
              <a:t>은 </a:t>
            </a:r>
            <a:r>
              <a:rPr lang="en-US" altLang="ko-KR"/>
              <a:t>BCNF</a:t>
            </a:r>
            <a:r>
              <a:rPr lang="ko-KR" altLang="en-US"/>
              <a:t>에 속한다</a:t>
            </a:r>
            <a:r>
              <a:rPr lang="en-US" altLang="ko-KR"/>
              <a:t>. </a:t>
            </a:r>
          </a:p>
          <a:p>
            <a:r>
              <a:rPr lang="ko-KR" altLang="en-US"/>
              <a:t>다시 말해 오직 후보키만이 결정자가 되도록 한다</a:t>
            </a:r>
            <a:r>
              <a:rPr lang="en-US" altLang="ko-KR"/>
              <a:t>. </a:t>
            </a:r>
            <a:endParaRPr lang="en-US" altLang="ko-KR" b="1"/>
          </a:p>
          <a:p>
            <a:r>
              <a:rPr lang="en-US" altLang="ko-KR" b="1"/>
              <a:t>⇒</a:t>
            </a:r>
            <a:r>
              <a:rPr lang="en-US" altLang="ko-KR"/>
              <a:t>Key </a:t>
            </a:r>
            <a:r>
              <a:rPr lang="ko-KR" altLang="en-US"/>
              <a:t>가 아니면 </a:t>
            </a:r>
            <a:r>
              <a:rPr lang="en-US" altLang="ko-KR"/>
              <a:t>FD</a:t>
            </a:r>
            <a:r>
              <a:rPr lang="ko-KR" altLang="en-US"/>
              <a:t>가 되지 못하게</a:t>
            </a:r>
            <a:r>
              <a:rPr lang="en-US" altLang="ko-KR"/>
              <a:t>! 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0" y="2789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236" name="Group 68"/>
          <p:cNvGraphicFramePr>
            <a:graphicFrameLocks noGrp="1"/>
          </p:cNvGraphicFramePr>
          <p:nvPr/>
        </p:nvGraphicFramePr>
        <p:xfrm>
          <a:off x="594575" y="3716338"/>
          <a:ext cx="1584325" cy="1591628"/>
        </p:xfrm>
        <a:graphic>
          <a:graphicData uri="http://schemas.openxmlformats.org/drawingml/2006/table">
            <a:tbl>
              <a:tblPr/>
              <a:tblGrid>
                <a:gridCol w="862012"/>
                <a:gridCol w="722313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학번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한양신명조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 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교수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100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200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300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P4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0" name="Rectangle 34"/>
          <p:cNvSpPr>
            <a:spLocks noChangeArrowheads="1"/>
          </p:cNvSpPr>
          <p:nvPr/>
        </p:nvSpPr>
        <p:spPr bwMode="auto">
          <a:xfrm>
            <a:off x="0" y="4068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1281" name="Rectangle 35"/>
          <p:cNvSpPr>
            <a:spLocks noChangeArrowheads="1"/>
          </p:cNvSpPr>
          <p:nvPr/>
        </p:nvSpPr>
        <p:spPr bwMode="auto">
          <a:xfrm>
            <a:off x="0" y="287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237" name="Group 69"/>
          <p:cNvGraphicFramePr>
            <a:graphicFrameLocks noGrp="1"/>
          </p:cNvGraphicFramePr>
          <p:nvPr/>
        </p:nvGraphicFramePr>
        <p:xfrm>
          <a:off x="2610700" y="3716338"/>
          <a:ext cx="1728787" cy="1295401"/>
        </p:xfrm>
        <a:graphic>
          <a:graphicData uri="http://schemas.openxmlformats.org/drawingml/2006/table">
            <a:tbl>
              <a:tblPr/>
              <a:tblGrid>
                <a:gridCol w="588962"/>
                <a:gridCol w="1139825"/>
              </a:tblGrid>
              <a:tr h="325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교수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과목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P1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P2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P3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P4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프로그래밍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자료구조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자료구조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컴바탕" pitchFamily="18" charset="2"/>
                        </a:rPr>
                        <a:t>프로그래밍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양신명조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3" name="Text Box 63"/>
          <p:cNvSpPr txBox="1">
            <a:spLocks noChangeArrowheads="1"/>
          </p:cNvSpPr>
          <p:nvPr/>
        </p:nvSpPr>
        <p:spPr bwMode="auto">
          <a:xfrm>
            <a:off x="2034437" y="23495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수강과목</a:t>
            </a:r>
          </a:p>
        </p:txBody>
      </p:sp>
      <p:sp>
        <p:nvSpPr>
          <p:cNvPr id="11294" name="Text Box 64"/>
          <p:cNvSpPr txBox="1">
            <a:spLocks noChangeArrowheads="1"/>
          </p:cNvSpPr>
          <p:nvPr/>
        </p:nvSpPr>
        <p:spPr bwMode="auto">
          <a:xfrm>
            <a:off x="521550" y="321310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수강교수 </a:t>
            </a:r>
          </a:p>
        </p:txBody>
      </p:sp>
      <p:sp>
        <p:nvSpPr>
          <p:cNvPr id="11295" name="Text Box 65"/>
          <p:cNvSpPr txBox="1">
            <a:spLocks noChangeArrowheads="1"/>
          </p:cNvSpPr>
          <p:nvPr/>
        </p:nvSpPr>
        <p:spPr bwMode="auto">
          <a:xfrm>
            <a:off x="2755162" y="3213100"/>
            <a:ext cx="1366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과목교수 </a:t>
            </a:r>
          </a:p>
        </p:txBody>
      </p:sp>
      <p:sp>
        <p:nvSpPr>
          <p:cNvPr id="11296" name="Line 66"/>
          <p:cNvSpPr>
            <a:spLocks noChangeShapeType="1"/>
          </p:cNvSpPr>
          <p:nvPr/>
        </p:nvSpPr>
        <p:spPr bwMode="auto">
          <a:xfrm flipH="1">
            <a:off x="1674075" y="2781300"/>
            <a:ext cx="5762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7" name="Line 67"/>
          <p:cNvSpPr>
            <a:spLocks noChangeShapeType="1"/>
          </p:cNvSpPr>
          <p:nvPr/>
        </p:nvSpPr>
        <p:spPr bwMode="auto">
          <a:xfrm>
            <a:off x="2610700" y="278130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4526995" y="2798930"/>
            <a:ext cx="432048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/>
              <a:t>①</a:t>
            </a:r>
            <a:r>
              <a:rPr lang="ko-KR" altLang="en-US" sz="1400" b="1"/>
              <a:t>삽입이상 </a:t>
            </a:r>
            <a:endParaRPr lang="ko-KR" altLang="en-US" sz="1400"/>
          </a:p>
          <a:p>
            <a:r>
              <a:rPr lang="ko-KR" altLang="en-US" sz="1400">
                <a:latin typeface="Arial" pitchFamily="34" charset="0"/>
              </a:rPr>
              <a:t>“</a:t>
            </a:r>
            <a:r>
              <a:rPr lang="ko-KR" altLang="en-US" sz="1400"/>
              <a:t>교수 </a:t>
            </a:r>
            <a:r>
              <a:rPr lang="en-US" altLang="ko-KR" sz="1400"/>
              <a:t>P5 </a:t>
            </a:r>
            <a:r>
              <a:rPr lang="ko-KR" altLang="en-US" sz="1400"/>
              <a:t>가 자료구조를 담당</a:t>
            </a:r>
            <a:r>
              <a:rPr lang="ko-KR" altLang="en-US" sz="1400">
                <a:latin typeface="Arial" pitchFamily="34" charset="0"/>
              </a:rPr>
              <a:t>”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수강생이 있어야 삽입 가능 </a:t>
            </a:r>
            <a:endParaRPr lang="ko-KR" altLang="en-US" sz="1400" b="1"/>
          </a:p>
          <a:p>
            <a:r>
              <a:rPr lang="ko-KR" altLang="en-US" sz="1400" b="1"/>
              <a:t>②삭제이상</a:t>
            </a:r>
            <a:r>
              <a:rPr lang="ko-KR" altLang="en-US" sz="1400"/>
              <a:t> </a:t>
            </a:r>
          </a:p>
          <a:p>
            <a:r>
              <a:rPr lang="ko-KR" altLang="en-US" sz="1400">
                <a:latin typeface="Arial" pitchFamily="34" charset="0"/>
              </a:rPr>
              <a:t>“</a:t>
            </a:r>
            <a:r>
              <a:rPr lang="ko-KR" altLang="en-US" sz="1400"/>
              <a:t>학번</a:t>
            </a:r>
            <a:r>
              <a:rPr lang="en-US" altLang="ko-KR" sz="1400"/>
              <a:t>100 </a:t>
            </a:r>
            <a:r>
              <a:rPr lang="ko-KR" altLang="en-US" sz="1400"/>
              <a:t>학생이 자료 구조 과목 수강 취소 </a:t>
            </a:r>
            <a:r>
              <a:rPr lang="en-US" altLang="ko-KR" sz="1400"/>
              <a:t>:</a:t>
            </a:r>
            <a:r>
              <a:rPr lang="en-US" altLang="ko-KR" sz="1400">
                <a:latin typeface="Arial" pitchFamily="34" charset="0"/>
              </a:rPr>
              <a:t> </a:t>
            </a:r>
            <a:r>
              <a:rPr lang="en-US" altLang="ko-KR" sz="1400"/>
              <a:t> P2</a:t>
            </a:r>
            <a:r>
              <a:rPr lang="ko-KR" altLang="en-US" sz="1400"/>
              <a:t>가 자료 구조 담당한다는 사실이 삭제됨 </a:t>
            </a:r>
            <a:endParaRPr lang="ko-KR" altLang="en-US" sz="1400" b="1"/>
          </a:p>
          <a:p>
            <a:r>
              <a:rPr lang="ko-KR" altLang="en-US" sz="1400" b="1"/>
              <a:t>③갱신이상</a:t>
            </a:r>
            <a:r>
              <a:rPr lang="ko-KR" altLang="en-US" sz="1400"/>
              <a:t> </a:t>
            </a:r>
          </a:p>
          <a:p>
            <a:r>
              <a:rPr lang="en-US" altLang="ko-KR" sz="1400"/>
              <a:t>P1</a:t>
            </a:r>
            <a:r>
              <a:rPr lang="ko-KR" altLang="en-US" sz="1400"/>
              <a:t>의 담당 과목이</a:t>
            </a:r>
            <a:r>
              <a:rPr lang="ko-KR" altLang="en-US" sz="1400">
                <a:latin typeface="Arial" pitchFamily="34" charset="0"/>
              </a:rPr>
              <a:t> </a:t>
            </a:r>
            <a:r>
              <a:rPr lang="ko-KR" altLang="en-US" sz="1400"/>
              <a:t> 프로그래밍에서 자료구조로 바뀜 </a:t>
            </a:r>
            <a:r>
              <a:rPr lang="en-US" altLang="ko-KR" sz="1400"/>
              <a:t>: P1</a:t>
            </a:r>
            <a:r>
              <a:rPr lang="ko-KR" altLang="en-US" sz="1400"/>
              <a:t>이 나타난 모든 </a:t>
            </a:r>
            <a:r>
              <a:rPr lang="en-US" altLang="ko-KR" sz="1400"/>
              <a:t>tuple </a:t>
            </a:r>
            <a:r>
              <a:rPr lang="ko-KR" altLang="en-US" sz="1400"/>
              <a:t>변경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337085" y="5139190"/>
            <a:ext cx="585065" cy="495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47175" y="5229200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해결되었나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다치</a:t>
            </a:r>
            <a:r>
              <a:rPr lang="ko-KR" altLang="en-US" dirty="0" smtClean="0"/>
              <a:t> </a:t>
            </a:r>
            <a:r>
              <a:rPr lang="ko-KR" altLang="en-US" dirty="0" smtClean="0"/>
              <a:t>종속성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smtClean="0"/>
              <a:t>정의</a:t>
            </a:r>
          </a:p>
          <a:p>
            <a:pPr lvl="1" eaLnBrk="1" hangingPunct="1"/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이 </a:t>
            </a:r>
            <a:r>
              <a:rPr lang="ko-KR" altLang="en-US" sz="2000" dirty="0" smtClean="0"/>
              <a:t>애트리뷰트 </a:t>
            </a:r>
            <a:r>
              <a:rPr lang="en-US" altLang="ko-KR" sz="2000" dirty="0" smtClean="0"/>
              <a:t>A, B, C</a:t>
            </a:r>
            <a:r>
              <a:rPr lang="ko-KR" altLang="en-US" sz="2000" dirty="0" smtClean="0"/>
              <a:t>를 가질 때, 주어진 (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값,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값)의 쌍에 대응하는 </a:t>
            </a:r>
            <a:r>
              <a:rPr lang="en-US" altLang="ko-KR" sz="2000" dirty="0" smtClean="0">
                <a:solidFill>
                  <a:srgbClr val="FF3300"/>
                </a:solidFill>
              </a:rPr>
              <a:t>B</a:t>
            </a:r>
            <a:r>
              <a:rPr lang="ko-KR" altLang="en-US" sz="2000" dirty="0" smtClean="0">
                <a:solidFill>
                  <a:srgbClr val="FF3300"/>
                </a:solidFill>
              </a:rPr>
              <a:t>값의 집합이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값에만 종속되고,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값과는 독립적일 때, </a:t>
            </a: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다치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종속성을 갖는다. 적어도 </a:t>
            </a:r>
            <a:r>
              <a:rPr lang="en-US" altLang="ko-KR" sz="2000" dirty="0" smtClean="0"/>
              <a:t>3</a:t>
            </a:r>
            <a:r>
              <a:rPr lang="ko-KR" altLang="en-US" sz="2000" dirty="0" err="1" smtClean="0"/>
              <a:t>개이상의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애트리뷰트를</a:t>
            </a:r>
            <a:r>
              <a:rPr lang="ko-KR" altLang="en-US" sz="2000" dirty="0" smtClean="0"/>
              <a:t> 가지는 </a:t>
            </a:r>
            <a:r>
              <a:rPr lang="ko-KR" altLang="en-US" sz="2000" dirty="0" err="1" smtClean="0"/>
              <a:t>릴레이션에</a:t>
            </a:r>
            <a:r>
              <a:rPr lang="ko-KR" altLang="en-US" sz="2000" dirty="0" smtClean="0"/>
              <a:t> 대해서만 존재할 수 있음</a:t>
            </a:r>
            <a:r>
              <a:rPr lang="en-US" altLang="ko-KR" sz="2000" dirty="0" smtClean="0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2400" dirty="0" smtClean="0"/>
              <a:t>표기</a:t>
            </a:r>
          </a:p>
          <a:p>
            <a:pPr lvl="1" eaLnBrk="1" hangingPunct="1"/>
            <a:r>
              <a:rPr lang="en-US" altLang="ko-KR" sz="2000" dirty="0" err="1" smtClean="0"/>
              <a:t>r.A</a:t>
            </a:r>
            <a:r>
              <a:rPr lang="en-US" altLang="ko-KR" sz="2000" dirty="0" smtClean="0"/>
              <a:t> </a:t>
            </a:r>
            <a:r>
              <a:rPr lang="ko-KR" altLang="en-US" sz="2000" dirty="0" smtClean="0">
                <a:sym typeface="Symbol" pitchFamily="18" charset="2"/>
              </a:rPr>
              <a:t>  </a:t>
            </a:r>
            <a:r>
              <a:rPr lang="en-US" altLang="ko-KR" sz="2000" dirty="0" err="1" smtClean="0">
                <a:sym typeface="Symbol" pitchFamily="18" charset="2"/>
              </a:rPr>
              <a:t>r.B</a:t>
            </a:r>
            <a:endParaRPr lang="en-US" altLang="ko-KR" sz="2000" dirty="0" smtClean="0">
              <a:sym typeface="Symbol" pitchFamily="18" charset="2"/>
            </a:endParaRPr>
          </a:p>
          <a:p>
            <a:pPr eaLnBrk="1" hangingPunct="1"/>
            <a:r>
              <a:rPr lang="ko-KR" altLang="en-US" sz="2400" dirty="0" smtClean="0">
                <a:sym typeface="Symbol" pitchFamily="18" charset="2"/>
              </a:rPr>
              <a:t>문제점</a:t>
            </a:r>
          </a:p>
          <a:p>
            <a:pPr lvl="1" eaLnBrk="1" hangingPunct="1"/>
            <a:r>
              <a:rPr lang="ko-KR" altLang="en-US" sz="2000" dirty="0" smtClean="0">
                <a:sym typeface="Symbol" pitchFamily="18" charset="2"/>
              </a:rPr>
              <a:t>삽입, 삭제, 갱신 할 때 관련 </a:t>
            </a:r>
            <a:r>
              <a:rPr lang="ko-KR" altLang="en-US" sz="2000" dirty="0" err="1" smtClean="0">
                <a:sym typeface="Symbol" pitchFamily="18" charset="2"/>
              </a:rPr>
              <a:t>튜플을</a:t>
            </a:r>
            <a:r>
              <a:rPr lang="ko-KR" altLang="en-US" sz="2000" dirty="0" smtClean="0">
                <a:sym typeface="Symbol" pitchFamily="18" charset="2"/>
              </a:rPr>
              <a:t> 모두 수정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9"/>
          <p:cNvSpPr>
            <a:spLocks noChangeArrowheads="1"/>
          </p:cNvSpPr>
          <p:nvPr/>
        </p:nvSpPr>
        <p:spPr bwMode="auto">
          <a:xfrm>
            <a:off x="1600200" y="3048000"/>
            <a:ext cx="4343400" cy="2743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676400" y="990600"/>
            <a:ext cx="4114800" cy="167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595" y="548680"/>
            <a:ext cx="8010890" cy="5638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ko-KR" altLang="en-US" sz="1600" dirty="0" smtClean="0"/>
              <a:t>          </a:t>
            </a:r>
            <a:r>
              <a:rPr lang="ko-KR" altLang="en-US" sz="1600" dirty="0" smtClean="0"/>
              <a:t>   과목 </a:t>
            </a:r>
            <a:r>
              <a:rPr lang="ko-KR" altLang="en-US" sz="1600" dirty="0" smtClean="0"/>
              <a:t>번호        </a:t>
            </a:r>
            <a:r>
              <a:rPr lang="ko-KR" altLang="en-US" sz="1600" dirty="0" err="1" smtClean="0"/>
              <a:t>교수명</a:t>
            </a:r>
            <a:r>
              <a:rPr lang="ko-KR" altLang="en-US" sz="1600" dirty="0" smtClean="0"/>
              <a:t>          교재 이름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ko-KR" altLang="en-US" sz="1600" dirty="0" smtClean="0"/>
              <a:t>              </a:t>
            </a:r>
            <a:r>
              <a:rPr lang="en-US" altLang="ko-KR" sz="1600" dirty="0" smtClean="0"/>
              <a:t>C1                 </a:t>
            </a:r>
            <a:r>
              <a:rPr lang="ko-KR" altLang="en-US" sz="1600" dirty="0" err="1" smtClean="0"/>
              <a:t>이해각</a:t>
            </a:r>
            <a:r>
              <a:rPr lang="ko-KR" altLang="en-US" sz="1600" dirty="0" smtClean="0"/>
              <a:t>       소프트웨어공학</a:t>
            </a:r>
          </a:p>
          <a:p>
            <a:pPr>
              <a:buNone/>
            </a:pPr>
            <a:r>
              <a:rPr lang="ko-KR" altLang="en-US" sz="1600" dirty="0" smtClean="0"/>
              <a:t>                                    </a:t>
            </a:r>
            <a:r>
              <a:rPr lang="ko-KR" altLang="en-US" sz="1600" dirty="0" smtClean="0"/>
              <a:t>홍인</a:t>
            </a:r>
            <a:r>
              <a:rPr lang="ko-KR" altLang="en-US" sz="1600" dirty="0" smtClean="0"/>
              <a:t>식</a:t>
            </a:r>
            <a:r>
              <a:rPr lang="ko-KR" altLang="en-US" sz="1600" dirty="0" smtClean="0"/>
              <a:t>       </a:t>
            </a:r>
            <a:r>
              <a:rPr lang="en-US" altLang="ko-KR" sz="1600" dirty="0" smtClean="0"/>
              <a:t>S/W</a:t>
            </a:r>
            <a:r>
              <a:rPr lang="ko-KR" altLang="en-US" sz="1600" dirty="0" smtClean="0"/>
              <a:t>설계</a:t>
            </a:r>
            <a:endParaRPr lang="ko-KR" altLang="en-US" sz="1600" dirty="0" smtClean="0"/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ko-KR" altLang="en-US" sz="1600" dirty="0" smtClean="0"/>
              <a:t>              </a:t>
            </a:r>
            <a:r>
              <a:rPr lang="en-US" altLang="ko-KR" sz="1600" dirty="0" smtClean="0"/>
              <a:t>C2                 </a:t>
            </a:r>
            <a:r>
              <a:rPr lang="ko-KR" altLang="en-US" sz="1600" dirty="0" err="1" smtClean="0"/>
              <a:t>이해각</a:t>
            </a:r>
            <a:r>
              <a:rPr lang="ko-KR" altLang="en-US" sz="1600" dirty="0" smtClean="0"/>
              <a:t>        데이터베이스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ko-KR" altLang="en-US" sz="1600" dirty="0" smtClean="0"/>
              <a:t>                                    </a:t>
            </a:r>
            <a:r>
              <a:rPr lang="ko-KR" altLang="en-US" sz="1600" dirty="0" smtClean="0"/>
              <a:t>천인국       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개론</a:t>
            </a:r>
            <a:endParaRPr lang="ko-KR" altLang="en-US" sz="1600" dirty="0" smtClean="0"/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lang="ko-KR" altLang="en-US" sz="1600" dirty="0" smtClean="0"/>
              <a:t>                                      테이블의 정규화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ko-KR" altLang="en-US" sz="1600" dirty="0" smtClean="0"/>
              <a:t>          </a:t>
            </a:r>
            <a:r>
              <a:rPr lang="ko-KR" altLang="en-US" sz="1600" dirty="0" smtClean="0"/>
              <a:t>  과목 </a:t>
            </a:r>
            <a:r>
              <a:rPr lang="ko-KR" altLang="en-US" sz="1600" dirty="0" smtClean="0"/>
              <a:t>번호        </a:t>
            </a:r>
            <a:r>
              <a:rPr lang="ko-KR" altLang="en-US" sz="1600" dirty="0" err="1" smtClean="0"/>
              <a:t>교수명</a:t>
            </a:r>
            <a:r>
              <a:rPr lang="ko-KR" altLang="en-US" sz="1600" dirty="0" smtClean="0"/>
              <a:t>          교재 이름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ko-KR" altLang="en-US" sz="1600" dirty="0" smtClean="0"/>
              <a:t>      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C1                 </a:t>
            </a:r>
            <a:r>
              <a:rPr lang="ko-KR" altLang="en-US" sz="1600" dirty="0" err="1" smtClean="0"/>
              <a:t>이해각</a:t>
            </a:r>
            <a:r>
              <a:rPr lang="ko-KR" altLang="en-US" sz="1600" dirty="0" smtClean="0"/>
              <a:t>       소프트웨어공학</a:t>
            </a:r>
          </a:p>
          <a:p>
            <a:pPr>
              <a:buNone/>
            </a:pPr>
            <a:r>
              <a:rPr lang="ko-KR" altLang="en-US" sz="1600" dirty="0" smtClean="0"/>
              <a:t>      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C1                 </a:t>
            </a:r>
            <a:r>
              <a:rPr lang="ko-KR" altLang="en-US" sz="1600" dirty="0" err="1" smtClean="0"/>
              <a:t>이해각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       </a:t>
            </a:r>
            <a:r>
              <a:rPr lang="en-US" altLang="ko-KR" sz="1600" dirty="0" smtClean="0"/>
              <a:t>S/W</a:t>
            </a:r>
            <a:r>
              <a:rPr lang="ko-KR" altLang="en-US" sz="1600" dirty="0" smtClean="0"/>
              <a:t>설계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ko-KR" altLang="en-US" sz="1600" dirty="0" smtClean="0"/>
              <a:t>	       </a:t>
            </a:r>
            <a:r>
              <a:rPr lang="en-US" altLang="ko-KR" sz="1600" dirty="0" smtClean="0"/>
              <a:t>C2                 </a:t>
            </a:r>
            <a:r>
              <a:rPr lang="ko-KR" altLang="en-US" sz="1600" dirty="0" err="1" smtClean="0"/>
              <a:t>이해각</a:t>
            </a:r>
            <a:r>
              <a:rPr lang="ko-KR" altLang="en-US" sz="1600" dirty="0" smtClean="0"/>
              <a:t>       데이터베이스</a:t>
            </a:r>
          </a:p>
          <a:p>
            <a:pPr>
              <a:buNone/>
            </a:pPr>
            <a:r>
              <a:rPr lang="ko-KR" altLang="en-US" sz="1600" dirty="0" smtClean="0"/>
              <a:t>	       </a:t>
            </a:r>
            <a:r>
              <a:rPr lang="en-US" altLang="ko-KR" sz="1600" dirty="0" smtClean="0"/>
              <a:t>C2                 </a:t>
            </a:r>
            <a:r>
              <a:rPr lang="ko-KR" altLang="en-US" sz="1600" dirty="0" err="1" smtClean="0"/>
              <a:t>이해각</a:t>
            </a:r>
            <a:r>
              <a:rPr lang="ko-KR" altLang="en-US" sz="1600" dirty="0" smtClean="0"/>
              <a:t>       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개론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ko-KR" sz="1600" dirty="0" smtClean="0"/>
              <a:t> 	       C1 </a:t>
            </a:r>
            <a:r>
              <a:rPr lang="en-US" altLang="ko-KR" sz="1600" dirty="0" smtClean="0"/>
              <a:t>                </a:t>
            </a:r>
            <a:r>
              <a:rPr lang="ko-KR" altLang="en-US" sz="1600" dirty="0" smtClean="0"/>
              <a:t>홍인식       </a:t>
            </a:r>
            <a:r>
              <a:rPr lang="ko-KR" altLang="en-US" sz="1600" dirty="0" smtClean="0"/>
              <a:t>소프트웨어공학</a:t>
            </a:r>
          </a:p>
          <a:p>
            <a:pPr>
              <a:buNone/>
            </a:pPr>
            <a:r>
              <a:rPr lang="en-US" altLang="ko-KR" sz="1600" dirty="0" smtClean="0"/>
              <a:t>	       C1 </a:t>
            </a:r>
            <a:r>
              <a:rPr lang="en-US" altLang="ko-KR" sz="1600" dirty="0" smtClean="0"/>
              <a:t>                </a:t>
            </a:r>
            <a:r>
              <a:rPr lang="ko-KR" altLang="en-US" sz="1600" dirty="0" smtClean="0"/>
              <a:t>홍인식        </a:t>
            </a:r>
            <a:r>
              <a:rPr lang="en-US" altLang="ko-KR" sz="1600" dirty="0" smtClean="0"/>
              <a:t>S/W</a:t>
            </a:r>
            <a:r>
              <a:rPr lang="ko-KR" altLang="en-US" sz="1600" dirty="0" smtClean="0"/>
              <a:t>설계</a:t>
            </a:r>
          </a:p>
          <a:p>
            <a:pPr>
              <a:buNone/>
            </a:pPr>
            <a:r>
              <a:rPr lang="en-US" altLang="ko-KR" sz="1600" dirty="0" smtClean="0"/>
              <a:t>   	       C2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                천인국        </a:t>
            </a:r>
            <a:r>
              <a:rPr lang="ko-KR" altLang="en-US" sz="1600" dirty="0" smtClean="0"/>
              <a:t>데이터베이스</a:t>
            </a:r>
          </a:p>
          <a:p>
            <a:pPr>
              <a:buNone/>
            </a:pPr>
            <a:r>
              <a:rPr lang="en-US" altLang="ko-KR" sz="1600" dirty="0" smtClean="0"/>
              <a:t>	       C2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                천인국       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개론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ko-KR" altLang="en-US" sz="1600" dirty="0" smtClean="0"/>
              <a:t>                           (</a:t>
            </a:r>
            <a:r>
              <a:rPr lang="ko-KR" altLang="en-US" sz="1600" dirty="0" smtClean="0"/>
              <a:t>테이블의 정규화된 형태)</a:t>
            </a:r>
            <a:endParaRPr lang="ko-KR" altLang="en-US" dirty="0" smtClean="0"/>
          </a:p>
        </p:txBody>
      </p:sp>
      <p:sp>
        <p:nvSpPr>
          <p:cNvPr id="47111" name="Line 5"/>
          <p:cNvSpPr>
            <a:spLocks noChangeShapeType="1"/>
          </p:cNvSpPr>
          <p:nvPr/>
        </p:nvSpPr>
        <p:spPr bwMode="auto">
          <a:xfrm>
            <a:off x="1676400" y="13716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2" name="Line 6"/>
          <p:cNvSpPr>
            <a:spLocks noChangeShapeType="1"/>
          </p:cNvSpPr>
          <p:nvPr/>
        </p:nvSpPr>
        <p:spPr bwMode="auto">
          <a:xfrm>
            <a:off x="1676400" y="1981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3" name="Line 7"/>
          <p:cNvSpPr>
            <a:spLocks noChangeShapeType="1"/>
          </p:cNvSpPr>
          <p:nvPr/>
        </p:nvSpPr>
        <p:spPr bwMode="auto">
          <a:xfrm>
            <a:off x="2819400" y="99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>
            <a:off x="3886200" y="99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600200" y="3429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2819400" y="3048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3886200" y="3048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8" name="Text Box 13"/>
          <p:cNvSpPr txBox="1">
            <a:spLocks noChangeArrowheads="1"/>
          </p:cNvSpPr>
          <p:nvPr/>
        </p:nvSpPr>
        <p:spPr bwMode="auto">
          <a:xfrm>
            <a:off x="6084888" y="1196976"/>
            <a:ext cx="2808287" cy="4555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ko-KR" altLang="en-US" sz="1400" b="1" dirty="0"/>
              <a:t>삽입이상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새로운 교수가 </a:t>
            </a:r>
            <a:r>
              <a:rPr lang="en-US" altLang="ko-KR" sz="1400" b="1" dirty="0"/>
              <a:t>C1</a:t>
            </a:r>
            <a:r>
              <a:rPr lang="ko-KR" altLang="en-US" sz="1400" b="1" dirty="0"/>
              <a:t>을 담당한다면 각 교재에 대해서 두개의 </a:t>
            </a:r>
            <a:r>
              <a:rPr lang="ko-KR" altLang="en-US" sz="1400" b="1" dirty="0" err="1"/>
              <a:t>튜플이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삽입되어야함</a:t>
            </a:r>
            <a:endParaRPr lang="ko-KR" altLang="en-US" sz="1400" b="1" dirty="0"/>
          </a:p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ko-KR" altLang="en-US" sz="1400" b="1" dirty="0"/>
              <a:t>갱신이상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담당교수가 바뀌면  해당교재에 대해서 모두 갱신해주어야 함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ko-KR" altLang="en-US" sz="1400" b="1" dirty="0"/>
              <a:t>그럼에도 </a:t>
            </a:r>
            <a:r>
              <a:rPr lang="en-US" altLang="ko-KR" sz="1400" b="1" dirty="0"/>
              <a:t>BCNF</a:t>
            </a:r>
            <a:r>
              <a:rPr lang="ko-KR" altLang="en-US" sz="1400" b="1" dirty="0"/>
              <a:t>에 속함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결정자가  없기 때문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ko-KR" altLang="en-US" sz="1400" b="1" dirty="0"/>
              <a:t>과목번호 </a:t>
            </a:r>
            <a:r>
              <a:rPr kumimoji="1" lang="ko-KR" altLang="en-US" sz="1400" dirty="0">
                <a:sym typeface="Symbol" pitchFamily="18" charset="2"/>
              </a:rPr>
              <a:t> </a:t>
            </a:r>
            <a:r>
              <a:rPr lang="ko-KR" altLang="en-US" sz="1400" b="1" dirty="0"/>
              <a:t>교수명의 </a:t>
            </a:r>
            <a:r>
              <a:rPr lang="en-US" altLang="ko-KR" sz="1400" b="1" dirty="0"/>
              <a:t>FD</a:t>
            </a:r>
            <a:r>
              <a:rPr lang="ko-KR" altLang="en-US" sz="1400" b="1" dirty="0"/>
              <a:t>는 성립하지 않음</a:t>
            </a:r>
            <a:r>
              <a:rPr lang="en-US" altLang="ko-KR" sz="1400" b="1" dirty="0"/>
              <a:t>.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ko-KR" altLang="en-US" sz="1400" b="1" dirty="0"/>
              <a:t>그러나 </a:t>
            </a:r>
            <a:r>
              <a:rPr lang="ko-KR" altLang="en-US" sz="1400" b="1" dirty="0" err="1"/>
              <a:t>다치결정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multidetermine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은 성립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ko-KR" sz="1400" b="1" dirty="0" smtClean="0"/>
              <a:t>(</a:t>
            </a:r>
            <a:r>
              <a:rPr lang="ko-KR" altLang="en-US" sz="1400" dirty="0" smtClean="0"/>
              <a:t>소프트웨어공학</a:t>
            </a:r>
            <a:r>
              <a:rPr lang="en-US" altLang="ko-KR" sz="1400" b="1" dirty="0" smtClean="0"/>
              <a:t>,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S/W</a:t>
            </a:r>
            <a:r>
              <a:rPr lang="ko-KR" altLang="en-US" sz="1400" dirty="0" smtClean="0"/>
              <a:t>설계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는 오직 </a:t>
            </a:r>
            <a:r>
              <a:rPr lang="en-US" altLang="ko-KR" sz="1400" b="1" dirty="0" smtClean="0"/>
              <a:t>C1</a:t>
            </a:r>
            <a:r>
              <a:rPr lang="ko-KR" altLang="en-US" sz="1400" b="1" dirty="0" smtClean="0"/>
              <a:t>에 </a:t>
            </a:r>
            <a:r>
              <a:rPr lang="ko-KR" altLang="en-US" sz="1400" b="1" dirty="0"/>
              <a:t>대해서만 </a:t>
            </a:r>
            <a:r>
              <a:rPr lang="ko-KR" altLang="en-US" sz="1400" b="1" dirty="0" smtClean="0"/>
              <a:t>대응</a:t>
            </a:r>
            <a:endParaRPr lang="en-US" altLang="ko-KR" sz="1400" b="1" dirty="0" smtClean="0"/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데이터베이스</a:t>
            </a:r>
            <a:r>
              <a:rPr lang="en-US" altLang="ko-KR" sz="1400" b="1" dirty="0" smtClean="0"/>
              <a:t>,</a:t>
            </a:r>
            <a:r>
              <a:rPr lang="en-US" altLang="ko-KR" sz="1400" dirty="0" smtClean="0"/>
              <a:t> DB</a:t>
            </a:r>
            <a:r>
              <a:rPr lang="ko-KR" altLang="en-US" sz="1400" dirty="0" smtClean="0"/>
              <a:t>개론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는 오직 </a:t>
            </a:r>
            <a:r>
              <a:rPr lang="en-US" altLang="ko-KR" sz="1400" b="1" dirty="0" smtClean="0"/>
              <a:t>C2</a:t>
            </a:r>
            <a:r>
              <a:rPr lang="ko-KR" altLang="en-US" sz="1400" b="1" dirty="0" smtClean="0"/>
              <a:t>에 대해서만 </a:t>
            </a:r>
            <a:r>
              <a:rPr lang="ko-KR" altLang="en-US" sz="1400" b="1" dirty="0" smtClean="0"/>
              <a:t>대응</a:t>
            </a:r>
            <a:endParaRPr lang="en-US" altLang="ko-KR" sz="1400" b="1" dirty="0" smtClean="0"/>
          </a:p>
          <a:p>
            <a:pPr marL="0" lvl="1">
              <a:spcBef>
                <a:spcPct val="50000"/>
              </a:spcBef>
              <a:buFont typeface="Wingdings" pitchFamily="2" charset="2"/>
              <a:buChar char="l"/>
            </a:pPr>
            <a:r>
              <a:rPr lang="ko-KR" altLang="en-US" sz="1600" dirty="0" smtClean="0">
                <a:solidFill>
                  <a:srgbClr val="FF0000"/>
                </a:solidFill>
              </a:rPr>
              <a:t>과목번</a:t>
            </a:r>
            <a:r>
              <a:rPr lang="ko-KR" altLang="en-US" sz="1600" dirty="0" smtClean="0">
                <a:solidFill>
                  <a:srgbClr val="FF0000"/>
                </a:solidFill>
              </a:rPr>
              <a:t>호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Symbol" pitchFamily="18" charset="2"/>
              </a:rPr>
              <a:t>  </a:t>
            </a:r>
            <a:r>
              <a:rPr lang="ko-KR" altLang="en-US" sz="1600" dirty="0" smtClean="0">
                <a:solidFill>
                  <a:srgbClr val="FF0000"/>
                </a:solidFill>
                <a:sym typeface="Symbol" pitchFamily="18" charset="2"/>
              </a:rPr>
              <a:t>교재이름</a:t>
            </a:r>
            <a:endParaRPr lang="en-US" altLang="ko-KR" sz="1600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321750" y="2753925"/>
            <a:ext cx="810090" cy="225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908050"/>
            <a:ext cx="6207125" cy="27432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예제 (계속)</a:t>
            </a:r>
          </a:p>
          <a:p>
            <a:pPr lvl="1" eaLnBrk="1" hangingPunct="1"/>
            <a:r>
              <a:rPr lang="ko-KR" altLang="en-US" sz="2000" smtClean="0"/>
              <a:t>과목자료1.과목번호 </a:t>
            </a:r>
            <a:r>
              <a:rPr lang="ko-KR" altLang="en-US" sz="2000" smtClean="0">
                <a:sym typeface="Symbol" pitchFamily="18" charset="2"/>
              </a:rPr>
              <a:t> 과목자료1.교수명</a:t>
            </a:r>
          </a:p>
          <a:p>
            <a:pPr lvl="1" eaLnBrk="1" hangingPunct="1"/>
            <a:r>
              <a:rPr lang="ko-KR" altLang="en-US" sz="2000" smtClean="0"/>
              <a:t>과목자료1.과목번호 </a:t>
            </a:r>
            <a:r>
              <a:rPr lang="ko-KR" altLang="en-US" sz="2000" smtClean="0">
                <a:sym typeface="Symbol" pitchFamily="18" charset="2"/>
              </a:rPr>
              <a:t> 과목자료1.교재이름</a:t>
            </a:r>
          </a:p>
          <a:p>
            <a:pPr eaLnBrk="1" hangingPunct="1"/>
            <a:r>
              <a:rPr lang="ko-KR" altLang="en-US" sz="2400" smtClean="0">
                <a:sym typeface="Symbol" pitchFamily="18" charset="2"/>
              </a:rPr>
              <a:t>해결책</a:t>
            </a:r>
          </a:p>
          <a:p>
            <a:pPr lvl="1" eaLnBrk="1" hangingPunct="1"/>
            <a:r>
              <a:rPr lang="ko-KR" altLang="en-US" sz="2000" smtClean="0">
                <a:sym typeface="Symbol" pitchFamily="18" charset="2"/>
              </a:rPr>
              <a:t>두개의 릴레이션으로 분해</a:t>
            </a: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(</a:t>
            </a:r>
            <a:r>
              <a:rPr lang="ko-KR" altLang="en-US" sz="1800" smtClean="0">
                <a:sym typeface="Symbol" pitchFamily="18" charset="2"/>
              </a:rPr>
              <a:t>과목번호, 교수명</a:t>
            </a:r>
            <a:r>
              <a:rPr lang="en-US" altLang="ko-KR" sz="1800" smtClean="0"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(</a:t>
            </a:r>
            <a:r>
              <a:rPr lang="ko-KR" altLang="en-US" sz="1800" smtClean="0">
                <a:sym typeface="Symbol" pitchFamily="18" charset="2"/>
              </a:rPr>
              <a:t>과목번호, 교재이름</a:t>
            </a:r>
            <a:r>
              <a:rPr lang="en-US" altLang="ko-KR" sz="180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27712" name="Group 64"/>
          <p:cNvGraphicFramePr>
            <a:graphicFrameLocks noGrp="1"/>
          </p:cNvGraphicFramePr>
          <p:nvPr>
            <p:ph sz="quarter" idx="2"/>
          </p:nvPr>
        </p:nvGraphicFramePr>
        <p:xfrm>
          <a:off x="2051050" y="4005263"/>
          <a:ext cx="2305050" cy="1461834"/>
        </p:xfrm>
        <a:graphic>
          <a:graphicData uri="http://schemas.openxmlformats.org/drawingml/2006/table">
            <a:tbl>
              <a:tblPr/>
              <a:tblGrid>
                <a:gridCol w="976313"/>
                <a:gridCol w="1328737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과목이름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교수명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이해각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안종근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이해각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오동익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718" name="Group 70"/>
          <p:cNvGraphicFramePr>
            <a:graphicFrameLocks noGrp="1"/>
          </p:cNvGraphicFramePr>
          <p:nvPr>
            <p:ph sz="quarter" idx="3"/>
          </p:nvPr>
        </p:nvGraphicFramePr>
        <p:xfrm>
          <a:off x="4643438" y="4005263"/>
          <a:ext cx="2952750" cy="1433259"/>
        </p:xfrm>
        <a:graphic>
          <a:graphicData uri="http://schemas.openxmlformats.org/drawingml/2006/table">
            <a:tbl>
              <a:tblPr/>
              <a:tblGrid>
                <a:gridCol w="1028700"/>
                <a:gridCol w="19240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과목이름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교재이름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소프트웨어공학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컴퓨터와 사회생활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데이터베이스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화일처리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제 4 정규형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정의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어떤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R.A</a:t>
            </a:r>
            <a:r>
              <a:rPr lang="ko-KR" altLang="en-US" dirty="0" smtClean="0">
                <a:sym typeface="Symbol" pitchFamily="18" charset="2"/>
              </a:rPr>
              <a:t> </a:t>
            </a:r>
            <a:r>
              <a:rPr lang="en-US" altLang="ko-KR" dirty="0" smtClean="0">
                <a:sym typeface="Symbol" pitchFamily="18" charset="2"/>
              </a:rPr>
              <a:t>R.B</a:t>
            </a:r>
            <a:r>
              <a:rPr lang="ko-KR" altLang="en-US" dirty="0" smtClean="0">
                <a:sym typeface="Symbol" pitchFamily="18" charset="2"/>
              </a:rPr>
              <a:t>인 다중치 종속이 존재할 경우, </a:t>
            </a:r>
            <a:r>
              <a:rPr lang="en-US" altLang="ko-KR" dirty="0" smtClean="0">
                <a:sym typeface="Symbol" pitchFamily="18" charset="2"/>
              </a:rPr>
              <a:t>R</a:t>
            </a:r>
            <a:r>
              <a:rPr lang="ko-KR" altLang="en-US" dirty="0" smtClean="0">
                <a:sym typeface="Symbol" pitchFamily="18" charset="2"/>
              </a:rPr>
              <a:t>의 모든 애트리뷰트들이 </a:t>
            </a:r>
            <a:r>
              <a:rPr lang="en-US" altLang="ko-KR" dirty="0" smtClean="0">
                <a:sym typeface="Symbol" pitchFamily="18" charset="2"/>
              </a:rPr>
              <a:t>A</a:t>
            </a:r>
            <a:r>
              <a:rPr lang="ko-KR" altLang="en-US" dirty="0" smtClean="0">
                <a:sym typeface="Symbol" pitchFamily="18" charset="2"/>
              </a:rPr>
              <a:t>에 함수적으로 종속되면 이 릴레이션 </a:t>
            </a:r>
            <a:r>
              <a:rPr lang="en-US" altLang="ko-KR" dirty="0" smtClean="0">
                <a:sym typeface="Symbol" pitchFamily="18" charset="2"/>
              </a:rPr>
              <a:t>R</a:t>
            </a:r>
            <a:r>
              <a:rPr lang="ko-KR" altLang="en-US" dirty="0" smtClean="0">
                <a:sym typeface="Symbol" pitchFamily="18" charset="2"/>
              </a:rPr>
              <a:t>은 4 </a:t>
            </a:r>
            <a:r>
              <a:rPr lang="en-US" altLang="ko-KR" dirty="0" smtClean="0">
                <a:sym typeface="Symbol" pitchFamily="18" charset="2"/>
              </a:rPr>
              <a:t>NF</a:t>
            </a:r>
            <a:r>
              <a:rPr lang="ko-KR" altLang="en-US" dirty="0" smtClean="0">
                <a:sym typeface="Symbol" pitchFamily="18" charset="2"/>
              </a:rPr>
              <a:t>에 속한다.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>
                <a:sym typeface="Symbol" pitchFamily="18" charset="2"/>
              </a:rPr>
              <a:t>앞의 분해된 </a:t>
            </a:r>
            <a:r>
              <a:rPr lang="ko-KR" altLang="en-US" dirty="0" err="1" smtClean="0">
                <a:sym typeface="Symbol" pitchFamily="18" charset="2"/>
              </a:rPr>
              <a:t>릴레이션은</a:t>
            </a:r>
            <a:r>
              <a:rPr lang="ko-KR" altLang="en-US" dirty="0" smtClean="0">
                <a:sym typeface="Symbol" pitchFamily="18" charset="2"/>
              </a:rPr>
              <a:t> </a:t>
            </a:r>
            <a:r>
              <a:rPr lang="en-US" altLang="ko-KR" dirty="0" smtClean="0">
                <a:sym typeface="Symbol" pitchFamily="18" charset="2"/>
              </a:rPr>
              <a:t>4NF?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dirty="0" err="1" smtClean="0"/>
              <a:t>다중치</a:t>
            </a:r>
            <a:r>
              <a:rPr lang="ko-KR" altLang="en-US" dirty="0" smtClean="0"/>
              <a:t> 종속이 존재하지 않으므로 </a:t>
            </a:r>
            <a:r>
              <a:rPr lang="en-US" altLang="ko-KR" dirty="0" smtClean="0"/>
              <a:t>4NF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="" xmlns:p14="http://schemas.microsoft.com/office/powerpoint/2010/main" val="3338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이벤트참여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삽입 이상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718810"/>
            <a:ext cx="7699739" cy="4978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갱신 이상</a:t>
            </a:r>
            <a:r>
              <a:rPr lang="en-US" altLang="ko-KR" dirty="0" smtClean="0"/>
              <a:t>(update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중복된 </a:t>
            </a:r>
            <a:r>
              <a:rPr lang="ko-KR" altLang="en-US" dirty="0" err="1" smtClean="0"/>
              <a:t>투플들</a:t>
            </a:r>
            <a:r>
              <a:rPr lang="ko-KR" altLang="en-US" dirty="0" smtClean="0"/>
              <a:t> 중 일부만 수정하여 데이터가 불일치하게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되는 모순이 발생하는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갱신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갱신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아이디가 </a:t>
            </a:r>
            <a:r>
              <a:rPr lang="en-US" altLang="ko-KR" dirty="0" smtClean="0"/>
              <a:t>“apple”</a:t>
            </a:r>
            <a:r>
              <a:rPr lang="ko-KR" altLang="en-US" dirty="0" smtClean="0"/>
              <a:t>인 고객의 등급이 </a:t>
            </a:r>
            <a:r>
              <a:rPr lang="en-US" altLang="ko-KR" dirty="0" smtClean="0"/>
              <a:t>“gold”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vip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변경되었는데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일부 </a:t>
            </a:r>
            <a:r>
              <a:rPr lang="ko-KR" altLang="en-US" dirty="0" err="1" smtClean="0"/>
              <a:t>투플에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대해서만 등급이 수정된다면 </a:t>
            </a:r>
            <a:r>
              <a:rPr lang="en-US" altLang="ko-KR" dirty="0" smtClean="0"/>
              <a:t>“apple” </a:t>
            </a:r>
            <a:r>
              <a:rPr lang="ko-KR" altLang="en-US" dirty="0" smtClean="0"/>
              <a:t>고객이 서로 다른 등급을 가지는 모순이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1687075"/>
            <a:ext cx="8562975" cy="466725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이벤트참여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갱신 이상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91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</TotalTime>
  <Words>2758</Words>
  <Application>Microsoft Office PowerPoint</Application>
  <PresentationFormat>화면 슬라이드 쇼(4:3)</PresentationFormat>
  <Paragraphs>940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1_유닉스</vt:lpstr>
      <vt:lpstr>슬라이드 1</vt:lpstr>
      <vt:lpstr>학습목표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무손실분해 (Lossless Decomposition)</vt:lpstr>
      <vt:lpstr>무손실 죠인 분해가 아닌 예제(Lossy Decomposition)</vt:lpstr>
      <vt:lpstr>슬라이드 38</vt:lpstr>
      <vt:lpstr>슬라이드 39</vt:lpstr>
      <vt:lpstr>무손실분해(Lossless Decomposition)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다치 종속성</vt:lpstr>
      <vt:lpstr>슬라이드 63</vt:lpstr>
      <vt:lpstr>슬라이드 64</vt:lpstr>
      <vt:lpstr>제 4 정규형</vt:lpstr>
      <vt:lpstr>슬라이드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이해각교수님</cp:lastModifiedBy>
  <cp:revision>253</cp:revision>
  <dcterms:created xsi:type="dcterms:W3CDTF">2012-07-23T02:34:37Z</dcterms:created>
  <dcterms:modified xsi:type="dcterms:W3CDTF">2016-11-02T05:40:37Z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