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sldIdLst>
    <p:sldId id="440" r:id="rId2"/>
    <p:sldId id="448" r:id="rId3"/>
    <p:sldId id="516" r:id="rId4"/>
    <p:sldId id="518" r:id="rId5"/>
    <p:sldId id="517" r:id="rId6"/>
    <p:sldId id="519" r:id="rId7"/>
    <p:sldId id="520" r:id="rId8"/>
    <p:sldId id="491" r:id="rId9"/>
    <p:sldId id="492" r:id="rId10"/>
    <p:sldId id="522" r:id="rId11"/>
    <p:sldId id="523" r:id="rId12"/>
    <p:sldId id="524" r:id="rId13"/>
    <p:sldId id="521" r:id="rId14"/>
    <p:sldId id="526" r:id="rId15"/>
    <p:sldId id="527" r:id="rId16"/>
    <p:sldId id="528" r:id="rId17"/>
    <p:sldId id="529" r:id="rId18"/>
    <p:sldId id="530" r:id="rId19"/>
    <p:sldId id="531" r:id="rId20"/>
    <p:sldId id="533" r:id="rId21"/>
    <p:sldId id="532" r:id="rId22"/>
    <p:sldId id="525" r:id="rId23"/>
    <p:sldId id="534" r:id="rId24"/>
    <p:sldId id="536" r:id="rId25"/>
    <p:sldId id="537" r:id="rId26"/>
    <p:sldId id="538" r:id="rId27"/>
    <p:sldId id="539" r:id="rId28"/>
    <p:sldId id="45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CCFF99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2" d="100"/>
          <a:sy n="112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7743" y="1538790"/>
            <a:ext cx="559961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11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보안과 권한 관리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보안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권한 관리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4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661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PUBLIC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사용자에게 권한을 똑같이 부여하고 싶다면 특정 사용자를 지정하는 대신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키워드를 이용하여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GRANT </a:t>
            </a:r>
            <a:r>
              <a:rPr lang="en-US" altLang="ko-KR" dirty="0" smtClean="0"/>
              <a:t>OPTION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권한을 </a:t>
            </a:r>
            <a:r>
              <a:rPr lang="ko-KR" altLang="en-US" dirty="0" smtClean="0"/>
              <a:t>부여 받은 </a:t>
            </a:r>
            <a:r>
              <a:rPr lang="ko-KR" altLang="en-US" dirty="0" smtClean="0"/>
              <a:t>사용자가 자신이 </a:t>
            </a:r>
            <a:r>
              <a:rPr lang="ko-KR" altLang="en-US" dirty="0" smtClean="0"/>
              <a:t>부여 받은 </a:t>
            </a:r>
            <a:r>
              <a:rPr lang="ko-KR" altLang="en-US" dirty="0" smtClean="0"/>
              <a:t>권한을 다른 사용자에게도 부여할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있도록 함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2131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6555" y="2015015"/>
            <a:ext cx="7155795" cy="350237"/>
            <a:chOff x="521551" y="1673805"/>
            <a:chExt cx="7155795" cy="35023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05" t="69910" r="33537"/>
          <a:stretch/>
        </p:blipFill>
        <p:spPr>
          <a:xfrm>
            <a:off x="1814680" y="2690090"/>
            <a:ext cx="5277600" cy="6489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6555" y="4059070"/>
            <a:ext cx="7155795" cy="350237"/>
            <a:chOff x="521551" y="1673805"/>
            <a:chExt cx="7155795" cy="3502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11-2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삽입과 삭제 권한을 모든 사용자에게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39" t="61850" r="34934" b="15434"/>
          <a:stretch/>
        </p:blipFill>
        <p:spPr>
          <a:xfrm>
            <a:off x="1916705" y="4779150"/>
            <a:ext cx="5805645" cy="5137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0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6555" y="1898830"/>
            <a:ext cx="7650849" cy="830997"/>
            <a:chOff x="521551" y="1577913"/>
            <a:chExt cx="7650849" cy="83099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11-3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1" y="1577913"/>
              <a:ext cx="6300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테이블을 구성하는 속성 중 등급과 적립금 속성에 대한 수정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Park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76" t="77837" r="43908" b="1656"/>
          <a:stretch/>
        </p:blipFill>
        <p:spPr>
          <a:xfrm>
            <a:off x="1916705" y="2978951"/>
            <a:ext cx="5985665" cy="54970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6555" y="4061230"/>
            <a:ext cx="7965885" cy="842680"/>
            <a:chOff x="521551" y="1673805"/>
            <a:chExt cx="7155795" cy="8426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11-4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702" y="1685488"/>
              <a:ext cx="5805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 권한을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WITH GRANT OPTION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을 포함하여 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</a:b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Lee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59" t="73654" r="33579" b="877"/>
          <a:stretch/>
        </p:blipFill>
        <p:spPr>
          <a:xfrm>
            <a:off x="1871700" y="5044337"/>
            <a:ext cx="6868590" cy="6349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10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시스템 권한 </a:t>
            </a:r>
            <a:r>
              <a:rPr lang="ko-KR" altLang="en-US" dirty="0"/>
              <a:t>부여 </a:t>
            </a:r>
            <a:r>
              <a:rPr lang="en-US" altLang="ko-KR" dirty="0"/>
              <a:t>: GRANT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권한은 데이터베이스 관리자가 부여함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시스템 권한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 관리와 관련된 작업에 대한 권한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CREATE TABLE, CREATE VIEW </a:t>
            </a:r>
            <a:r>
              <a:rPr lang="ko-KR" altLang="en-US" dirty="0" smtClean="0"/>
              <a:t>등 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</a:t>
            </a:r>
            <a:r>
              <a:rPr lang="ko-KR" altLang="en-US" dirty="0" smtClean="0"/>
              <a:t>와 관련된 권한들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권한을 부여할 때는 객체를 지정할 필요가 없음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6565" y="3789039"/>
            <a:ext cx="7965885" cy="350237"/>
            <a:chOff x="521551" y="1673805"/>
            <a:chExt cx="7155795" cy="35023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11-5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테이블을 생성할 수 있는 시스템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Song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74" t="66595" r="47212" b="-1298"/>
          <a:stretch/>
        </p:blipFill>
        <p:spPr>
          <a:xfrm>
            <a:off x="2164055" y="4374104"/>
            <a:ext cx="3690411" cy="5850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56565" y="5319210"/>
            <a:ext cx="7965885" cy="350237"/>
            <a:chOff x="521551" y="1673805"/>
            <a:chExt cx="7155795" cy="3502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11-6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뷰를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생성할 수 있는 시스템 권한을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Shin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15" t="73540" r="52288" b="3474"/>
          <a:stretch/>
        </p:blipFill>
        <p:spPr>
          <a:xfrm>
            <a:off x="2159562" y="5994285"/>
            <a:ext cx="3600400" cy="405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80020" y="1052735"/>
            <a:ext cx="9027495" cy="5543705"/>
          </a:xfrm>
        </p:spPr>
        <p:txBody>
          <a:bodyPr/>
          <a:lstStyle/>
          <a:p>
            <a:r>
              <a:rPr lang="ko-KR" altLang="en-US" dirty="0" smtClean="0"/>
              <a:t>객체 권한 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소유자가 다른 사용자에게 부여한 객체의 사용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2800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CASCADE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취소할 사용자가 다른 사용자에게 부여한 권한도 연쇄적으로 함께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RESTRICT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권한을 취소할 사용자가 다른 사용자에게 부여한 권한은 취소되지 않도록 함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701570" y="2237976"/>
            <a:ext cx="7748301" cy="1101014"/>
            <a:chOff x="829144" y="3780092"/>
            <a:chExt cx="7303956" cy="7958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44" y="3780092"/>
              <a:ext cx="7303956" cy="795898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3726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1" y="1628800"/>
            <a:ext cx="4222853" cy="513057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427095" y="1268759"/>
            <a:ext cx="3510390" cy="3330371"/>
          </a:xfrm>
          <a:prstGeom prst="wedgeRoundRectCallout">
            <a:avLst>
              <a:gd name="adj1" fmla="val -67212"/>
              <a:gd name="adj2" fmla="val 1575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 “Kim”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“Hong”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부여한 고객 테이블에 대한 검색 권한을 취소한다면 </a:t>
            </a:r>
            <a:r>
              <a:rPr lang="en-US" altLang="ko-KR" dirty="0" smtClean="0">
                <a:solidFill>
                  <a:schemeClr val="tx1"/>
                </a:solidFill>
              </a:rPr>
              <a:t>“Park”</a:t>
            </a:r>
            <a:r>
              <a:rPr lang="ko-KR" altLang="en-US" dirty="0" smtClean="0">
                <a:solidFill>
                  <a:schemeClr val="tx1"/>
                </a:solidFill>
              </a:rPr>
              <a:t>에게 부여된 검색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권한은 어떻게 처리될까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선택 가능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(CASCADE </a:t>
            </a:r>
            <a:r>
              <a:rPr lang="ko-KR" altLang="en-US" b="1" dirty="0" smtClean="0">
                <a:solidFill>
                  <a:srgbClr val="0000FF"/>
                </a:solidFill>
              </a:rPr>
              <a:t>또는</a:t>
            </a:r>
            <a:r>
              <a:rPr lang="en-US" altLang="ko-KR" b="1" dirty="0" smtClean="0">
                <a:solidFill>
                  <a:srgbClr val="0000FF"/>
                </a:solidFill>
              </a:rPr>
              <a:t> RESTRICT)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 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6555" y="1719751"/>
            <a:ext cx="8190910" cy="1200329"/>
            <a:chOff x="440695" y="1538791"/>
            <a:chExt cx="7357936" cy="120032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40695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11-7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538791"/>
              <a:ext cx="59269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그림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11-5]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와 같이 권한이 부여된 상황에서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Kim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</a:b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테이블에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대한 검색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권한을 취소하면서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다른 사용자에게 부여한 고객 테이블에 대한 검색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권한도 함께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취소하도록 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3" t="76292" r="43909" b="-334"/>
          <a:stretch/>
        </p:blipFill>
        <p:spPr>
          <a:xfrm>
            <a:off x="2159561" y="3069899"/>
            <a:ext cx="5697804" cy="71914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66555" y="3989427"/>
            <a:ext cx="8190910" cy="1200329"/>
            <a:chOff x="521551" y="1538790"/>
            <a:chExt cx="7357936" cy="120032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11-8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2130" y="1538790"/>
              <a:ext cx="5967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그림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11-5]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와 같이 권한이 부여된 상황에서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다른 사용자에게 권한을 부여한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적이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없는 경우에만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Kim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고객 테이블에 대한 검색 권한을 취소하도록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1" name="내용 개체 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27" t="79961" r="34612" b="349"/>
          <a:stretch/>
        </p:blipFill>
        <p:spPr>
          <a:xfrm>
            <a:off x="2081909" y="5414781"/>
            <a:ext cx="6360521" cy="5344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137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r>
              <a:rPr lang="ko-KR" altLang="en-US" dirty="0" smtClean="0"/>
              <a:t> </a:t>
            </a:r>
            <a:r>
              <a:rPr lang="ko-KR" altLang="en-US" dirty="0"/>
              <a:t>권한 취소 </a:t>
            </a:r>
            <a:r>
              <a:rPr lang="en-US" altLang="ko-KR" dirty="0"/>
              <a:t>: REVOKE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관리자가 다른 사용자에게 부여한 시스템 권한을 취소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객체에 대한 권한 취소가 아니므로 객체를 지정할 필요 없음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6565" y="3023955"/>
            <a:ext cx="7965885" cy="350237"/>
            <a:chOff x="521551" y="1673805"/>
            <a:chExt cx="7155795" cy="35023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11-9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702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테이블 생성 권한을 취소해보자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7" name="내용 개체 틀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5" t="52467" r="3341" b="5101"/>
          <a:stretch/>
        </p:blipFill>
        <p:spPr>
          <a:xfrm>
            <a:off x="1691680" y="3744035"/>
            <a:ext cx="5985665" cy="8730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71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부여에 관한 내용을 기록한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사용자들에게 어떤 권한을 부여했는지</a:t>
            </a:r>
            <a:r>
              <a:rPr lang="en-US" altLang="ko-KR" dirty="0" smtClean="0"/>
              <a:t>, WITH GRANT OPTION</a:t>
            </a:r>
            <a:r>
              <a:rPr lang="ko-KR" altLang="en-US" dirty="0" smtClean="0"/>
              <a:t>을 포함하여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권한을 부여했는지 등</a:t>
            </a:r>
            <a:endParaRPr lang="en-US" altLang="ko-KR" dirty="0" smtClean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95772078"/>
              </p:ext>
            </p:extLst>
          </p:nvPr>
        </p:nvGraphicFramePr>
        <p:xfrm>
          <a:off x="926596" y="3513280"/>
          <a:ext cx="7110789" cy="27060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6888"/>
                <a:gridCol w="4903901"/>
              </a:tblGrid>
              <a:tr h="72346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                   권한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사용자</a:t>
                      </a:r>
                      <a:endParaRPr lang="ko-KR" altLang="en-US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 smtClean="0"/>
                        <a:t>고객 테이블에 대한 권한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833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Kim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400" dirty="0" smtClean="0"/>
                        <a:t>소유자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833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Hong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INSERT/DELETE/SELECT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789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Park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smtClean="0"/>
                        <a:t>INSERT/DELETE/UPDATE(</a:t>
                      </a:r>
                      <a:r>
                        <a:rPr lang="ko-KR" altLang="en-US" sz="1400" smtClean="0"/>
                        <a:t>등급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적립금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789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Lee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 smtClean="0"/>
                        <a:t>INSERT/DELETE/SELECT(WITH</a:t>
                      </a:r>
                      <a:r>
                        <a:rPr lang="en-US" altLang="ko-KR" sz="1400" baseline="0" dirty="0" smtClean="0"/>
                        <a:t> GRANT OPTION)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36585" y="3115563"/>
            <a:ext cx="4881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표 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-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고객 테이블에 대한 각 사용자의 권한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43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권한들을 그룹으로 묶어 놓은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권한들을 넣어둔 바구니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2663915"/>
            <a:ext cx="4545505" cy="36298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38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보안의 개념과 유형을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부여하고 부여한 권한을 취소하는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역할의 개념과 필요성을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역할을 이용해 권한 관리를 수행하는 방법을 익힌다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133745"/>
            <a:ext cx="8116766" cy="392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02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53725"/>
            <a:ext cx="8713787" cy="5543705"/>
          </a:xfrm>
        </p:spPr>
        <p:txBody>
          <a:bodyPr/>
          <a:lstStyle/>
          <a:p>
            <a:r>
              <a:rPr lang="ko-KR" altLang="en-US" dirty="0"/>
              <a:t>역할의 필요성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" y="2436122"/>
            <a:ext cx="7606540" cy="4323248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881590" y="1516288"/>
            <a:ext cx="7425825" cy="1282642"/>
          </a:xfrm>
          <a:prstGeom prst="wedgeRoundRectCallout">
            <a:avLst>
              <a:gd name="adj1" fmla="val -15960"/>
              <a:gd name="adj2" fmla="val 7589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모두 부여하려면 작업이 번거로움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sym typeface="Wingdings"/>
              </a:rPr>
              <a:t> </a:t>
            </a:r>
            <a:r>
              <a:rPr lang="ko-KR" altLang="en-US" b="1" dirty="0" smtClean="0">
                <a:solidFill>
                  <a:srgbClr val="0000FF"/>
                </a:solidFill>
              </a:rPr>
              <a:t>역할을 이용하면 훨씬 수월하게 작업할 수 있음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</a:rPr>
              <a:t>여러 사용자에게 동일한 권한들을 부여하고 취소</a:t>
            </a:r>
            <a:r>
              <a:rPr lang="ko-KR" altLang="en-US" dirty="0" smtClean="0"/>
              <a:t>하는 작업을 편리하게 수행할 수 있도록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사용자에게 부여하고 싶은 여러 권한들을 역할에 미리 넣어두고 필요할 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역할을 </a:t>
            </a:r>
            <a:r>
              <a:rPr lang="ko-KR" altLang="en-US" dirty="0"/>
              <a:t>부여하면 여러 권한을 한번에 부여할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사용자에게 부여한 역할을 취소하면 한번에 여러 권한들을 취소할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권한 관리가 쉬워짐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0000FF"/>
                </a:solidFill>
              </a:rPr>
              <a:t>새로운 권한의 추가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기존 권한의 취소 등 역할에 변화가 생기면 해당 역할을 </a:t>
            </a:r>
            <a:r>
              <a:rPr lang="ko-KR" altLang="en-US" dirty="0" err="1" smtClean="0">
                <a:solidFill>
                  <a:srgbClr val="0000FF"/>
                </a:solidFill>
              </a:rPr>
              <a:t>부여받은</a:t>
            </a:r>
            <a:r>
              <a:rPr lang="ko-KR" altLang="en-US" dirty="0" smtClean="0">
                <a:solidFill>
                  <a:srgbClr val="0000FF"/>
                </a:solidFill>
              </a:rPr>
              <a:t> 모든 사용자에게 변화가 그대로 반영됨 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12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생성 </a:t>
            </a:r>
            <a:r>
              <a:rPr lang="en-US" altLang="ko-KR" dirty="0" smtClean="0"/>
              <a:t>: CREATE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역할의 생성은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2078850"/>
            <a:ext cx="7920880" cy="1260140"/>
            <a:chOff x="708460" y="3677541"/>
            <a:chExt cx="7425823" cy="99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60" y="3677541"/>
              <a:ext cx="7425823" cy="990355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6565" y="3788117"/>
            <a:ext cx="8055895" cy="350237"/>
            <a:chOff x="521551" y="1673805"/>
            <a:chExt cx="7236651" cy="35023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11-10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2558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이라는 이름의 역할을 생성해보자</a:t>
              </a:r>
              <a:r>
                <a:rPr lang="en-US" altLang="ko-KR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62" t="70116"/>
          <a:stretch/>
        </p:blipFill>
        <p:spPr>
          <a:xfrm>
            <a:off x="2178463" y="4589825"/>
            <a:ext cx="5534226" cy="549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역할에 권한 추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객체와 관련된 권한을 역할에 추가하는 작업은 객체의 소유자가 담당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476545" y="2123855"/>
            <a:ext cx="8100900" cy="1215135"/>
            <a:chOff x="710273" y="3686938"/>
            <a:chExt cx="7370201" cy="10056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73" y="3686938"/>
              <a:ext cx="7370201" cy="1005624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6565" y="3564015"/>
            <a:ext cx="8100900" cy="830997"/>
            <a:chOff x="521551" y="1555411"/>
            <a:chExt cx="7277079" cy="8309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11-11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2986" y="1555411"/>
              <a:ext cx="5805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삽입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삭제 권한을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예제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11-10]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에서 생성한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역할에 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넣어보자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10" t="72605" r="35129" b="5269"/>
          <a:stretch/>
        </p:blipFill>
        <p:spPr>
          <a:xfrm>
            <a:off x="2321750" y="4734145"/>
            <a:ext cx="5355595" cy="45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30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사용자에게 부여하는 것은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1550" y="2168860"/>
            <a:ext cx="8010890" cy="1167411"/>
            <a:chOff x="701570" y="3675196"/>
            <a:chExt cx="7431530" cy="9671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70" y="3675196"/>
              <a:ext cx="7431530" cy="967191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6555" y="3744035"/>
            <a:ext cx="8055895" cy="830997"/>
            <a:chOff x="521551" y="1583796"/>
            <a:chExt cx="7236651" cy="8309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11-12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2558" y="1583796"/>
              <a:ext cx="5805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 테이블에 대한 검색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삽입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·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삭제 권한을 포함하고 있는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역할을 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 smtClean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4" t="73960" r="64568" b="-4451"/>
          <a:stretch/>
        </p:blipFill>
        <p:spPr>
          <a:xfrm>
            <a:off x="2186735" y="4689139"/>
            <a:ext cx="2835315" cy="585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4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53725"/>
            <a:ext cx="8713787" cy="5543705"/>
          </a:xfrm>
        </p:spPr>
        <p:txBody>
          <a:bodyPr/>
          <a:lstStyle/>
          <a:p>
            <a:r>
              <a:rPr lang="ko-KR" altLang="en-US" dirty="0" smtClean="0"/>
              <a:t>역할을 이용한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922784"/>
            <a:ext cx="6914903" cy="3813675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881590" y="1538790"/>
            <a:ext cx="7425825" cy="1260140"/>
          </a:xfrm>
          <a:prstGeom prst="wedgeRoundRectCallout">
            <a:avLst>
              <a:gd name="adj1" fmla="val -16792"/>
              <a:gd name="adj2" fmla="val 7099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역할을 </a:t>
            </a:r>
            <a:r>
              <a:rPr lang="ko-KR" altLang="en-US" dirty="0" smtClean="0">
                <a:solidFill>
                  <a:schemeClr val="tx1"/>
                </a:solidFill>
              </a:rPr>
              <a:t>이용하면 사용자 </a:t>
            </a:r>
            <a:r>
              <a:rPr lang="en-US" altLang="ko-KR" dirty="0" smtClean="0">
                <a:solidFill>
                  <a:schemeClr val="tx1"/>
                </a:solidFill>
              </a:rPr>
              <a:t>“Kim”</a:t>
            </a:r>
            <a:r>
              <a:rPr lang="ko-KR" altLang="en-US" dirty="0" smtClean="0">
                <a:solidFill>
                  <a:schemeClr val="tx1"/>
                </a:solidFill>
              </a:rPr>
              <a:t>이 자신의 고객 테이블에 대한 검색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 권한을 </a:t>
            </a:r>
            <a:r>
              <a:rPr lang="en-US" altLang="ko-KR" dirty="0" smtClean="0">
                <a:solidFill>
                  <a:schemeClr val="tx1"/>
                </a:solidFill>
              </a:rPr>
              <a:t>“Hong”, “Park”, “Lee”</a:t>
            </a:r>
            <a:r>
              <a:rPr lang="ko-KR" altLang="en-US" dirty="0" smtClean="0">
                <a:solidFill>
                  <a:schemeClr val="tx1"/>
                </a:solidFill>
              </a:rPr>
              <a:t>에게 손쉽게 부여할 수 있고 새로운 권한의 추가도 간편하게 수행됨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31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사용자에게 부여한 역할의 취소는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02807" y="2303875"/>
            <a:ext cx="7909653" cy="1125125"/>
            <a:chOff x="811510" y="3755180"/>
            <a:chExt cx="7459603" cy="7871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10" y="3755180"/>
              <a:ext cx="7459603" cy="787121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6565" y="3945261"/>
            <a:ext cx="8055895" cy="350237"/>
            <a:chOff x="521551" y="1673805"/>
            <a:chExt cx="7236651" cy="35023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11-13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2558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Hong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에게 부여한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역할을 취소해보자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6" t="67050" r="41646" b="6963"/>
          <a:stretch/>
        </p:blipFill>
        <p:spPr>
          <a:xfrm>
            <a:off x="2204567" y="4541139"/>
            <a:ext cx="3807593" cy="558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89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제거 </a:t>
            </a:r>
            <a:r>
              <a:rPr lang="en-US" altLang="ko-KR" dirty="0" smtClean="0"/>
              <a:t>: DROP ROLE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역할을 제거하면 제거된 역할을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모든 사용자들에 대해 역할에 속해 있던 권한이 모두 취소됨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역할 제거는 데이터베이스 관리자가 담당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1570" y="3158971"/>
            <a:ext cx="7712798" cy="1170130"/>
            <a:chOff x="708460" y="3688067"/>
            <a:chExt cx="7425824" cy="10281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60" y="3688067"/>
              <a:ext cx="7425824" cy="1028113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26595" y="4671463"/>
            <a:ext cx="8100900" cy="350237"/>
            <a:chOff x="521551" y="1673805"/>
            <a:chExt cx="7277079" cy="35023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1551" y="1673805"/>
              <a:ext cx="1350150" cy="31503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예제 </a:t>
              </a:r>
              <a:r>
                <a:rPr lang="en-US" altLang="ko-KR" sz="1600" dirty="0" smtClean="0"/>
                <a:t>11-14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2986" y="1685488"/>
              <a:ext cx="5805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[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예제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11-10]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에서 생성한 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role_1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역할을 제거해보자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1600" dirty="0">
                <a:solidFill>
                  <a:schemeClr val="accent3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Lucida Sans Unicode" panose="020B0602030504020204" pitchFamily="34" charset="0"/>
              </a:endParaRPr>
            </a:p>
          </p:txBody>
        </p:sp>
      </p:grpSp>
      <p:pic>
        <p:nvPicPr>
          <p:cNvPr id="10" name="내용 개체 틀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30" t="72185" r="53710" b="815"/>
          <a:stretch/>
        </p:blipFill>
        <p:spPr>
          <a:xfrm>
            <a:off x="2564608" y="5319210"/>
            <a:ext cx="2700300" cy="45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865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2723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보안의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조직에서 허가한 사용자만 데이터베이스에 접근할 수 있도록 통제하여 보안을 유지하는 것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2753925"/>
            <a:ext cx="8713787" cy="2916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9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보안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 환경에 대한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자연 재해처럼 데이터베이스에 </a:t>
            </a:r>
            <a:r>
              <a:rPr lang="ko-KR" altLang="en-US" dirty="0" smtClean="0">
                <a:solidFill>
                  <a:srgbClr val="00B0F0"/>
                </a:solidFill>
              </a:rPr>
              <a:t>물리적 손실</a:t>
            </a:r>
            <a:r>
              <a:rPr lang="ko-KR" altLang="en-US" dirty="0" smtClean="0"/>
              <a:t>을 발생시키는 위험으로부터 데이터베이스를 보호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 관리를 통한 보안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접근이 허락된 사용자가 부여된 권한 내에서 데이터베이스를 사용하는 동안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B0F0"/>
                </a:solidFill>
              </a:rPr>
              <a:t>데이터 </a:t>
            </a:r>
            <a:r>
              <a:rPr lang="ko-KR" altLang="en-US" dirty="0" err="1" smtClean="0">
                <a:solidFill>
                  <a:srgbClr val="00B0F0"/>
                </a:solidFill>
              </a:rPr>
              <a:t>무결성을</a:t>
            </a:r>
            <a:r>
              <a:rPr lang="ko-KR" altLang="en-US" dirty="0" smtClean="0">
                <a:solidFill>
                  <a:srgbClr val="00B0F0"/>
                </a:solidFill>
              </a:rPr>
              <a:t> 유지하도록 제약조건을 정의</a:t>
            </a:r>
            <a:r>
              <a:rPr lang="ko-KR" altLang="en-US" dirty="0" smtClean="0"/>
              <a:t>하고 위반하지 않도록 통제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권한 </a:t>
            </a:r>
            <a:r>
              <a:rPr lang="ko-KR" altLang="en-US" dirty="0" smtClean="0">
                <a:solidFill>
                  <a:srgbClr val="FF0000"/>
                </a:solidFill>
              </a:rPr>
              <a:t>관리를 통한 보안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00B0F0"/>
                </a:solidFill>
              </a:rPr>
              <a:t>접근이 허락된 사용자</a:t>
            </a:r>
            <a:r>
              <a:rPr lang="ko-KR" altLang="en-US" dirty="0" smtClean="0"/>
              <a:t>만 권한 내에서 데이터베이스를 사용하도록 보호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사용자만 데이터베이스에 접근할 수 있도록 통제하고 각 사용자마다 사용 범위와 수행 가능한 작업 내용을 </a:t>
            </a:r>
            <a:r>
              <a:rPr lang="ko-KR" altLang="en-US" dirty="0" smtClean="0"/>
              <a:t>제한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788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보안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5" y="1658633"/>
            <a:ext cx="5561893" cy="4937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92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052735"/>
            <a:ext cx="9036112" cy="5543705"/>
          </a:xfrm>
        </p:spPr>
        <p:txBody>
          <a:bodyPr/>
          <a:lstStyle/>
          <a:p>
            <a:r>
              <a:rPr lang="ko-KR" altLang="en-US" dirty="0" smtClean="0"/>
              <a:t>권한 관리의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접근 제어</a:t>
            </a:r>
            <a:r>
              <a:rPr lang="en-US" altLang="ko-KR" dirty="0" smtClean="0"/>
              <a:t>(access control)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계정이 발급된 사용자가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성공했을 경우에만 데이터베이스에 접근 허용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 계정 관리는 데이터베이스 관리자가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사용자는 허용된 권한 내에서만 데이터베이스를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사용자도 데이터베이스 사용 범위와 수행 가능한 작업이 제한됨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보안을 위한 데이터 단위는 데이터베이스 전체부터 특정 테이블의 특정 행과 열 위치에 있는 특정 데이터 값까지 다양함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모든 객체는 객체를 생성한 사용자만 사용 권한을 가짐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객체의 소유자는 필요에 따라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이용해 다른 사용자에게 사용 권한을 부여하거나 취소할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68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권한 관리의 개념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4" y="1718810"/>
            <a:ext cx="8372475" cy="4448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39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권한 관리를 통한 보안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779040"/>
            <a:ext cx="8713787" cy="4090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82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3" y="1052735"/>
            <a:ext cx="9027497" cy="56616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권한 부여 </a:t>
            </a:r>
            <a:r>
              <a:rPr lang="en-US" altLang="ko-KR" dirty="0" smtClean="0"/>
              <a:t>: GRANT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객체의 소유자가 다른 사용자에게 객체에 대한 사용 권한을 부여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부여 가능한 주요 권한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INSERT, DELETE, UPDATE, SELECT, </a:t>
            </a:r>
            <a:r>
              <a:rPr lang="en-US" altLang="ko-KR" dirty="0" smtClean="0"/>
              <a:t>REFERENCES</a:t>
            </a:r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REFERENCES :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정의할 수 있는 권한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UPDATE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는 테이블의 일부 속성에 대한 권한 부여도 가능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권한을 한번에 동시에 부여하는 것도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권한은 다른 사용자에게 부여할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1560" y="2123855"/>
            <a:ext cx="7979031" cy="1257934"/>
            <a:chOff x="832142" y="3705099"/>
            <a:chExt cx="7303955" cy="9428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42" y="3705099"/>
              <a:ext cx="7303955" cy="94289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866523" y="3789040"/>
              <a:ext cx="7155796" cy="713538"/>
            </a:xfrm>
            <a:prstGeom prst="roundRect">
              <a:avLst>
                <a:gd name="adj" fmla="val 6179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49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929</Words>
  <Application>Microsoft Office PowerPoint</Application>
  <PresentationFormat>화면 슬라이드 쇼(4:3)</PresentationFormat>
  <Paragraphs>164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1_유닉스</vt:lpstr>
      <vt:lpstr>슬라이드 1</vt:lpstr>
      <vt:lpstr>학습목표</vt:lpstr>
      <vt:lpstr>01 보안</vt:lpstr>
      <vt:lpstr>01 보안</vt:lpstr>
      <vt:lpstr>01 보안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02 권한 관리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이해각교수님</cp:lastModifiedBy>
  <cp:revision>202</cp:revision>
  <dcterms:created xsi:type="dcterms:W3CDTF">2012-07-23T02:34:37Z</dcterms:created>
  <dcterms:modified xsi:type="dcterms:W3CDTF">2016-11-30T04:39:15Z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